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73"/>
  </p:notesMasterIdLst>
  <p:handoutMasterIdLst>
    <p:handoutMasterId r:id="rId174"/>
  </p:handoutMasterIdLst>
  <p:sldIdLst>
    <p:sldId id="266" r:id="rId2"/>
    <p:sldId id="915" r:id="rId3"/>
    <p:sldId id="1047" r:id="rId4"/>
    <p:sldId id="1048" r:id="rId5"/>
    <p:sldId id="1049" r:id="rId6"/>
    <p:sldId id="1051" r:id="rId7"/>
    <p:sldId id="930" r:id="rId8"/>
    <p:sldId id="931" r:id="rId9"/>
    <p:sldId id="932" r:id="rId10"/>
    <p:sldId id="934" r:id="rId11"/>
    <p:sldId id="1069" r:id="rId12"/>
    <p:sldId id="1058" r:id="rId13"/>
    <p:sldId id="1065" r:id="rId14"/>
    <p:sldId id="1066" r:id="rId15"/>
    <p:sldId id="1067" r:id="rId16"/>
    <p:sldId id="1068" r:id="rId17"/>
    <p:sldId id="935" r:id="rId18"/>
    <p:sldId id="937" r:id="rId19"/>
    <p:sldId id="936" r:id="rId20"/>
    <p:sldId id="938" r:id="rId21"/>
    <p:sldId id="939" r:id="rId22"/>
    <p:sldId id="940" r:id="rId23"/>
    <p:sldId id="941" r:id="rId24"/>
    <p:sldId id="942" r:id="rId25"/>
    <p:sldId id="943" r:id="rId26"/>
    <p:sldId id="944" r:id="rId27"/>
    <p:sldId id="945" r:id="rId28"/>
    <p:sldId id="946" r:id="rId29"/>
    <p:sldId id="947" r:id="rId30"/>
    <p:sldId id="948" r:id="rId31"/>
    <p:sldId id="950" r:id="rId32"/>
    <p:sldId id="953" r:id="rId33"/>
    <p:sldId id="1381" r:id="rId34"/>
    <p:sldId id="1382" r:id="rId35"/>
    <p:sldId id="1383" r:id="rId36"/>
    <p:sldId id="1384" r:id="rId37"/>
    <p:sldId id="1385" r:id="rId38"/>
    <p:sldId id="1386" r:id="rId39"/>
    <p:sldId id="1387" r:id="rId40"/>
    <p:sldId id="1388" r:id="rId41"/>
    <p:sldId id="1389" r:id="rId42"/>
    <p:sldId id="1390" r:id="rId43"/>
    <p:sldId id="1391" r:id="rId44"/>
    <p:sldId id="1392" r:id="rId45"/>
    <p:sldId id="1393" r:id="rId46"/>
    <p:sldId id="1394" r:id="rId47"/>
    <p:sldId id="1395" r:id="rId48"/>
    <p:sldId id="1397" r:id="rId49"/>
    <p:sldId id="1398" r:id="rId50"/>
    <p:sldId id="1399" r:id="rId51"/>
    <p:sldId id="1402" r:id="rId52"/>
    <p:sldId id="1403" r:id="rId53"/>
    <p:sldId id="1405" r:id="rId54"/>
    <p:sldId id="1406" r:id="rId55"/>
    <p:sldId id="1407" r:id="rId56"/>
    <p:sldId id="1408" r:id="rId57"/>
    <p:sldId id="1410" r:id="rId58"/>
    <p:sldId id="1411" r:id="rId59"/>
    <p:sldId id="1412" r:id="rId60"/>
    <p:sldId id="1414" r:id="rId61"/>
    <p:sldId id="1416" r:id="rId62"/>
    <p:sldId id="1417" r:id="rId63"/>
    <p:sldId id="1418" r:id="rId64"/>
    <p:sldId id="1419" r:id="rId65"/>
    <p:sldId id="1420" r:id="rId66"/>
    <p:sldId id="1421" r:id="rId67"/>
    <p:sldId id="1422" r:id="rId68"/>
    <p:sldId id="1423" r:id="rId69"/>
    <p:sldId id="1424" r:id="rId70"/>
    <p:sldId id="1425" r:id="rId71"/>
    <p:sldId id="1426" r:id="rId72"/>
    <p:sldId id="1427" r:id="rId73"/>
    <p:sldId id="1428" r:id="rId74"/>
    <p:sldId id="1429" r:id="rId75"/>
    <p:sldId id="1432" r:id="rId76"/>
    <p:sldId id="1433" r:id="rId77"/>
    <p:sldId id="1435" r:id="rId78"/>
    <p:sldId id="1436" r:id="rId79"/>
    <p:sldId id="1437" r:id="rId80"/>
    <p:sldId id="1438" r:id="rId81"/>
    <p:sldId id="1439" r:id="rId82"/>
    <p:sldId id="1440" r:id="rId83"/>
    <p:sldId id="1441" r:id="rId84"/>
    <p:sldId id="1442" r:id="rId85"/>
    <p:sldId id="1443" r:id="rId86"/>
    <p:sldId id="1444" r:id="rId87"/>
    <p:sldId id="1446" r:id="rId88"/>
    <p:sldId id="1447" r:id="rId89"/>
    <p:sldId id="1448" r:id="rId90"/>
    <p:sldId id="1449" r:id="rId91"/>
    <p:sldId id="1450" r:id="rId92"/>
    <p:sldId id="1451" r:id="rId93"/>
    <p:sldId id="1452" r:id="rId94"/>
    <p:sldId id="1453" r:id="rId95"/>
    <p:sldId id="1454" r:id="rId96"/>
    <p:sldId id="1456" r:id="rId97"/>
    <p:sldId id="1457" r:id="rId98"/>
    <p:sldId id="1458" r:id="rId99"/>
    <p:sldId id="1459" r:id="rId100"/>
    <p:sldId id="1460" r:id="rId101"/>
    <p:sldId id="1461" r:id="rId102"/>
    <p:sldId id="1462" r:id="rId103"/>
    <p:sldId id="1463" r:id="rId104"/>
    <p:sldId id="1464" r:id="rId105"/>
    <p:sldId id="1466" r:id="rId106"/>
    <p:sldId id="1467" r:id="rId107"/>
    <p:sldId id="1470" r:id="rId108"/>
    <p:sldId id="1471" r:id="rId109"/>
    <p:sldId id="1473" r:id="rId110"/>
    <p:sldId id="1474" r:id="rId111"/>
    <p:sldId id="1475" r:id="rId112"/>
    <p:sldId id="1476" r:id="rId113"/>
    <p:sldId id="1477" r:id="rId114"/>
    <p:sldId id="1478" r:id="rId115"/>
    <p:sldId id="1480" r:id="rId116"/>
    <p:sldId id="975" r:id="rId117"/>
    <p:sldId id="1481" r:id="rId118"/>
    <p:sldId id="1482" r:id="rId119"/>
    <p:sldId id="1086" r:id="rId120"/>
    <p:sldId id="1087" r:id="rId121"/>
    <p:sldId id="1088" r:id="rId122"/>
    <p:sldId id="980" r:id="rId123"/>
    <p:sldId id="1183" r:id="rId124"/>
    <p:sldId id="1184" r:id="rId125"/>
    <p:sldId id="1089" r:id="rId126"/>
    <p:sldId id="1090" r:id="rId127"/>
    <p:sldId id="1091" r:id="rId128"/>
    <p:sldId id="1092" r:id="rId129"/>
    <p:sldId id="1093" r:id="rId130"/>
    <p:sldId id="1094" r:id="rId131"/>
    <p:sldId id="1095" r:id="rId132"/>
    <p:sldId id="1096" r:id="rId133"/>
    <p:sldId id="1097" r:id="rId134"/>
    <p:sldId id="1098" r:id="rId135"/>
    <p:sldId id="1099" r:id="rId136"/>
    <p:sldId id="1100" r:id="rId137"/>
    <p:sldId id="1101" r:id="rId138"/>
    <p:sldId id="1102" r:id="rId139"/>
    <p:sldId id="1103" r:id="rId140"/>
    <p:sldId id="1104" r:id="rId141"/>
    <p:sldId id="1105" r:id="rId142"/>
    <p:sldId id="1106" r:id="rId143"/>
    <p:sldId id="1107" r:id="rId144"/>
    <p:sldId id="1108" r:id="rId145"/>
    <p:sldId id="1109" r:id="rId146"/>
    <p:sldId id="1110" r:id="rId147"/>
    <p:sldId id="1111" r:id="rId148"/>
    <p:sldId id="1112" r:id="rId149"/>
    <p:sldId id="1113" r:id="rId150"/>
    <p:sldId id="1114" r:id="rId151"/>
    <p:sldId id="1115" r:id="rId152"/>
    <p:sldId id="1116" r:id="rId153"/>
    <p:sldId id="1117" r:id="rId154"/>
    <p:sldId id="1118" r:id="rId155"/>
    <p:sldId id="1119" r:id="rId156"/>
    <p:sldId id="1120" r:id="rId157"/>
    <p:sldId id="1121" r:id="rId158"/>
    <p:sldId id="1122" r:id="rId159"/>
    <p:sldId id="1140" r:id="rId160"/>
    <p:sldId id="1123" r:id="rId161"/>
    <p:sldId id="1124" r:id="rId162"/>
    <p:sldId id="1125" r:id="rId163"/>
    <p:sldId id="1141" r:id="rId164"/>
    <p:sldId id="1142" r:id="rId165"/>
    <p:sldId id="1143" r:id="rId166"/>
    <p:sldId id="1144" r:id="rId167"/>
    <p:sldId id="1145" r:id="rId168"/>
    <p:sldId id="1083" r:id="rId169"/>
    <p:sldId id="676" r:id="rId170"/>
    <p:sldId id="677" r:id="rId171"/>
    <p:sldId id="678" r:id="rId172"/>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p15:clr>
            <a:srgbClr val="A4A3A4"/>
          </p15:clr>
        </p15:guide>
        <p15:guide id="2" pos="3839">
          <p15:clr>
            <a:srgbClr val="A4A3A4"/>
          </p15:clr>
        </p15:guide>
      </p15:sldGuideLst>
    </p:ext>
    <p:ext uri="{2D200454-40CA-4A62-9FC3-DE9A4176ACB9}">
      <p15:notesGuideLst xmlns:p15="http://schemas.microsoft.com/office/powerpoint/2012/main">
        <p15:guide id="1" orient="horz" pos="319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33CC"/>
    <a:srgbClr val="00FF00"/>
    <a:srgbClr val="008080"/>
    <a:srgbClr val="FFFF99"/>
    <a:srgbClr val="FF99FF"/>
    <a:srgbClr val="00FFCC"/>
    <a:srgbClr val="00737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1" autoAdjust="0"/>
    <p:restoredTop sz="86347" autoAdjust="0"/>
  </p:normalViewPr>
  <p:slideViewPr>
    <p:cSldViewPr snapToGrid="0">
      <p:cViewPr varScale="1">
        <p:scale>
          <a:sx n="83" d="100"/>
          <a:sy n="83" d="100"/>
        </p:scale>
        <p:origin x="540" y="42"/>
      </p:cViewPr>
      <p:guideLst>
        <p:guide orient="horz" pos="2140"/>
        <p:guide pos="3839"/>
      </p:guideLst>
    </p:cSldViewPr>
  </p:slideViewPr>
  <p:outlineViewPr>
    <p:cViewPr>
      <p:scale>
        <a:sx n="33" d="100"/>
        <a:sy n="33" d="100"/>
      </p:scale>
      <p:origin x="0" y="-2011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760" y="-78"/>
      </p:cViewPr>
      <p:guideLst>
        <p:guide orient="horz" pos="3194"/>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69E6C644-74FC-4D44-AB81-2709554C9147}" type="datetimeFigureOut">
              <a:rPr lang="zh-CN" altLang="en-US" smtClean="0"/>
              <a:t>2025/11/16</a:t>
            </a:fld>
            <a:endParaRPr lang="zh-CN" altLang="en-US"/>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B048ACB8-82BB-45CD-9FE9-610CE3440BB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F556F344-34FD-4E14-B679-9401DE38C7AF}" type="datetimeFigureOut">
              <a:rPr lang="zh-CN" altLang="en-US" smtClean="0"/>
              <a:t>2025/11/16</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F81660A-873B-4A21-B820-86EACE2D5F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t>1</a:t>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4017769" y="9722503"/>
            <a:ext cx="3077059" cy="507551"/>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anose="02010600030101010101" pitchFamily="2" charset="-122"/>
              </a:rPr>
              <a:t>1</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26628" name="Rectangle 2"/>
          <p:cNvSpPr txBox="1">
            <a:spLocks noGrp="1" noRot="1" noChangeAspect="1" noChangeArrowheads="1" noTextEdit="1"/>
          </p:cNvSpPr>
          <p:nvPr>
            <p:ph type="sldImg"/>
          </p:nvPr>
        </p:nvSpPr>
        <p:spPr>
          <a:xfrm>
            <a:off x="138113" y="777875"/>
            <a:ext cx="6819900" cy="383698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709632" y="4861252"/>
            <a:ext cx="5680036" cy="4605955"/>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48</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68</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79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81</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85</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86</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87</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88</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89</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91</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92</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94</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95</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96</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97</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98</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99</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100</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101</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102</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12</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104</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105</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106</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107</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108</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110</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111</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112</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t>Sunday, November 16,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t>Sunday, November 16,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t>Sunday, November 16,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t>‹#›</a:t>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t>Sunday, November 16,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t>Sunday, November 16, 2025</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t>Sunday, November 16, 2025</a:t>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t>Sunday, November 16, 2025</a:t>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t>Sunday, November 16, 2025</a:t>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t>Sunday, November 16, 2025</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t>Sunday, November 16, 2025</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 第二级</a:t>
            </a:r>
          </a:p>
          <a:p>
            <a:pPr lvl="2"/>
            <a:r>
              <a:rPr lang="zh-CN" altLang="en-US"/>
              <a:t> 第三级</a:t>
            </a:r>
          </a:p>
          <a:p>
            <a:pPr lvl="3"/>
            <a:r>
              <a:rPr lang="zh-CN" altLang="en-US"/>
              <a:t> 第四级</a:t>
            </a:r>
          </a:p>
          <a:p>
            <a:pPr lvl="4"/>
            <a:r>
              <a:rPr lang="zh-CN" altLang="en-US"/>
              <a:t> 第五级</a:t>
            </a:r>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fld id="{A80CB818-7379-467D-8E76-EF9D9074A26C}" type="datetime2">
              <a:rPr lang="en-US" smtClean="0"/>
              <a:t>Sunday, November 16, 2025</a:t>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fld id="{0CFEC368-1D7A-4F81-ABF6-AE0E36BAF64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5"/>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44.wmf"/><Relationship Id="rId18" Type="http://schemas.openxmlformats.org/officeDocument/2006/relationships/oleObject" Target="../embeddings/oleObject18.bin"/><Relationship Id="rId3" Type="http://schemas.openxmlformats.org/officeDocument/2006/relationships/image" Target="../media/image1.png"/><Relationship Id="rId7" Type="http://schemas.openxmlformats.org/officeDocument/2006/relationships/image" Target="../media/image41.emf"/><Relationship Id="rId12" Type="http://schemas.openxmlformats.org/officeDocument/2006/relationships/oleObject" Target="../embeddings/oleObject15.bin"/><Relationship Id="rId17" Type="http://schemas.openxmlformats.org/officeDocument/2006/relationships/image" Target="../media/image46.wmf"/><Relationship Id="rId2" Type="http://schemas.openxmlformats.org/officeDocument/2006/relationships/notesSlide" Target="../notesSlides/notesSlide68.xml"/><Relationship Id="rId16" Type="http://schemas.openxmlformats.org/officeDocument/2006/relationships/oleObject" Target="../embeddings/oleObject17.bin"/><Relationship Id="rId1" Type="http://schemas.openxmlformats.org/officeDocument/2006/relationships/slideLayout" Target="../slideLayouts/slideLayout12.xml"/><Relationship Id="rId6" Type="http://schemas.openxmlformats.org/officeDocument/2006/relationships/oleObject" Target="../embeddings/oleObject12.bin"/><Relationship Id="rId11" Type="http://schemas.openxmlformats.org/officeDocument/2006/relationships/image" Target="../media/image43.wmf"/><Relationship Id="rId5" Type="http://schemas.openxmlformats.org/officeDocument/2006/relationships/image" Target="NULL"/><Relationship Id="rId15" Type="http://schemas.openxmlformats.org/officeDocument/2006/relationships/image" Target="../media/image45.wmf"/><Relationship Id="rId10" Type="http://schemas.openxmlformats.org/officeDocument/2006/relationships/oleObject" Target="../embeddings/oleObject14.bin"/><Relationship Id="rId19" Type="http://schemas.openxmlformats.org/officeDocument/2006/relationships/image" Target="../media/image47.wmf"/><Relationship Id="rId9" Type="http://schemas.openxmlformats.org/officeDocument/2006/relationships/image" Target="../media/image42.wmf"/><Relationship Id="rId14" Type="http://schemas.openxmlformats.org/officeDocument/2006/relationships/oleObject" Target="../embeddings/oleObject16.bin"/></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45.wmf"/><Relationship Id="rId3" Type="http://schemas.openxmlformats.org/officeDocument/2006/relationships/image" Target="../media/image1.png"/><Relationship Id="rId7" Type="http://schemas.openxmlformats.org/officeDocument/2006/relationships/image" Target="../media/image42.wmf"/><Relationship Id="rId12" Type="http://schemas.openxmlformats.org/officeDocument/2006/relationships/oleObject" Target="../embeddings/oleObject23.bin"/><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oleObject" Target="../embeddings/oleObject20.bin"/><Relationship Id="rId11" Type="http://schemas.openxmlformats.org/officeDocument/2006/relationships/image" Target="../media/image44.wmf"/><Relationship Id="rId5" Type="http://schemas.openxmlformats.org/officeDocument/2006/relationships/image" Target="../media/image41.emf"/><Relationship Id="rId15" Type="http://schemas.openxmlformats.org/officeDocument/2006/relationships/image" Target="../media/image46.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43.wmf"/><Relationship Id="rId14" Type="http://schemas.openxmlformats.org/officeDocument/2006/relationships/oleObject" Target="../embeddings/oleObject24.bin"/></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oleObject" Target="../embeddings/oleObject25.bin"/><Relationship Id="rId1" Type="http://schemas.openxmlformats.org/officeDocument/2006/relationships/slideLayout" Target="../slideLayouts/slideLayout12.xml"/><Relationship Id="rId5" Type="http://schemas.openxmlformats.org/officeDocument/2006/relationships/image" Target="../media/image51.emf"/><Relationship Id="rId4" Type="http://schemas.openxmlformats.org/officeDocument/2006/relationships/oleObject" Target="../embeddings/oleObject26.bin"/></Relationships>
</file>

<file path=ppt/slides/_rels/slide1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oleObject" Target="../embeddings/oleObject25.bin"/><Relationship Id="rId1" Type="http://schemas.openxmlformats.org/officeDocument/2006/relationships/slideLayout" Target="../slideLayouts/slideLayout12.xml"/><Relationship Id="rId5" Type="http://schemas.openxmlformats.org/officeDocument/2006/relationships/image" Target="../media/image51.emf"/><Relationship Id="rId4" Type="http://schemas.openxmlformats.org/officeDocument/2006/relationships/oleObject" Target="../embeddings/oleObject26.bin"/></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27.bin"/><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28.bin"/><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5.wmf"/><Relationship Id="rId5" Type="http://schemas.openxmlformats.org/officeDocument/2006/relationships/oleObject" Target="../embeddings/oleObject30.bin"/><Relationship Id="rId4" Type="http://schemas.openxmlformats.org/officeDocument/2006/relationships/image" Target="../media/image54.wmf"/></Relationships>
</file>

<file path=ppt/slides/_rels/slide1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31.bin"/><Relationship Id="rId1" Type="http://schemas.openxmlformats.org/officeDocument/2006/relationships/slideLayout" Target="../slideLayouts/slideLayout12.xml"/><Relationship Id="rId5" Type="http://schemas.openxmlformats.org/officeDocument/2006/relationships/image" Target="../media/image59.wmf"/><Relationship Id="rId4" Type="http://schemas.openxmlformats.org/officeDocument/2006/relationships/oleObject" Target="../embeddings/oleObject32.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33.bin"/><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slideLayout" Target="../slideLayouts/slideLayout12.xml"/><Relationship Id="rId5" Type="http://schemas.openxmlformats.org/officeDocument/2006/relationships/image" Target="../media/image10.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13.wmf"/></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6.wmf"/><Relationship Id="rId4"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6.wmf"/></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7.wmf"/></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8.wmf"/><Relationship Id="rId4" Type="http://schemas.openxmlformats.org/officeDocument/2006/relationships/image" Target="../media/image27.wmf"/></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9.wmf"/></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0.w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5.wmf"/></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36.wmf"/><Relationship Id="rId4" Type="http://schemas.openxmlformats.org/officeDocument/2006/relationships/oleObject" Target="../embeddings/oleObject9.bin"/></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oleObject" Target="../embeddings/oleObject10.bin"/></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39.emf"/><Relationship Id="rId4" Type="http://schemas.openxmlformats.org/officeDocument/2006/relationships/oleObject" Target="../embeddings/oleObject11.bin"/></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40.wmf"/></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idx="4294967295"/>
          </p:nvPr>
        </p:nvSpPr>
        <p:spPr>
          <a:xfrm>
            <a:off x="609600" y="909501"/>
            <a:ext cx="10972800" cy="5445125"/>
          </a:xfrm>
        </p:spPr>
        <p:txBody>
          <a:bodyPr tIns="36948"/>
          <a:lstStyle/>
          <a:p>
            <a:pPr>
              <a:lnSpc>
                <a:spcPct val="150000"/>
              </a:lnSpc>
              <a:tabLst>
                <a:tab pos="0" algn="l"/>
                <a:tab pos="423545" algn="l"/>
                <a:tab pos="850900" algn="l"/>
                <a:tab pos="1277620" algn="l"/>
                <a:tab pos="1704975" algn="l"/>
                <a:tab pos="2131695" algn="l"/>
                <a:tab pos="2559050" algn="l"/>
                <a:tab pos="2985770" algn="l"/>
                <a:tab pos="3413125" algn="l"/>
                <a:tab pos="3839845" algn="l"/>
                <a:tab pos="4267200" algn="l"/>
                <a:tab pos="4693920" algn="l"/>
                <a:tab pos="5121275" algn="l"/>
                <a:tab pos="5547995" algn="l"/>
                <a:tab pos="5975350" algn="l"/>
                <a:tab pos="6402070" algn="l"/>
                <a:tab pos="6829425" algn="l"/>
                <a:tab pos="7254875" algn="l"/>
                <a:tab pos="7681595" algn="l"/>
                <a:tab pos="8108950" algn="l"/>
                <a:tab pos="8535670" algn="l"/>
              </a:tabLst>
            </a:pPr>
            <a:r>
              <a:rPr lang="zh-CN" altLang="en-US" sz="3200" b="1" dirty="0">
                <a:solidFill>
                  <a:schemeClr val="tx1"/>
                </a:solidFill>
                <a:latin typeface="Microsoft JhengHei" panose="020B0604030504040204" pitchFamily="34" charset="-120"/>
                <a:ea typeface="Microsoft JhengHei" panose="020B0604030504040204" pitchFamily="34" charset="-120"/>
              </a:rPr>
              <a:t>离散数据及其应用</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en-US" altLang="zh-CN" sz="3200" b="1" dirty="0">
                <a:solidFill>
                  <a:schemeClr val="tx1"/>
                </a:solidFill>
                <a:latin typeface="Microsoft JhengHei" panose="020B0604030504040204" pitchFamily="34" charset="-120"/>
                <a:ea typeface="Microsoft JhengHei" panose="020B0604030504040204" pitchFamily="34" charset="-120"/>
              </a:rPr>
              <a:t>Discrete Mathematics and Its Applications</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zh-CN" altLang="en-US" sz="3200" b="1" dirty="0">
                <a:solidFill>
                  <a:schemeClr val="tx1"/>
                </a:solidFill>
                <a:latin typeface="Microsoft JhengHei" panose="020B0604030504040204" pitchFamily="34" charset="-120"/>
                <a:ea typeface="Microsoft JhengHei" panose="020B0604030504040204" pitchFamily="34" charset="-120"/>
              </a:rPr>
              <a:t>（</a:t>
            </a:r>
            <a:r>
              <a:rPr lang="en-US" altLang="zh-CN" sz="3200" b="1" dirty="0">
                <a:solidFill>
                  <a:schemeClr val="tx1"/>
                </a:solidFill>
                <a:latin typeface="Microsoft JhengHei" panose="020B0604030504040204" pitchFamily="34" charset="-120"/>
                <a:ea typeface="Microsoft JhengHei" panose="020B0604030504040204" pitchFamily="34" charset="-120"/>
              </a:rPr>
              <a:t>Eighth  Edition/Kenneth </a:t>
            </a:r>
            <a:r>
              <a:rPr lang="en-US" altLang="zh-CN" sz="3200" b="1" dirty="0" err="1">
                <a:solidFill>
                  <a:schemeClr val="tx1"/>
                </a:solidFill>
                <a:latin typeface="Microsoft JhengHei" panose="020B0604030504040204" pitchFamily="34" charset="-120"/>
                <a:ea typeface="Microsoft JhengHei" panose="020B0604030504040204" pitchFamily="34" charset="-120"/>
              </a:rPr>
              <a:t>H.Rosen</a:t>
            </a:r>
            <a:r>
              <a:rPr lang="zh-CN" altLang="en-US" sz="3200" b="1" dirty="0">
                <a:solidFill>
                  <a:schemeClr val="tx1"/>
                </a:solidFill>
                <a:latin typeface="Microsoft JhengHei" panose="020B0604030504040204" pitchFamily="34" charset="-120"/>
                <a:ea typeface="Microsoft JhengHei" panose="020B0604030504040204" pitchFamily="34" charset="-120"/>
              </a:rPr>
              <a:t>）</a:t>
            </a:r>
            <a:br>
              <a:rPr lang="en-US" altLang="zh-CN" sz="3800" b="1" dirty="0">
                <a:solidFill>
                  <a:schemeClr val="tx1"/>
                </a:solidFill>
                <a:latin typeface="Microsoft JhengHei" panose="020B0604030504040204" pitchFamily="34" charset="-120"/>
                <a:ea typeface="Microsoft JhengHei" panose="020B0604030504040204" pitchFamily="34" charset="-120"/>
              </a:rPr>
            </a:b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郭少勇 </a:t>
            </a:r>
            <a:r>
              <a:rPr lang="en-US" altLang="zh-CN" sz="2400" b="1" dirty="0">
                <a:solidFill>
                  <a:schemeClr val="tx1"/>
                </a:solidFill>
                <a:latin typeface="Microsoft JhengHei" panose="020B0604030504040204" pitchFamily="34" charset="-120"/>
                <a:ea typeface="Microsoft JhengHei" panose="020B0604030504040204" pitchFamily="34" charset="-120"/>
              </a:rPr>
              <a:t>(syguo@bupt.edu.cn)</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北京邮电大学</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en-US" altLang="zh-CN" sz="2400" b="1" dirty="0">
                <a:solidFill>
                  <a:schemeClr val="tx1"/>
                </a:solidFill>
                <a:latin typeface="Microsoft JhengHei" panose="020B0604030504040204" pitchFamily="34" charset="-120"/>
                <a:ea typeface="Microsoft JhengHei" panose="020B0604030504040204" pitchFamily="34" charset="-120"/>
              </a:rPr>
              <a:t>2025.11</a:t>
            </a:r>
            <a:endParaRPr lang="en-US" altLang="zh-CN" b="1" dirty="0">
              <a:solidFill>
                <a:schemeClr val="tx1"/>
              </a:solidFill>
              <a:latin typeface="Microsoft JhengHei" panose="020B0604030504040204" pitchFamily="34" charset="-120"/>
              <a:ea typeface="Microsoft JhengHei" panose="020B0604030504040204" pitchFamily="34" charset="-12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Title 1">
            <a:extLst>
              <a:ext uri="{FF2B5EF4-FFF2-40B4-BE49-F238E27FC236}">
                <a16:creationId xmlns:a16="http://schemas.microsoft.com/office/drawing/2014/main" id="{BBFA8D9C-90E8-489E-856F-98909DDD6848}"/>
              </a:ext>
            </a:extLst>
          </p:cNvPr>
          <p:cNvSpPr txBox="1">
            <a:spLocks/>
          </p:cNvSpPr>
          <p:nvPr/>
        </p:nvSpPr>
        <p:spPr>
          <a:xfrm>
            <a:off x="869196" y="783884"/>
            <a:ext cx="10453607" cy="1150735"/>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b="1" kern="0" dirty="0"/>
              <a:t>Degrees of Separation</a:t>
            </a:r>
          </a:p>
        </p:txBody>
      </p:sp>
      <p:sp>
        <p:nvSpPr>
          <p:cNvPr id="6" name="Content Placeholder 2">
            <a:extLst>
              <a:ext uri="{FF2B5EF4-FFF2-40B4-BE49-F238E27FC236}">
                <a16:creationId xmlns:a16="http://schemas.microsoft.com/office/drawing/2014/main" id="{0C878D78-C4AF-4865-B143-9F0850AD6235}"/>
              </a:ext>
            </a:extLst>
          </p:cNvPr>
          <p:cNvSpPr txBox="1">
            <a:spLocks/>
          </p:cNvSpPr>
          <p:nvPr/>
        </p:nvSpPr>
        <p:spPr>
          <a:xfrm>
            <a:off x="-142069" y="1398058"/>
            <a:ext cx="12026927" cy="5207294"/>
          </a:xfrm>
          <a:prstGeom prst="rect">
            <a:avLst/>
          </a:prstGeom>
        </p:spPr>
        <p:txBody>
          <a:bodyPr>
            <a:noAutofit/>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274320" indent="0" fontAlgn="auto">
              <a:lnSpc>
                <a:spcPct val="150000"/>
              </a:lnSpc>
              <a:spcAft>
                <a:spcPts val="0"/>
              </a:spcAft>
              <a:buClr>
                <a:schemeClr val="accent3"/>
              </a:buClr>
              <a:buFont typeface="Wingdings 2"/>
              <a:buNone/>
              <a:defRPr/>
            </a:pPr>
            <a:r>
              <a:rPr lang="en-US" sz="2800" kern="0" dirty="0">
                <a:solidFill>
                  <a:srgbClr val="FF0000"/>
                </a:solidFill>
              </a:rPr>
              <a:t>Example: Paths in Acquaintanceship Graphs(</a:t>
            </a:r>
            <a:r>
              <a:rPr lang="zh-CN" altLang="en-US" sz="2800" kern="0" dirty="0">
                <a:solidFill>
                  <a:srgbClr val="FF0000"/>
                </a:solidFill>
              </a:rPr>
              <a:t>相识关系图中的通路</a:t>
            </a:r>
            <a:r>
              <a:rPr lang="en-US" sz="2800" kern="0" dirty="0">
                <a:solidFill>
                  <a:srgbClr val="FF0000"/>
                </a:solidFill>
              </a:rPr>
              <a:t>). </a:t>
            </a:r>
            <a:r>
              <a:rPr lang="en-US" sz="2800" kern="0" dirty="0"/>
              <a:t>In an acquaintanceship graph there is a path between two people if there is a chain of people linking these people, where two people adjacent in the chain know one another. In this graph there is a chain of six people linking Kamini and Ching.</a:t>
            </a:r>
          </a:p>
          <a:p>
            <a:pPr marL="274320" indent="0" fontAlgn="auto">
              <a:lnSpc>
                <a:spcPct val="150000"/>
              </a:lnSpc>
              <a:spcAft>
                <a:spcPts val="0"/>
              </a:spcAft>
              <a:buClr>
                <a:schemeClr val="accent3"/>
              </a:buClr>
              <a:buFont typeface="Wingdings 2"/>
              <a:buNone/>
              <a:defRPr/>
            </a:pPr>
            <a:r>
              <a:rPr lang="en-US" sz="2800" kern="0" dirty="0"/>
              <a:t>                                                 </a:t>
            </a:r>
          </a:p>
          <a:p>
            <a:pPr marL="731520" indent="-457200" fontAlgn="auto">
              <a:lnSpc>
                <a:spcPct val="150000"/>
              </a:lnSpc>
              <a:spcAft>
                <a:spcPts val="0"/>
              </a:spcAft>
              <a:buClr>
                <a:schemeClr val="accent3"/>
              </a:buClr>
              <a:buFont typeface="Wingdings 2"/>
              <a:buChar char=""/>
              <a:defRPr/>
            </a:pPr>
            <a:endParaRPr lang="en-US" sz="2800" kern="0" dirty="0"/>
          </a:p>
        </p:txBody>
      </p:sp>
      <p:pic>
        <p:nvPicPr>
          <p:cNvPr id="4" name="图片 3">
            <a:extLst>
              <a:ext uri="{FF2B5EF4-FFF2-40B4-BE49-F238E27FC236}">
                <a16:creationId xmlns:a16="http://schemas.microsoft.com/office/drawing/2014/main" id="{5D144B29-4D13-417B-B21D-CA58DB4B5A72}"/>
              </a:ext>
            </a:extLst>
          </p:cNvPr>
          <p:cNvPicPr>
            <a:picLocks noChangeAspect="1"/>
          </p:cNvPicPr>
          <p:nvPr/>
        </p:nvPicPr>
        <p:blipFill>
          <a:blip r:embed="rId3"/>
          <a:stretch>
            <a:fillRect/>
          </a:stretch>
        </p:blipFill>
        <p:spPr>
          <a:xfrm>
            <a:off x="1937371" y="4566437"/>
            <a:ext cx="4263404" cy="2282766"/>
          </a:xfrm>
          <a:prstGeom prst="rect">
            <a:avLst/>
          </a:prstGeom>
        </p:spPr>
      </p:pic>
      <p:sp>
        <p:nvSpPr>
          <p:cNvPr id="12" name="TextBox 4">
            <a:extLst>
              <a:ext uri="{FF2B5EF4-FFF2-40B4-BE49-F238E27FC236}">
                <a16:creationId xmlns:a16="http://schemas.microsoft.com/office/drawing/2014/main" id="{7E094FF0-1377-4E8F-9E50-BE46D5F532DC}"/>
              </a:ext>
            </a:extLst>
          </p:cNvPr>
          <p:cNvSpPr txBox="1"/>
          <p:nvPr/>
        </p:nvSpPr>
        <p:spPr>
          <a:xfrm>
            <a:off x="6852130" y="4611231"/>
            <a:ext cx="4539124" cy="2246769"/>
          </a:xfrm>
          <a:prstGeom prst="rect">
            <a:avLst/>
          </a:prstGeom>
          <a:noFill/>
          <a:ln>
            <a:solidFill>
              <a:schemeClr val="accent1"/>
            </a:solidFill>
          </a:ln>
        </p:spPr>
        <p:txBody>
          <a:bodyPr wrap="square">
            <a:spAutoFit/>
          </a:bodyPr>
          <a:lstStyle/>
          <a:p>
            <a:pPr eaLnBrk="1" fontAlgn="auto" hangingPunct="1">
              <a:spcBef>
                <a:spcPts val="0"/>
              </a:spcBef>
              <a:spcAft>
                <a:spcPts val="0"/>
              </a:spcAft>
              <a:defRPr/>
            </a:pPr>
            <a:r>
              <a:rPr lang="en-US" sz="2000" b="1" dirty="0">
                <a:solidFill>
                  <a:prstClr val="black"/>
                </a:solidFill>
                <a:latin typeface="Constantia"/>
                <a:ea typeface="+mn-ea"/>
              </a:rPr>
              <a:t>Some have speculated that almost every pair of people in the world are linked by a small chain of no more than six, or maybe even, five people.  The play </a:t>
            </a:r>
            <a:r>
              <a:rPr lang="en-US" sz="2000" b="1" i="1" dirty="0">
                <a:solidFill>
                  <a:srgbClr val="FF0000"/>
                </a:solidFill>
                <a:latin typeface="Constantia"/>
                <a:ea typeface="+mn-ea"/>
              </a:rPr>
              <a:t>Six Degrees of Separation</a:t>
            </a:r>
            <a:r>
              <a:rPr lang="en-US" sz="2000" b="1" dirty="0">
                <a:solidFill>
                  <a:srgbClr val="FF0000"/>
                </a:solidFill>
                <a:latin typeface="Constantia"/>
                <a:ea typeface="+mn-ea"/>
              </a:rPr>
              <a:t> </a:t>
            </a:r>
            <a:r>
              <a:rPr lang="en-US" sz="2000" b="1" dirty="0">
                <a:solidFill>
                  <a:prstClr val="black"/>
                </a:solidFill>
                <a:latin typeface="Constantia"/>
                <a:ea typeface="+mn-ea"/>
              </a:rPr>
              <a:t>by John Guare is based on this notion.  </a:t>
            </a:r>
          </a:p>
        </p:txBody>
      </p:sp>
    </p:spTree>
    <p:extLst>
      <p:ext uri="{BB962C8B-B14F-4D97-AF65-F5344CB8AC3E}">
        <p14:creationId xmlns:p14="http://schemas.microsoft.com/office/powerpoint/2010/main" val="286855115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86095" y="795020"/>
            <a:ext cx="1558925" cy="706755"/>
          </a:xfrm>
          <a:prstGeom prst="rect">
            <a:avLst/>
          </a:prstGeom>
          <a:noFill/>
        </p:spPr>
        <p:txBody>
          <a:bodyPr wrap="square" rtlCol="0">
            <a:spAutoFit/>
          </a:bodyPr>
          <a:lstStyle/>
          <a:p>
            <a:pPr eaLnBrk="1" hangingPunct="1"/>
            <a:r>
              <a:rPr lang="en-US" altLang="zh-CN" sz="4000" dirty="0">
                <a:sym typeface="+mn-ea"/>
              </a:rPr>
              <a:t>Note</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The converses of Theorems l and 2 given above are not true; that is, the conditions given are sufficient, but not necessary, for the conclusion.</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宋体" panose="02010600030101010101" pitchFamily="2" charset="-122"/>
                <a:sym typeface="+mn-ea"/>
              </a:rPr>
              <a:t>定理：</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zh-CN" altLang="en-US" dirty="0">
                <a:latin typeface="黑体" panose="02010609060101010101" pitchFamily="2" charset="-122"/>
                <a:ea typeface="黑体" panose="02010609060101010101" pitchFamily="2" charset="-122"/>
                <a:sym typeface="+mn-ea"/>
              </a:rPr>
              <a:t>设无向图</a:t>
            </a:r>
            <a:r>
              <a:rPr lang="en-US" altLang="zh-CN" dirty="0">
                <a:latin typeface="黑体" panose="02010609060101010101" pitchFamily="2" charset="-122"/>
                <a:ea typeface="黑体" panose="02010609060101010101" pitchFamily="2" charset="-122"/>
                <a:sym typeface="+mn-ea"/>
              </a:rPr>
              <a:t>G=&lt;V,E&gt;</a:t>
            </a:r>
            <a:r>
              <a:rPr lang="zh-CN" altLang="en-US" dirty="0">
                <a:latin typeface="黑体" panose="02010609060101010101" pitchFamily="2" charset="-122"/>
                <a:ea typeface="黑体" panose="02010609060101010101" pitchFamily="2" charset="-122"/>
                <a:sym typeface="+mn-ea"/>
              </a:rPr>
              <a:t> </a:t>
            </a:r>
            <a:r>
              <a:rPr lang="zh-CN" altLang="en-US" dirty="0">
                <a:latin typeface="Times New Roman" panose="02020603050405020304" pitchFamily="18" charset="0"/>
                <a:ea typeface="黑体" panose="02010609060101010101" pitchFamily="2" charset="-122"/>
                <a:sym typeface="+mn-ea"/>
              </a:rPr>
              <a:t>是汉密顿图</a:t>
            </a:r>
            <a:r>
              <a:rPr lang="en-US" altLang="zh-CN" dirty="0">
                <a:latin typeface="Times New Roman" panose="02020603050405020304" pitchFamily="18" charset="0"/>
                <a:ea typeface="黑体" panose="02010609060101010101" pitchFamily="2" charset="-122"/>
                <a:sym typeface="+mn-ea"/>
              </a:rPr>
              <a:t>V</a:t>
            </a:r>
            <a:r>
              <a:rPr lang="en-US" altLang="zh-CN" baseline="-25000" dirty="0">
                <a:latin typeface="Times New Roman" panose="02020603050405020304" pitchFamily="18" charset="0"/>
                <a:ea typeface="黑体" panose="02010609060101010101" pitchFamily="2" charset="-122"/>
                <a:sym typeface="+mn-ea"/>
              </a:rPr>
              <a:t>1</a:t>
            </a:r>
            <a:r>
              <a:rPr lang="zh-CN" altLang="en-US" dirty="0">
                <a:latin typeface="黑体" panose="02010609060101010101" pitchFamily="2" charset="-122"/>
                <a:ea typeface="黑体" panose="02010609060101010101" pitchFamily="2" charset="-122"/>
                <a:sym typeface="+mn-ea"/>
              </a:rPr>
              <a:t> 是</a:t>
            </a:r>
            <a:r>
              <a:rPr lang="en-US" altLang="zh-CN" dirty="0">
                <a:latin typeface="黑体" panose="02010609060101010101" pitchFamily="2" charset="-122"/>
                <a:ea typeface="黑体" panose="02010609060101010101" pitchFamily="2" charset="-122"/>
                <a:sym typeface="+mn-ea"/>
              </a:rPr>
              <a:t>V</a:t>
            </a:r>
            <a:r>
              <a:rPr lang="zh-CN" altLang="en-US" dirty="0">
                <a:latin typeface="黑体" panose="02010609060101010101" pitchFamily="2" charset="-122"/>
                <a:ea typeface="黑体" panose="02010609060101010101" pitchFamily="2" charset="-122"/>
                <a:sym typeface="+mn-ea"/>
              </a:rPr>
              <a:t>的任意非空子集，则</a:t>
            </a:r>
          </a:p>
          <a:p>
            <a:pPr marL="0" lvl="0" indent="0" algn="just" eaLnBrk="1" hangingPunct="1">
              <a:spcBef>
                <a:spcPct val="0"/>
              </a:spcBef>
              <a:buNone/>
            </a:pP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en-US" altLang="zh-CN" dirty="0">
                <a:latin typeface="Arial" panose="020B0604020202020204" pitchFamily="34" charset="0"/>
                <a:ea typeface="黑体" panose="02010609060101010101" pitchFamily="2" charset="-122"/>
                <a:cs typeface="Arial" panose="020B0604020202020204" pitchFamily="34" charset="0"/>
                <a:sym typeface="+mn-ea"/>
              </a:rPr>
              <a:t>≤ |V</a:t>
            </a:r>
            <a:r>
              <a:rPr lang="en-US" altLang="zh-CN" baseline="-25000" dirty="0">
                <a:latin typeface="Arial" panose="020B0604020202020204" pitchFamily="34" charset="0"/>
                <a:ea typeface="黑体" panose="02010609060101010101" pitchFamily="2" charset="-122"/>
                <a:cs typeface="Arial" panose="020B0604020202020204" pitchFamily="34" charset="0"/>
                <a:sym typeface="+mn-ea"/>
              </a:rPr>
              <a:t>1</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，其中</a:t>
            </a: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是从</a:t>
            </a:r>
            <a:r>
              <a:rPr lang="en-US" altLang="zh-CN" dirty="0">
                <a:latin typeface="黑体" panose="02010609060101010101" pitchFamily="2" charset="-122"/>
                <a:ea typeface="黑体" panose="02010609060101010101" pitchFamily="2" charset="-122"/>
                <a:sym typeface="+mn-ea"/>
              </a:rPr>
              <a:t>G</a:t>
            </a:r>
            <a:r>
              <a:rPr lang="zh-CN" altLang="en-US" dirty="0">
                <a:latin typeface="黑体" panose="02010609060101010101" pitchFamily="2" charset="-122"/>
                <a:ea typeface="黑体" panose="02010609060101010101" pitchFamily="2" charset="-122"/>
                <a:sym typeface="+mn-ea"/>
              </a:rPr>
              <a:t>中删除</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zh-CN" altLang="en-US" dirty="0">
                <a:latin typeface="黑体" panose="02010609060101010101" pitchFamily="2" charset="-122"/>
                <a:ea typeface="黑体" panose="02010609060101010101" pitchFamily="2" charset="-122"/>
                <a:sym typeface="+mn-ea"/>
              </a:rPr>
              <a:t>（删除</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 </a:t>
            </a:r>
            <a:r>
              <a:rPr lang="zh-CN" altLang="en-US" dirty="0">
                <a:latin typeface="黑体" panose="02010609060101010101" pitchFamily="2" charset="-122"/>
                <a:ea typeface="黑体" panose="02010609060101010101" pitchFamily="2" charset="-122"/>
                <a:sym typeface="+mn-ea"/>
              </a:rPr>
              <a:t>中各节点及其关联的边）后所得到图的连通分支。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1945" y="2634615"/>
            <a:ext cx="7210425" cy="324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利用定理</a:t>
                </a:r>
                <a:r>
                  <a:rPr lang="en-US" altLang="zh-CN" dirty="0">
                    <a:latin typeface="黑体" panose="02010609060101010101" pitchFamily="2" charset="-122"/>
                    <a:ea typeface="黑体" panose="02010609060101010101" pitchFamily="2" charset="-122"/>
                    <a:sym typeface="+mn-ea"/>
                  </a:rPr>
                  <a:t>3</a:t>
                </a:r>
                <a:r>
                  <a:rPr lang="zh-CN" altLang="en-US" dirty="0">
                    <a:latin typeface="黑体" panose="02010609060101010101" pitchFamily="2" charset="-122"/>
                    <a:ea typeface="黑体" panose="02010609060101010101" pitchFamily="2" charset="-122"/>
                    <a:sym typeface="+mn-ea"/>
                  </a:rPr>
                  <a:t>可以判断某图为非汉密顿图。在</a:t>
                </a:r>
                <a:r>
                  <a:rPr lang="en-US" altLang="zh-CN" dirty="0">
                    <a:latin typeface="黑体" panose="02010609060101010101" pitchFamily="2" charset="-122"/>
                    <a:ea typeface="黑体" panose="02010609060101010101" pitchFamily="2" charset="-122"/>
                    <a:sym typeface="+mn-ea"/>
                  </a:rPr>
                  <a:t>G</a:t>
                </a:r>
                <a:r>
                  <a:rPr lang="zh-CN" altLang="zh-CN" dirty="0">
                    <a:latin typeface="黑体" panose="02010609060101010101" pitchFamily="2" charset="-122"/>
                    <a:ea typeface="黑体" panose="02010609060101010101" pitchFamily="2" charset="-122"/>
                    <a:sym typeface="+mn-ea"/>
                  </a:rPr>
                  <a:t>中，若</a:t>
                </a:r>
                <a14:m>
                  <m:oMath xmlns:m="http://schemas.openxmlformats.org/officeDocument/2006/math">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m:t>
                    </m:r>
                  </m:oMath>
                </a14:m>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zh-CN" altLang="zh-CN" dirty="0">
                    <a:latin typeface="黑体" panose="02010609060101010101" pitchFamily="2" charset="-122"/>
                    <a:ea typeface="黑体" panose="02010609060101010101" pitchFamily="2" charset="-122"/>
                    <a:sym typeface="+mn-ea"/>
                  </a:rPr>
                  <a:t>使得</a:t>
                </a:r>
                <a:r>
                  <a:rPr lang="zh-CN" altLang="en-US" dirty="0">
                    <a:latin typeface="黑体" panose="02010609060101010101" pitchFamily="2" charset="-122"/>
                    <a:ea typeface="黑体" panose="02010609060101010101" pitchFamily="2" charset="-122"/>
                    <a:sym typeface="+mn-ea"/>
                  </a:rPr>
                  <a:t> </a:t>
                </a:r>
              </a:p>
              <a:p>
                <a:pPr marL="0" lvl="0" indent="0" algn="just" eaLnBrk="1" hangingPunct="1">
                  <a:spcBef>
                    <a:spcPct val="0"/>
                  </a:spcBef>
                  <a:buNone/>
                </a:pP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)&gt;|V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zh-CN" altLang="zh-CN" dirty="0">
                    <a:latin typeface="Times New Roman" panose="02020603050405020304" pitchFamily="18" charset="0"/>
                    <a:ea typeface="隶书" pitchFamily="49" charset="-122"/>
                    <a:sym typeface="+mn-ea"/>
                  </a:rPr>
                  <a:t>则</a:t>
                </a:r>
                <a:r>
                  <a:rPr lang="en-US" altLang="zh-CN" dirty="0">
                    <a:latin typeface="Times New Roman" panose="02020603050405020304" pitchFamily="18" charset="0"/>
                    <a:ea typeface="隶书" pitchFamily="49" charset="-122"/>
                    <a:sym typeface="+mn-ea"/>
                  </a:rPr>
                  <a:t>G</a:t>
                </a:r>
                <a:r>
                  <a:rPr lang="zh-CN" altLang="zh-CN" dirty="0">
                    <a:latin typeface="Times New Roman" panose="02020603050405020304" pitchFamily="18" charset="0"/>
                    <a:ea typeface="隶书" pitchFamily="49" charset="-122"/>
                    <a:sym typeface="+mn-ea"/>
                  </a:rPr>
                  <a:t>不是汉密顿图。</a:t>
                </a: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mc:Choice>
        <mc:Fallback xmlns="">
          <p:sp>
            <p:nvSpPr>
              <p:cNvPr id="7" name="Rectangle 3"/>
              <p:cNvSpPr txBox="1">
                <a:spLocks noRot="1" noChangeAspect="1" noMove="1" noResize="1" noEditPoints="1" noAdjustHandles="1" noChangeArrowheads="1" noChangeShapeType="1" noTextEdit="1"/>
              </p:cNvSpPr>
              <p:nvPr/>
            </p:nvSpPr>
            <p:spPr bwMode="auto">
              <a:xfrm>
                <a:off x="52566" y="913559"/>
                <a:ext cx="12086977" cy="5943988"/>
              </a:xfrm>
              <a:prstGeom prst="rect">
                <a:avLst/>
              </a:prstGeom>
              <a:blipFill rotWithShape="1">
                <a:blip r:embed="rId5"/>
                <a:stretch>
                  <a:fillRect l="-4" t="-7" r="2" b="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1582084" name="Group 4"/>
          <p:cNvGrpSpPr/>
          <p:nvPr/>
        </p:nvGrpSpPr>
        <p:grpSpPr>
          <a:xfrm>
            <a:off x="321945" y="2933065"/>
            <a:ext cx="1600200" cy="1905000"/>
            <a:chOff x="480" y="2064"/>
            <a:chExt cx="1008" cy="1200"/>
          </a:xfrm>
        </p:grpSpPr>
        <p:sp>
          <p:nvSpPr>
            <p:cNvPr id="74786" name="Line 5"/>
            <p:cNvSpPr/>
            <p:nvPr/>
          </p:nvSpPr>
          <p:spPr>
            <a:xfrm>
              <a:off x="816" y="2640"/>
              <a:ext cx="672"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7" name="Line 6"/>
            <p:cNvSpPr/>
            <p:nvPr/>
          </p:nvSpPr>
          <p:spPr>
            <a:xfrm flipV="1">
              <a:off x="816" y="2064"/>
              <a:ext cx="624" cy="57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8" name="Line 7"/>
            <p:cNvSpPr/>
            <p:nvPr/>
          </p:nvSpPr>
          <p:spPr>
            <a:xfrm>
              <a:off x="816" y="2640"/>
              <a:ext cx="624"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9" name="Oval 8"/>
            <p:cNvSpPr/>
            <p:nvPr/>
          </p:nvSpPr>
          <p:spPr>
            <a:xfrm>
              <a:off x="768" y="25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74790" name="Object 9"/>
            <p:cNvGraphicFramePr>
              <a:graphicFrameLocks noChangeAspect="1"/>
            </p:cNvGraphicFramePr>
            <p:nvPr/>
          </p:nvGraphicFramePr>
          <p:xfrm>
            <a:off x="480" y="2400"/>
            <a:ext cx="319" cy="452"/>
          </p:xfrm>
          <a:graphic>
            <a:graphicData uri="http://schemas.openxmlformats.org/presentationml/2006/ole">
              <mc:AlternateContent xmlns:mc="http://schemas.openxmlformats.org/markup-compatibility/2006">
                <mc:Choice xmlns:v="urn:schemas-microsoft-com:vml" Requires="v">
                  <p:oleObj r:id="rId6" imgW="4445" imgH="4445" progId="Equation.3">
                    <p:embed/>
                  </p:oleObj>
                </mc:Choice>
                <mc:Fallback>
                  <p:oleObj r:id="rId6" imgW="4445" imgH="4445" progId="Equation.3">
                    <p:embed/>
                    <p:pic>
                      <p:nvPicPr>
                        <p:cNvPr id="74790" name="Object 9"/>
                        <p:cNvPicPr/>
                        <p:nvPr/>
                      </p:nvPicPr>
                      <p:blipFill>
                        <a:blip r:embed="rId7">
                          <a:clrChange>
                            <a:clrFrom>
                              <a:srgbClr val="000000"/>
                            </a:clrFrom>
                            <a:clrTo>
                              <a:srgbClr val="000000"/>
                            </a:clrTo>
                          </a:clrChange>
                        </a:blip>
                        <a:stretch>
                          <a:fillRect/>
                        </a:stretch>
                      </p:blipFill>
                      <p:spPr>
                        <a:xfrm>
                          <a:off x="480" y="2400"/>
                          <a:ext cx="319" cy="452"/>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grpSp>
        <p:nvGrpSpPr>
          <p:cNvPr id="1582090" name="Group 10"/>
          <p:cNvGrpSpPr/>
          <p:nvPr/>
        </p:nvGrpSpPr>
        <p:grpSpPr>
          <a:xfrm>
            <a:off x="1889760" y="2939415"/>
            <a:ext cx="1905000" cy="1905000"/>
            <a:chOff x="2160" y="2064"/>
            <a:chExt cx="1200" cy="1200"/>
          </a:xfrm>
        </p:grpSpPr>
        <p:sp>
          <p:nvSpPr>
            <p:cNvPr id="74780" name="Oval 11"/>
            <p:cNvSpPr/>
            <p:nvPr/>
          </p:nvSpPr>
          <p:spPr>
            <a:xfrm>
              <a:off x="3264" y="25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81" name="Line 12"/>
            <p:cNvSpPr/>
            <p:nvPr/>
          </p:nvSpPr>
          <p:spPr>
            <a:xfrm>
              <a:off x="2208" y="2640"/>
              <a:ext cx="1104"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2" name="Line 13"/>
            <p:cNvSpPr/>
            <p:nvPr/>
          </p:nvSpPr>
          <p:spPr>
            <a:xfrm>
              <a:off x="2160" y="2064"/>
              <a:ext cx="1152" cy="57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3" name="Line 14"/>
            <p:cNvSpPr/>
            <p:nvPr/>
          </p:nvSpPr>
          <p:spPr>
            <a:xfrm flipV="1">
              <a:off x="2160" y="2640"/>
              <a:ext cx="1152"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grpSp>
      <p:grpSp>
        <p:nvGrpSpPr>
          <p:cNvPr id="1582096" name="Group 16"/>
          <p:cNvGrpSpPr/>
          <p:nvPr/>
        </p:nvGrpSpPr>
        <p:grpSpPr>
          <a:xfrm>
            <a:off x="1791970" y="2904490"/>
            <a:ext cx="184150" cy="1965325"/>
            <a:chOff x="1646" y="1806"/>
            <a:chExt cx="116" cy="1238"/>
          </a:xfrm>
        </p:grpSpPr>
        <p:sp>
          <p:nvSpPr>
            <p:cNvPr id="74774" name="Oval 17"/>
            <p:cNvSpPr/>
            <p:nvPr/>
          </p:nvSpPr>
          <p:spPr>
            <a:xfrm>
              <a:off x="1646" y="180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75" name="Oval 18"/>
            <p:cNvSpPr/>
            <p:nvPr/>
          </p:nvSpPr>
          <p:spPr>
            <a:xfrm>
              <a:off x="1666" y="2948"/>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76" name="Oval 19"/>
            <p:cNvSpPr/>
            <p:nvPr/>
          </p:nvSpPr>
          <p:spPr>
            <a:xfrm>
              <a:off x="1666" y="235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pSp>
      <p:graphicFrame>
        <p:nvGraphicFramePr>
          <p:cNvPr id="5" name="对象 4"/>
          <p:cNvGraphicFramePr/>
          <p:nvPr/>
        </p:nvGraphicFramePr>
        <p:xfrm>
          <a:off x="1677670" y="2933065"/>
          <a:ext cx="609600" cy="655320"/>
        </p:xfrm>
        <a:graphic>
          <a:graphicData uri="http://schemas.openxmlformats.org/presentationml/2006/ole">
            <mc:AlternateContent xmlns:mc="http://schemas.openxmlformats.org/markup-compatibility/2006">
              <mc:Choice xmlns:v="urn:schemas-microsoft-com:vml" Requires="v">
                <p:oleObj r:id="rId8" imgW="401955" imgH="469265" progId="Equation.KSEE3">
                  <p:embed/>
                </p:oleObj>
              </mc:Choice>
              <mc:Fallback>
                <p:oleObj r:id="rId8" imgW="401955" imgH="469265" progId="Equation.KSEE3">
                  <p:embed/>
                  <p:pic>
                    <p:nvPicPr>
                      <p:cNvPr id="5" name="对象 4"/>
                      <p:cNvPicPr/>
                      <p:nvPr/>
                    </p:nvPicPr>
                    <p:blipFill>
                      <a:blip r:embed="rId9"/>
                      <a:stretch>
                        <a:fillRect/>
                      </a:stretch>
                    </p:blipFill>
                    <p:spPr>
                      <a:xfrm>
                        <a:off x="1677670" y="2933065"/>
                        <a:ext cx="609600" cy="655320"/>
                      </a:xfrm>
                      <a:prstGeom prst="rect">
                        <a:avLst/>
                      </a:prstGeom>
                    </p:spPr>
                  </p:pic>
                </p:oleObj>
              </mc:Fallback>
            </mc:AlternateContent>
          </a:graphicData>
        </a:graphic>
      </p:graphicFrame>
      <p:graphicFrame>
        <p:nvGraphicFramePr>
          <p:cNvPr id="8" name="对象 7"/>
          <p:cNvGraphicFramePr/>
          <p:nvPr/>
        </p:nvGraphicFramePr>
        <p:xfrm>
          <a:off x="1677670" y="3960495"/>
          <a:ext cx="542290" cy="589915"/>
        </p:xfrm>
        <a:graphic>
          <a:graphicData uri="http://schemas.openxmlformats.org/presentationml/2006/ole">
            <mc:AlternateContent xmlns:mc="http://schemas.openxmlformats.org/markup-compatibility/2006">
              <mc:Choice xmlns:v="urn:schemas-microsoft-com:vml" Requires="v">
                <p:oleObj r:id="rId10" imgW="152400" imgH="228600" progId="Equation.KSEE3">
                  <p:embed/>
                </p:oleObj>
              </mc:Choice>
              <mc:Fallback>
                <p:oleObj r:id="rId10" imgW="152400" imgH="228600" progId="Equation.KSEE3">
                  <p:embed/>
                  <p:pic>
                    <p:nvPicPr>
                      <p:cNvPr id="8" name="对象 7"/>
                      <p:cNvPicPr/>
                      <p:nvPr/>
                    </p:nvPicPr>
                    <p:blipFill>
                      <a:blip r:embed="rId11"/>
                      <a:stretch>
                        <a:fillRect/>
                      </a:stretch>
                    </p:blipFill>
                    <p:spPr>
                      <a:xfrm>
                        <a:off x="1677670" y="3960495"/>
                        <a:ext cx="542290" cy="589915"/>
                      </a:xfrm>
                      <a:prstGeom prst="rect">
                        <a:avLst/>
                      </a:prstGeom>
                    </p:spPr>
                  </p:pic>
                </p:oleObj>
              </mc:Fallback>
            </mc:AlternateContent>
          </a:graphicData>
        </a:graphic>
      </p:graphicFrame>
      <p:graphicFrame>
        <p:nvGraphicFramePr>
          <p:cNvPr id="10" name="对象 9"/>
          <p:cNvGraphicFramePr/>
          <p:nvPr/>
        </p:nvGraphicFramePr>
        <p:xfrm>
          <a:off x="1747203" y="4922203"/>
          <a:ext cx="402590" cy="469900"/>
        </p:xfrm>
        <a:graphic>
          <a:graphicData uri="http://schemas.openxmlformats.org/presentationml/2006/ole">
            <mc:AlternateContent xmlns:mc="http://schemas.openxmlformats.org/markup-compatibility/2006">
              <mc:Choice xmlns:v="urn:schemas-microsoft-com:vml" Requires="v">
                <p:oleObj r:id="rId12" imgW="165100" imgH="215900" progId="Equation.KSEE3">
                  <p:embed/>
                </p:oleObj>
              </mc:Choice>
              <mc:Fallback>
                <p:oleObj r:id="rId12" imgW="165100" imgH="215900" progId="Equation.KSEE3">
                  <p:embed/>
                  <p:pic>
                    <p:nvPicPr>
                      <p:cNvPr id="10" name="对象 9"/>
                      <p:cNvPicPr/>
                      <p:nvPr/>
                    </p:nvPicPr>
                    <p:blipFill>
                      <a:blip r:embed="rId13"/>
                      <a:stretch>
                        <a:fillRect/>
                      </a:stretch>
                    </p:blipFill>
                    <p:spPr>
                      <a:xfrm>
                        <a:off x="1747203" y="4922203"/>
                        <a:ext cx="402590" cy="469900"/>
                      </a:xfrm>
                      <a:prstGeom prst="rect">
                        <a:avLst/>
                      </a:prstGeom>
                    </p:spPr>
                  </p:pic>
                </p:oleObj>
              </mc:Fallback>
            </mc:AlternateContent>
          </a:graphicData>
        </a:graphic>
      </p:graphicFrame>
      <p:graphicFrame>
        <p:nvGraphicFramePr>
          <p:cNvPr id="12" name="对象 11"/>
          <p:cNvGraphicFramePr/>
          <p:nvPr/>
        </p:nvGraphicFramePr>
        <p:xfrm>
          <a:off x="3892550" y="3619500"/>
          <a:ext cx="511810" cy="532765"/>
        </p:xfrm>
        <a:graphic>
          <a:graphicData uri="http://schemas.openxmlformats.org/presentationml/2006/ole">
            <mc:AlternateContent xmlns:mc="http://schemas.openxmlformats.org/markup-compatibility/2006">
              <mc:Choice xmlns:v="urn:schemas-microsoft-com:vml" Requires="v">
                <p:oleObj r:id="rId14" imgW="152400" imgH="228600" progId="Equation.KSEE3">
                  <p:embed/>
                </p:oleObj>
              </mc:Choice>
              <mc:Fallback>
                <p:oleObj r:id="rId14" imgW="152400" imgH="228600" progId="Equation.KSEE3">
                  <p:embed/>
                  <p:pic>
                    <p:nvPicPr>
                      <p:cNvPr id="12" name="对象 11"/>
                      <p:cNvPicPr/>
                      <p:nvPr/>
                    </p:nvPicPr>
                    <p:blipFill>
                      <a:blip r:embed="rId15"/>
                      <a:stretch>
                        <a:fillRect/>
                      </a:stretch>
                    </p:blipFill>
                    <p:spPr>
                      <a:xfrm>
                        <a:off x="3892550" y="3619500"/>
                        <a:ext cx="511810" cy="532765"/>
                      </a:xfrm>
                      <a:prstGeom prst="rect">
                        <a:avLst/>
                      </a:prstGeom>
                    </p:spPr>
                  </p:pic>
                </p:oleObj>
              </mc:Fallback>
            </mc:AlternateContent>
          </a:graphicData>
        </a:graphic>
      </p:graphicFrame>
      <p:graphicFrame>
        <p:nvGraphicFramePr>
          <p:cNvPr id="14" name="对象 13"/>
          <p:cNvGraphicFramePr/>
          <p:nvPr/>
        </p:nvGraphicFramePr>
        <p:xfrm>
          <a:off x="422910" y="3847465"/>
          <a:ext cx="432435" cy="514985"/>
        </p:xfrm>
        <a:graphic>
          <a:graphicData uri="http://schemas.openxmlformats.org/presentationml/2006/ole">
            <mc:AlternateContent xmlns:mc="http://schemas.openxmlformats.org/markup-compatibility/2006">
              <mc:Choice xmlns:v="urn:schemas-microsoft-com:vml" Requires="v">
                <p:oleObj r:id="rId16" imgW="139700" imgH="215900" progId="Equation.KSEE3">
                  <p:embed/>
                </p:oleObj>
              </mc:Choice>
              <mc:Fallback>
                <p:oleObj r:id="rId16" imgW="139700" imgH="215900" progId="Equation.KSEE3">
                  <p:embed/>
                  <p:pic>
                    <p:nvPicPr>
                      <p:cNvPr id="14" name="对象 13"/>
                      <p:cNvPicPr/>
                      <p:nvPr/>
                    </p:nvPicPr>
                    <p:blipFill>
                      <a:blip r:embed="rId17"/>
                      <a:stretch>
                        <a:fillRect/>
                      </a:stretch>
                    </p:blipFill>
                    <p:spPr>
                      <a:xfrm>
                        <a:off x="422910" y="3847465"/>
                        <a:ext cx="432435" cy="514985"/>
                      </a:xfrm>
                      <a:prstGeom prst="rect">
                        <a:avLst/>
                      </a:prstGeom>
                    </p:spPr>
                  </p:pic>
                </p:oleObj>
              </mc:Fallback>
            </mc:AlternateContent>
          </a:graphicData>
        </a:graphic>
      </p:graphicFrame>
      <p:graphicFrame>
        <p:nvGraphicFramePr>
          <p:cNvPr id="16" name="对象 15"/>
          <p:cNvGraphicFramePr/>
          <p:nvPr/>
        </p:nvGraphicFramePr>
        <p:xfrm>
          <a:off x="1499235" y="5424488"/>
          <a:ext cx="1036320" cy="509905"/>
        </p:xfrm>
        <a:graphic>
          <a:graphicData uri="http://schemas.openxmlformats.org/presentationml/2006/ole">
            <mc:AlternateContent xmlns:mc="http://schemas.openxmlformats.org/markup-compatibility/2006">
              <mc:Choice xmlns:v="urn:schemas-microsoft-com:vml" Requires="v">
                <p:oleObj r:id="rId18" imgW="316865" imgH="203200" progId="Equation.KSEE3">
                  <p:embed/>
                </p:oleObj>
              </mc:Choice>
              <mc:Fallback>
                <p:oleObj r:id="rId18" imgW="316865" imgH="203200" progId="Equation.KSEE3">
                  <p:embed/>
                  <p:pic>
                    <p:nvPicPr>
                      <p:cNvPr id="16" name="对象 15"/>
                      <p:cNvPicPr/>
                      <p:nvPr/>
                    </p:nvPicPr>
                    <p:blipFill>
                      <a:blip r:embed="rId19"/>
                      <a:stretch>
                        <a:fillRect/>
                      </a:stretch>
                    </p:blipFill>
                    <p:spPr>
                      <a:xfrm>
                        <a:off x="1499235" y="5424488"/>
                        <a:ext cx="1036320" cy="509905"/>
                      </a:xfrm>
                      <a:prstGeom prst="rect">
                        <a:avLst/>
                      </a:prstGeom>
                    </p:spPr>
                  </p:pic>
                </p:oleObj>
              </mc:Fallback>
            </mc:AlternateContent>
          </a:graphicData>
        </a:graphic>
      </p:graphicFrame>
      <p:sp>
        <p:nvSpPr>
          <p:cNvPr id="18" name="Rectangle 3"/>
          <p:cNvSpPr txBox="1">
            <a:spLocks noChangeArrowheads="1"/>
          </p:cNvSpPr>
          <p:nvPr/>
        </p:nvSpPr>
        <p:spPr bwMode="auto">
          <a:xfrm>
            <a:off x="4578350" y="3416935"/>
            <a:ext cx="72739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在</a:t>
            </a:r>
            <a:r>
              <a:rPr lang="en-US" altLang="zh-CN" dirty="0">
                <a:latin typeface="黑体" panose="02010609060101010101" pitchFamily="2" charset="-122"/>
                <a:ea typeface="黑体" panose="02010609060101010101" pitchFamily="2" charset="-122"/>
                <a:sym typeface="+mn-ea"/>
              </a:rPr>
              <a:t>G’</a:t>
            </a:r>
            <a:r>
              <a:rPr lang="zh-CN" altLang="en-US" dirty="0">
                <a:latin typeface="黑体" panose="02010609060101010101" pitchFamily="2" charset="-122"/>
                <a:ea typeface="黑体" panose="02010609060101010101" pitchFamily="2" charset="-122"/>
                <a:sym typeface="+mn-ea"/>
              </a:rPr>
              <a:t>中，取</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3</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有</a:t>
            </a: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)|=3</a:t>
            </a:r>
          </a:p>
          <a:p>
            <a:pPr marL="0" lvl="0" indent="0" algn="just" eaLnBrk="1" hangingPunct="1">
              <a:spcBef>
                <a:spcPct val="0"/>
              </a:spcBef>
              <a:buNone/>
            </a:pP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|=2</a:t>
            </a: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故</a:t>
            </a:r>
            <a:r>
              <a:rPr lang="en-US" altLang="zh-CN" dirty="0">
                <a:latin typeface="黑体" panose="02010609060101010101" pitchFamily="2" charset="-122"/>
                <a:ea typeface="黑体" panose="02010609060101010101" pitchFamily="2" charset="-122"/>
                <a:sym typeface="+mn-ea"/>
              </a:rPr>
              <a:t>G’</a:t>
            </a:r>
            <a:r>
              <a:rPr lang="zh-CN" altLang="en-US" dirty="0">
                <a:latin typeface="黑体" panose="02010609060101010101" pitchFamily="2" charset="-122"/>
                <a:ea typeface="黑体" panose="02010609060101010101" pitchFamily="2" charset="-122"/>
                <a:sym typeface="+mn-ea"/>
              </a:rPr>
              <a:t>不是汉密顿图</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82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820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8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1945" y="2634615"/>
            <a:ext cx="7210425" cy="324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r>
              <a:rPr lang="zh-CN" altLang="en-US" dirty="0">
                <a:latin typeface="黑体" panose="02010609060101010101" pitchFamily="2" charset="-122"/>
                <a:ea typeface="黑体" panose="02010609060101010101" pitchFamily="2" charset="-122"/>
                <a:sym typeface="+mn-ea"/>
              </a:rPr>
              <a:t>                   </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1582084" name="Group 4"/>
          <p:cNvGrpSpPr/>
          <p:nvPr/>
        </p:nvGrpSpPr>
        <p:grpSpPr>
          <a:xfrm>
            <a:off x="3484245" y="2776855"/>
            <a:ext cx="1600200" cy="1905000"/>
            <a:chOff x="480" y="2064"/>
            <a:chExt cx="1008" cy="1200"/>
          </a:xfrm>
        </p:grpSpPr>
        <p:sp>
          <p:nvSpPr>
            <p:cNvPr id="74786" name="Line 5"/>
            <p:cNvSpPr/>
            <p:nvPr/>
          </p:nvSpPr>
          <p:spPr>
            <a:xfrm>
              <a:off x="816" y="2640"/>
              <a:ext cx="672"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7" name="Line 6"/>
            <p:cNvSpPr/>
            <p:nvPr/>
          </p:nvSpPr>
          <p:spPr>
            <a:xfrm flipV="1">
              <a:off x="816" y="2064"/>
              <a:ext cx="624" cy="57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8" name="Line 7"/>
            <p:cNvSpPr/>
            <p:nvPr/>
          </p:nvSpPr>
          <p:spPr>
            <a:xfrm>
              <a:off x="816" y="2640"/>
              <a:ext cx="624"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9" name="Oval 8"/>
            <p:cNvSpPr/>
            <p:nvPr/>
          </p:nvSpPr>
          <p:spPr>
            <a:xfrm>
              <a:off x="768" y="25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74790" name="Object 9"/>
            <p:cNvGraphicFramePr>
              <a:graphicFrameLocks noChangeAspect="1"/>
            </p:cNvGraphicFramePr>
            <p:nvPr/>
          </p:nvGraphicFramePr>
          <p:xfrm>
            <a:off x="480" y="2400"/>
            <a:ext cx="319" cy="452"/>
          </p:xfrm>
          <a:graphic>
            <a:graphicData uri="http://schemas.openxmlformats.org/presentationml/2006/ole">
              <mc:AlternateContent xmlns:mc="http://schemas.openxmlformats.org/markup-compatibility/2006">
                <mc:Choice xmlns:v="urn:schemas-microsoft-com:vml" Requires="v">
                  <p:oleObj r:id="rId4" imgW="4445" imgH="4445" progId="Equation.3">
                    <p:embed/>
                  </p:oleObj>
                </mc:Choice>
                <mc:Fallback>
                  <p:oleObj r:id="rId4" imgW="4445" imgH="4445" progId="Equation.3">
                    <p:embed/>
                    <p:pic>
                      <p:nvPicPr>
                        <p:cNvPr id="74790" name="Object 9"/>
                        <p:cNvPicPr/>
                        <p:nvPr/>
                      </p:nvPicPr>
                      <p:blipFill>
                        <a:blip r:embed="rId5">
                          <a:clrChange>
                            <a:clrFrom>
                              <a:srgbClr val="000000"/>
                            </a:clrFrom>
                            <a:clrTo>
                              <a:srgbClr val="000000"/>
                            </a:clrTo>
                          </a:clrChange>
                        </a:blip>
                        <a:stretch>
                          <a:fillRect/>
                        </a:stretch>
                      </p:blipFill>
                      <p:spPr>
                        <a:xfrm>
                          <a:off x="480" y="2400"/>
                          <a:ext cx="319" cy="452"/>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grpSp>
        <p:nvGrpSpPr>
          <p:cNvPr id="1582090" name="Group 10"/>
          <p:cNvGrpSpPr/>
          <p:nvPr/>
        </p:nvGrpSpPr>
        <p:grpSpPr>
          <a:xfrm>
            <a:off x="5757545" y="2776855"/>
            <a:ext cx="1905000" cy="1905000"/>
            <a:chOff x="2160" y="2064"/>
            <a:chExt cx="1200" cy="1200"/>
          </a:xfrm>
        </p:grpSpPr>
        <p:sp>
          <p:nvSpPr>
            <p:cNvPr id="74780" name="Oval 11"/>
            <p:cNvSpPr/>
            <p:nvPr/>
          </p:nvSpPr>
          <p:spPr>
            <a:xfrm>
              <a:off x="3264" y="25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81" name="Line 12"/>
            <p:cNvSpPr/>
            <p:nvPr/>
          </p:nvSpPr>
          <p:spPr>
            <a:xfrm>
              <a:off x="2208" y="2640"/>
              <a:ext cx="1104"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2" name="Line 13"/>
            <p:cNvSpPr/>
            <p:nvPr/>
          </p:nvSpPr>
          <p:spPr>
            <a:xfrm>
              <a:off x="2160" y="2064"/>
              <a:ext cx="1152" cy="57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4783" name="Line 14"/>
            <p:cNvSpPr/>
            <p:nvPr/>
          </p:nvSpPr>
          <p:spPr>
            <a:xfrm flipV="1">
              <a:off x="2160" y="2640"/>
              <a:ext cx="1152"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grpSp>
      <p:grpSp>
        <p:nvGrpSpPr>
          <p:cNvPr id="1582096" name="Group 16"/>
          <p:cNvGrpSpPr/>
          <p:nvPr/>
        </p:nvGrpSpPr>
        <p:grpSpPr>
          <a:xfrm>
            <a:off x="5399405" y="2663825"/>
            <a:ext cx="184150" cy="1965325"/>
            <a:chOff x="1646" y="1806"/>
            <a:chExt cx="116" cy="1238"/>
          </a:xfrm>
        </p:grpSpPr>
        <p:sp>
          <p:nvSpPr>
            <p:cNvPr id="74774" name="Oval 17"/>
            <p:cNvSpPr/>
            <p:nvPr/>
          </p:nvSpPr>
          <p:spPr>
            <a:xfrm>
              <a:off x="1646" y="180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75" name="Oval 18"/>
            <p:cNvSpPr/>
            <p:nvPr/>
          </p:nvSpPr>
          <p:spPr>
            <a:xfrm>
              <a:off x="1666" y="2948"/>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4776" name="Oval 19"/>
            <p:cNvSpPr/>
            <p:nvPr/>
          </p:nvSpPr>
          <p:spPr>
            <a:xfrm>
              <a:off x="1666" y="235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pSp>
      <p:graphicFrame>
        <p:nvGraphicFramePr>
          <p:cNvPr id="5" name="对象 4"/>
          <p:cNvGraphicFramePr/>
          <p:nvPr/>
        </p:nvGraphicFramePr>
        <p:xfrm>
          <a:off x="5285105" y="2692400"/>
          <a:ext cx="609600" cy="655320"/>
        </p:xfrm>
        <a:graphic>
          <a:graphicData uri="http://schemas.openxmlformats.org/presentationml/2006/ole">
            <mc:AlternateContent xmlns:mc="http://schemas.openxmlformats.org/markup-compatibility/2006">
              <mc:Choice xmlns:v="urn:schemas-microsoft-com:vml" Requires="v">
                <p:oleObj r:id="rId6" imgW="401955" imgH="469265" progId="Equation.KSEE3">
                  <p:embed/>
                </p:oleObj>
              </mc:Choice>
              <mc:Fallback>
                <p:oleObj r:id="rId6" imgW="401955" imgH="469265" progId="Equation.KSEE3">
                  <p:embed/>
                  <p:pic>
                    <p:nvPicPr>
                      <p:cNvPr id="5" name="对象 4"/>
                      <p:cNvPicPr/>
                      <p:nvPr/>
                    </p:nvPicPr>
                    <p:blipFill>
                      <a:blip r:embed="rId7"/>
                      <a:stretch>
                        <a:fillRect/>
                      </a:stretch>
                    </p:blipFill>
                    <p:spPr>
                      <a:xfrm>
                        <a:off x="5285105" y="2692400"/>
                        <a:ext cx="609600" cy="655320"/>
                      </a:xfrm>
                      <a:prstGeom prst="rect">
                        <a:avLst/>
                      </a:prstGeom>
                    </p:spPr>
                  </p:pic>
                </p:oleObj>
              </mc:Fallback>
            </mc:AlternateContent>
          </a:graphicData>
        </a:graphic>
      </p:graphicFrame>
      <p:graphicFrame>
        <p:nvGraphicFramePr>
          <p:cNvPr id="8" name="对象 7"/>
          <p:cNvGraphicFramePr/>
          <p:nvPr/>
        </p:nvGraphicFramePr>
        <p:xfrm>
          <a:off x="5285105" y="3719830"/>
          <a:ext cx="542290" cy="589915"/>
        </p:xfrm>
        <a:graphic>
          <a:graphicData uri="http://schemas.openxmlformats.org/presentationml/2006/ole">
            <mc:AlternateContent xmlns:mc="http://schemas.openxmlformats.org/markup-compatibility/2006">
              <mc:Choice xmlns:v="urn:schemas-microsoft-com:vml" Requires="v">
                <p:oleObj r:id="rId8" imgW="152400" imgH="228600" progId="Equation.KSEE3">
                  <p:embed/>
                </p:oleObj>
              </mc:Choice>
              <mc:Fallback>
                <p:oleObj r:id="rId8" imgW="152400" imgH="228600" progId="Equation.KSEE3">
                  <p:embed/>
                  <p:pic>
                    <p:nvPicPr>
                      <p:cNvPr id="8" name="对象 7"/>
                      <p:cNvPicPr/>
                      <p:nvPr/>
                    </p:nvPicPr>
                    <p:blipFill>
                      <a:blip r:embed="rId9"/>
                      <a:stretch>
                        <a:fillRect/>
                      </a:stretch>
                    </p:blipFill>
                    <p:spPr>
                      <a:xfrm>
                        <a:off x="5285105" y="3719830"/>
                        <a:ext cx="542290" cy="589915"/>
                      </a:xfrm>
                      <a:prstGeom prst="rect">
                        <a:avLst/>
                      </a:prstGeom>
                    </p:spPr>
                  </p:pic>
                </p:oleObj>
              </mc:Fallback>
            </mc:AlternateContent>
          </a:graphicData>
        </a:graphic>
      </p:graphicFrame>
      <p:graphicFrame>
        <p:nvGraphicFramePr>
          <p:cNvPr id="10" name="对象 9"/>
          <p:cNvGraphicFramePr/>
          <p:nvPr/>
        </p:nvGraphicFramePr>
        <p:xfrm>
          <a:off x="5354638" y="4681538"/>
          <a:ext cx="402590" cy="469900"/>
        </p:xfrm>
        <a:graphic>
          <a:graphicData uri="http://schemas.openxmlformats.org/presentationml/2006/ole">
            <mc:AlternateContent xmlns:mc="http://schemas.openxmlformats.org/markup-compatibility/2006">
              <mc:Choice xmlns:v="urn:schemas-microsoft-com:vml" Requires="v">
                <p:oleObj r:id="rId10" imgW="165100" imgH="215900" progId="Equation.KSEE3">
                  <p:embed/>
                </p:oleObj>
              </mc:Choice>
              <mc:Fallback>
                <p:oleObj r:id="rId10" imgW="165100" imgH="215900" progId="Equation.KSEE3">
                  <p:embed/>
                  <p:pic>
                    <p:nvPicPr>
                      <p:cNvPr id="10" name="对象 9"/>
                      <p:cNvPicPr/>
                      <p:nvPr/>
                    </p:nvPicPr>
                    <p:blipFill>
                      <a:blip r:embed="rId11"/>
                      <a:stretch>
                        <a:fillRect/>
                      </a:stretch>
                    </p:blipFill>
                    <p:spPr>
                      <a:xfrm>
                        <a:off x="5354638" y="4681538"/>
                        <a:ext cx="402590" cy="469900"/>
                      </a:xfrm>
                      <a:prstGeom prst="rect">
                        <a:avLst/>
                      </a:prstGeom>
                    </p:spPr>
                  </p:pic>
                </p:oleObj>
              </mc:Fallback>
            </mc:AlternateContent>
          </a:graphicData>
        </a:graphic>
      </p:graphicFrame>
      <p:graphicFrame>
        <p:nvGraphicFramePr>
          <p:cNvPr id="12" name="对象 11"/>
          <p:cNvGraphicFramePr/>
          <p:nvPr/>
        </p:nvGraphicFramePr>
        <p:xfrm>
          <a:off x="7760335" y="3456940"/>
          <a:ext cx="511810" cy="532765"/>
        </p:xfrm>
        <a:graphic>
          <a:graphicData uri="http://schemas.openxmlformats.org/presentationml/2006/ole">
            <mc:AlternateContent xmlns:mc="http://schemas.openxmlformats.org/markup-compatibility/2006">
              <mc:Choice xmlns:v="urn:schemas-microsoft-com:vml" Requires="v">
                <p:oleObj r:id="rId12" imgW="152400" imgH="228600" progId="Equation.KSEE3">
                  <p:embed/>
                </p:oleObj>
              </mc:Choice>
              <mc:Fallback>
                <p:oleObj r:id="rId12" imgW="152400" imgH="228600" progId="Equation.KSEE3">
                  <p:embed/>
                  <p:pic>
                    <p:nvPicPr>
                      <p:cNvPr id="12" name="对象 11"/>
                      <p:cNvPicPr/>
                      <p:nvPr/>
                    </p:nvPicPr>
                    <p:blipFill>
                      <a:blip r:embed="rId13"/>
                      <a:stretch>
                        <a:fillRect/>
                      </a:stretch>
                    </p:blipFill>
                    <p:spPr>
                      <a:xfrm>
                        <a:off x="7760335" y="3456940"/>
                        <a:ext cx="511810" cy="532765"/>
                      </a:xfrm>
                      <a:prstGeom prst="rect">
                        <a:avLst/>
                      </a:prstGeom>
                    </p:spPr>
                  </p:pic>
                </p:oleObj>
              </mc:Fallback>
            </mc:AlternateContent>
          </a:graphicData>
        </a:graphic>
      </p:graphicFrame>
      <p:graphicFrame>
        <p:nvGraphicFramePr>
          <p:cNvPr id="14" name="对象 13"/>
          <p:cNvGraphicFramePr/>
          <p:nvPr/>
        </p:nvGraphicFramePr>
        <p:xfrm>
          <a:off x="3585210" y="3691255"/>
          <a:ext cx="432435" cy="514985"/>
        </p:xfrm>
        <a:graphic>
          <a:graphicData uri="http://schemas.openxmlformats.org/presentationml/2006/ole">
            <mc:AlternateContent xmlns:mc="http://schemas.openxmlformats.org/markup-compatibility/2006">
              <mc:Choice xmlns:v="urn:schemas-microsoft-com:vml" Requires="v">
                <p:oleObj r:id="rId14" imgW="139700" imgH="215900" progId="Equation.KSEE3">
                  <p:embed/>
                </p:oleObj>
              </mc:Choice>
              <mc:Fallback>
                <p:oleObj r:id="rId14" imgW="139700" imgH="215900" progId="Equation.KSEE3">
                  <p:embed/>
                  <p:pic>
                    <p:nvPicPr>
                      <p:cNvPr id="14" name="对象 13"/>
                      <p:cNvPicPr/>
                      <p:nvPr/>
                    </p:nvPicPr>
                    <p:blipFill>
                      <a:blip r:embed="rId15"/>
                      <a:stretch>
                        <a:fillRect/>
                      </a:stretch>
                    </p:blipFill>
                    <p:spPr>
                      <a:xfrm>
                        <a:off x="3585210" y="3691255"/>
                        <a:ext cx="432435" cy="514985"/>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82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820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8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eaLnBrk="1" hangingPunct="1">
              <a:spcBef>
                <a:spcPct val="50000"/>
              </a:spcBef>
              <a:buNone/>
            </a:pPr>
            <a:r>
              <a:rPr lang="zh-CN" altLang="en-US" dirty="0">
                <a:latin typeface="黑体" panose="02010609060101010101" pitchFamily="2" charset="-122"/>
                <a:ea typeface="黑体" panose="02010609060101010101" pitchFamily="2" charset="-122"/>
                <a:sym typeface="+mn-ea"/>
              </a:rPr>
              <a:t>定理给出的是汉密顿图的必要条件，而不是充分条件。彼得</a:t>
            </a:r>
            <a:r>
              <a:rPr lang="en-US" altLang="zh-CN" dirty="0">
                <a:latin typeface="黑体" panose="02010609060101010101" pitchFamily="2" charset="-122"/>
                <a:ea typeface="黑体" panose="02010609060101010101" pitchFamily="2" charset="-122"/>
                <a:sym typeface="+mn-ea"/>
              </a:rPr>
              <a:t>Peterssen</a:t>
            </a:r>
            <a:r>
              <a:rPr lang="zh-CN" altLang="zh-CN" dirty="0">
                <a:latin typeface="黑体" panose="02010609060101010101" pitchFamily="2" charset="-122"/>
                <a:ea typeface="黑体" panose="02010609060101010101" pitchFamily="2" charset="-122"/>
                <a:sym typeface="+mn-ea"/>
              </a:rPr>
              <a:t>图满足</a:t>
            </a:r>
            <a:r>
              <a:rPr lang="en-US" altLang="zh-CN" dirty="0">
                <a:latin typeface="黑体" panose="02010609060101010101" pitchFamily="2" charset="-122"/>
                <a:ea typeface="黑体" panose="02010609060101010101" pitchFamily="2" charset="-122"/>
                <a:sym typeface="+mn-ea"/>
              </a:rPr>
              <a:t>P(G-V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en-US" altLang="zh-CN" dirty="0">
                <a:latin typeface="Arial" panose="020B0604020202020204" pitchFamily="34" charset="0"/>
                <a:ea typeface="黑体" panose="02010609060101010101" pitchFamily="2" charset="-122"/>
                <a:cs typeface="Arial" panose="020B0604020202020204" pitchFamily="34" charset="0"/>
                <a:sym typeface="+mn-ea"/>
              </a:rPr>
              <a:t>≤</a:t>
            </a:r>
            <a:r>
              <a:rPr lang="en-US" altLang="zh-CN" dirty="0">
                <a:latin typeface="黑体" panose="02010609060101010101" pitchFamily="2" charset="-122"/>
                <a:ea typeface="黑体" panose="02010609060101010101" pitchFamily="2" charset="-122"/>
                <a:sym typeface="+mn-ea"/>
              </a:rPr>
              <a:t>|V</a:t>
            </a:r>
            <a:r>
              <a:rPr lang="en-US" altLang="zh-CN" baseline="-25000" dirty="0">
                <a:latin typeface="黑体" panose="02010609060101010101" pitchFamily="2" charset="-122"/>
                <a:ea typeface="黑体" panose="02010609060101010101" pitchFamily="2" charset="-122"/>
                <a:sym typeface="+mn-ea"/>
              </a:rPr>
              <a:t>1</a:t>
            </a:r>
            <a:r>
              <a:rPr lang="en-US" altLang="zh-CN" dirty="0">
                <a:latin typeface="黑体" panose="02010609060101010101" pitchFamily="2" charset="-122"/>
                <a:ea typeface="黑体" panose="02010609060101010101" pitchFamily="2" charset="-122"/>
                <a:sym typeface="+mn-ea"/>
              </a:rPr>
              <a:t>|</a:t>
            </a:r>
            <a:r>
              <a:rPr lang="zh-CN" altLang="en-US" dirty="0">
                <a:latin typeface="黑体" panose="02010609060101010101" pitchFamily="2" charset="-122"/>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但它不是汉密顿图</a:t>
            </a:r>
            <a:endParaRPr lang="zh-CN" altLang="en-US" dirty="0">
              <a:latin typeface="Times New Roman" panose="02020603050405020304" pitchFamily="18" charset="0"/>
              <a:ea typeface="黑体" panose="02010609060101010101" pitchFamily="2" charset="-122"/>
            </a:endParaRPr>
          </a:p>
          <a:p>
            <a:pPr marL="0" lvl="0" indent="0" eaLnBrk="1" hangingPunct="1">
              <a:spcBef>
                <a:spcPct val="50000"/>
              </a:spcBef>
              <a:buNone/>
            </a:pPr>
            <a:endParaRPr lang="zh-CN" altLang="en-US" dirty="0">
              <a:latin typeface="黑体" panose="02010609060101010101" pitchFamily="2" charset="-122"/>
              <a:ea typeface="黑体" panose="02010609060101010101" pitchFamily="2" charset="-122"/>
              <a:sym typeface="+mn-ea"/>
            </a:endParaRPr>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76802" name="Group 2"/>
          <p:cNvGrpSpPr/>
          <p:nvPr/>
        </p:nvGrpSpPr>
        <p:grpSpPr>
          <a:xfrm>
            <a:off x="3924300" y="1974850"/>
            <a:ext cx="3810000" cy="3657600"/>
            <a:chOff x="720" y="288"/>
            <a:chExt cx="1632" cy="1584"/>
          </a:xfrm>
        </p:grpSpPr>
        <p:sp>
          <p:nvSpPr>
            <p:cNvPr id="76809" name="Line 3"/>
            <p:cNvSpPr/>
            <p:nvPr/>
          </p:nvSpPr>
          <p:spPr>
            <a:xfrm>
              <a:off x="768" y="1104"/>
              <a:ext cx="1584"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0" name="Line 4"/>
            <p:cNvSpPr/>
            <p:nvPr/>
          </p:nvSpPr>
          <p:spPr>
            <a:xfrm flipH="1">
              <a:off x="768" y="336"/>
              <a:ext cx="816"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1" name="Line 5"/>
            <p:cNvSpPr/>
            <p:nvPr/>
          </p:nvSpPr>
          <p:spPr>
            <a:xfrm flipH="1" flipV="1">
              <a:off x="768" y="1104"/>
              <a:ext cx="384" cy="72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2" name="Line 6"/>
            <p:cNvSpPr/>
            <p:nvPr/>
          </p:nvSpPr>
          <p:spPr>
            <a:xfrm>
              <a:off x="1152" y="1824"/>
              <a:ext cx="816"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3" name="Line 7"/>
            <p:cNvSpPr/>
            <p:nvPr/>
          </p:nvSpPr>
          <p:spPr>
            <a:xfrm flipH="1">
              <a:off x="1968" y="1104"/>
              <a:ext cx="336" cy="72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4" name="Line 8"/>
            <p:cNvSpPr/>
            <p:nvPr/>
          </p:nvSpPr>
          <p:spPr>
            <a:xfrm>
              <a:off x="1584" y="336"/>
              <a:ext cx="720"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15" name="Oval 9"/>
            <p:cNvSpPr/>
            <p:nvPr/>
          </p:nvSpPr>
          <p:spPr>
            <a:xfrm>
              <a:off x="1536" y="288"/>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16" name="Oval 10"/>
            <p:cNvSpPr/>
            <p:nvPr/>
          </p:nvSpPr>
          <p:spPr>
            <a:xfrm>
              <a:off x="1536" y="720"/>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17" name="Oval 11"/>
            <p:cNvSpPr/>
            <p:nvPr/>
          </p:nvSpPr>
          <p:spPr>
            <a:xfrm>
              <a:off x="1200" y="105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18" name="Oval 12"/>
            <p:cNvSpPr/>
            <p:nvPr/>
          </p:nvSpPr>
          <p:spPr>
            <a:xfrm>
              <a:off x="1824" y="105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19" name="Oval 13"/>
            <p:cNvSpPr/>
            <p:nvPr/>
          </p:nvSpPr>
          <p:spPr>
            <a:xfrm>
              <a:off x="1728" y="13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20" name="Oval 14"/>
            <p:cNvSpPr/>
            <p:nvPr/>
          </p:nvSpPr>
          <p:spPr>
            <a:xfrm>
              <a:off x="1296" y="1392"/>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21" name="Line 15"/>
            <p:cNvSpPr/>
            <p:nvPr/>
          </p:nvSpPr>
          <p:spPr>
            <a:xfrm>
              <a:off x="1248" y="1104"/>
              <a:ext cx="528" cy="33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2" name="Line 16"/>
            <p:cNvSpPr/>
            <p:nvPr/>
          </p:nvSpPr>
          <p:spPr>
            <a:xfrm>
              <a:off x="1584" y="768"/>
              <a:ext cx="48"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3" name="Line 17"/>
            <p:cNvSpPr/>
            <p:nvPr/>
          </p:nvSpPr>
          <p:spPr>
            <a:xfrm flipH="1">
              <a:off x="1344" y="768"/>
              <a:ext cx="240" cy="67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4" name="Line 18"/>
            <p:cNvSpPr/>
            <p:nvPr/>
          </p:nvSpPr>
          <p:spPr>
            <a:xfrm flipV="1">
              <a:off x="1344" y="1104"/>
              <a:ext cx="528" cy="33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5" name="Line 19"/>
            <p:cNvSpPr/>
            <p:nvPr/>
          </p:nvSpPr>
          <p:spPr>
            <a:xfrm>
              <a:off x="1584" y="768"/>
              <a:ext cx="192" cy="67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6" name="Line 20"/>
            <p:cNvSpPr/>
            <p:nvPr/>
          </p:nvSpPr>
          <p:spPr>
            <a:xfrm>
              <a:off x="1584" y="336"/>
              <a:ext cx="0" cy="43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7" name="Line 21"/>
            <p:cNvSpPr/>
            <p:nvPr/>
          </p:nvSpPr>
          <p:spPr>
            <a:xfrm flipH="1">
              <a:off x="1104" y="1440"/>
              <a:ext cx="240" cy="38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8" name="Line 22"/>
            <p:cNvSpPr/>
            <p:nvPr/>
          </p:nvSpPr>
          <p:spPr>
            <a:xfrm>
              <a:off x="1776" y="1440"/>
              <a:ext cx="192" cy="38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76829" name="Oval 23"/>
            <p:cNvSpPr/>
            <p:nvPr/>
          </p:nvSpPr>
          <p:spPr>
            <a:xfrm>
              <a:off x="2256" y="105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30" name="Oval 24"/>
            <p:cNvSpPr/>
            <p:nvPr/>
          </p:nvSpPr>
          <p:spPr>
            <a:xfrm>
              <a:off x="1920" y="177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31" name="Oval 25"/>
            <p:cNvSpPr/>
            <p:nvPr/>
          </p:nvSpPr>
          <p:spPr>
            <a:xfrm>
              <a:off x="1104" y="177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6832" name="Oval 26"/>
            <p:cNvSpPr/>
            <p:nvPr/>
          </p:nvSpPr>
          <p:spPr>
            <a:xfrm>
              <a:off x="720" y="1056"/>
              <a:ext cx="96" cy="96"/>
            </a:xfrm>
            <a:prstGeom prst="ellipse">
              <a:avLst/>
            </a:prstGeom>
            <a:solidFill>
              <a:schemeClr val="tx1"/>
            </a:solidFill>
            <a:ln w="38100"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pSp>
      <p:sp>
        <p:nvSpPr>
          <p:cNvPr id="76803" name="Text Box 27"/>
          <p:cNvSpPr txBox="1"/>
          <p:nvPr/>
        </p:nvSpPr>
        <p:spPr>
          <a:xfrm>
            <a:off x="3924300" y="5797550"/>
            <a:ext cx="3810000" cy="641350"/>
          </a:xfrm>
          <a:prstGeom prst="rect">
            <a:avLst/>
          </a:prstGeom>
          <a:noFill/>
          <a:ln w="9525">
            <a:noFill/>
          </a:ln>
          <a:effectLst>
            <a:outerShdw dist="35921" dir="2699999" algn="ctr" rotWithShape="0">
              <a:srgbClr val="808080"/>
            </a:outer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zh-CN" altLang="en-US" sz="3600" dirty="0">
                <a:latin typeface="Times New Roman" panose="02020603050405020304" pitchFamily="18" charset="0"/>
                <a:ea typeface="隶书" pitchFamily="49" charset="-122"/>
              </a:rPr>
              <a:t>彼得森</a:t>
            </a:r>
            <a:r>
              <a:rPr lang="en-US" altLang="zh-CN" sz="3600" dirty="0">
                <a:latin typeface="Times New Roman" panose="02020603050405020304" pitchFamily="18" charset="0"/>
                <a:ea typeface="隶书" pitchFamily="49" charset="-122"/>
              </a:rPr>
              <a:t>Peterssen</a:t>
            </a:r>
            <a:r>
              <a:rPr lang="zh-CN" altLang="zh-CN" sz="3600" dirty="0">
                <a:latin typeface="Times New Roman" panose="02020603050405020304" pitchFamily="18" charset="0"/>
                <a:ea typeface="隶书" pitchFamily="49" charset="-122"/>
              </a:rPr>
              <a:t>图</a:t>
            </a:r>
            <a:endParaRPr lang="zh-CN" altLang="en-US" sz="3600" dirty="0">
              <a:latin typeface="Times New Roman" panose="02020603050405020304" pitchFamily="18" charset="0"/>
              <a:ea typeface="隶书" pitchFamily="49" charset="-122"/>
            </a:endParaRP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18150" y="795020"/>
            <a:ext cx="1471295" cy="706755"/>
          </a:xfrm>
          <a:prstGeom prst="rect">
            <a:avLst/>
          </a:prstGeom>
          <a:noFill/>
        </p:spPr>
        <p:txBody>
          <a:bodyPr wrap="square" rtlCol="0">
            <a:spAutoFit/>
          </a:bodyPr>
          <a:lstStyle/>
          <a:p>
            <a:pPr eaLnBrk="1" hangingPunct="1"/>
            <a:r>
              <a:rPr lang="zh-CN" altLang="en-US" sz="4000" dirty="0">
                <a:sym typeface="+mn-ea"/>
              </a:rPr>
              <a:t>应用</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dirty="0">
                <a:sym typeface="+mn-ea"/>
              </a:rPr>
              <a:t>格雷码</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19805" y="795020"/>
            <a:ext cx="5102860" cy="706755"/>
          </a:xfrm>
          <a:prstGeom prst="rect">
            <a:avLst/>
          </a:prstGeom>
          <a:noFill/>
        </p:spPr>
        <p:txBody>
          <a:bodyPr wrap="square" rtlCol="0">
            <a:spAutoFit/>
          </a:bodyPr>
          <a:lstStyle/>
          <a:p>
            <a:pPr marL="0" lvl="0" indent="0" eaLnBrk="1" hangingPunct="1">
              <a:spcBef>
                <a:spcPct val="50000"/>
              </a:spcBef>
              <a:buNone/>
            </a:pPr>
            <a:r>
              <a:rPr lang="zh-CN" altLang="en-US" sz="4000" dirty="0">
                <a:latin typeface="Times New Roman" panose="02020603050405020304" pitchFamily="18" charset="0"/>
                <a:ea typeface="黑体" panose="02010609060101010101" pitchFamily="2" charset="-122"/>
                <a:sym typeface="+mn-ea"/>
              </a:rPr>
              <a:t>计算机鼓轮的设计</a:t>
            </a:r>
            <a:endParaRPr lang="zh-CN" altLang="en-US" sz="4000" b="1"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
        <p:nvSpPr>
          <p:cNvPr id="78850" name="Line 2"/>
          <p:cNvSpPr/>
          <p:nvPr/>
        </p:nvSpPr>
        <p:spPr>
          <a:xfrm>
            <a:off x="7509510" y="3594735"/>
            <a:ext cx="1447800" cy="0"/>
          </a:xfrm>
          <a:prstGeom prst="line">
            <a:avLst/>
          </a:prstGeom>
          <a:ln w="38100" cap="flat" cmpd="sng">
            <a:solidFill>
              <a:schemeClr val="tx1"/>
            </a:solidFill>
            <a:prstDash val="solid"/>
            <a:headEnd type="none" w="med" len="med"/>
            <a:tailEnd type="none" w="med" len="med"/>
          </a:ln>
        </p:spPr>
      </p:sp>
      <p:sp>
        <p:nvSpPr>
          <p:cNvPr id="78851" name="Line 3"/>
          <p:cNvSpPr/>
          <p:nvPr/>
        </p:nvSpPr>
        <p:spPr>
          <a:xfrm>
            <a:off x="7204710" y="2832735"/>
            <a:ext cx="1752600" cy="0"/>
          </a:xfrm>
          <a:prstGeom prst="line">
            <a:avLst/>
          </a:prstGeom>
          <a:ln w="38100" cap="flat" cmpd="sng">
            <a:solidFill>
              <a:schemeClr val="tx1"/>
            </a:solidFill>
            <a:prstDash val="solid"/>
            <a:headEnd type="none" w="med" len="med"/>
            <a:tailEnd type="none" w="med" len="med"/>
          </a:ln>
        </p:spPr>
      </p:sp>
      <p:sp>
        <p:nvSpPr>
          <p:cNvPr id="78852" name="Line 4"/>
          <p:cNvSpPr/>
          <p:nvPr/>
        </p:nvSpPr>
        <p:spPr>
          <a:xfrm>
            <a:off x="7204710" y="5194935"/>
            <a:ext cx="1752600" cy="0"/>
          </a:xfrm>
          <a:prstGeom prst="line">
            <a:avLst/>
          </a:prstGeom>
          <a:ln w="38100" cap="flat" cmpd="sng">
            <a:solidFill>
              <a:schemeClr val="tx1"/>
            </a:solidFill>
            <a:prstDash val="solid"/>
            <a:headEnd type="none" w="med" len="med"/>
            <a:tailEnd type="none" w="med" len="med"/>
          </a:ln>
        </p:spPr>
      </p:sp>
      <p:sp>
        <p:nvSpPr>
          <p:cNvPr id="78853" name="Line 5"/>
          <p:cNvSpPr/>
          <p:nvPr/>
        </p:nvSpPr>
        <p:spPr>
          <a:xfrm>
            <a:off x="7509510" y="4432935"/>
            <a:ext cx="1447800" cy="0"/>
          </a:xfrm>
          <a:prstGeom prst="line">
            <a:avLst/>
          </a:prstGeom>
          <a:ln w="38100" cap="flat" cmpd="sng">
            <a:solidFill>
              <a:schemeClr val="tx1"/>
            </a:solidFill>
            <a:prstDash val="solid"/>
            <a:headEnd type="none" w="med" len="med"/>
            <a:tailEnd type="none" w="med" len="med"/>
          </a:ln>
        </p:spPr>
      </p:sp>
      <p:grpSp>
        <p:nvGrpSpPr>
          <p:cNvPr id="78854" name="Group 6"/>
          <p:cNvGrpSpPr/>
          <p:nvPr/>
        </p:nvGrpSpPr>
        <p:grpSpPr>
          <a:xfrm>
            <a:off x="3242310" y="1994535"/>
            <a:ext cx="4267200" cy="4114800"/>
            <a:chOff x="864" y="1056"/>
            <a:chExt cx="2688" cy="2592"/>
          </a:xfrm>
        </p:grpSpPr>
        <p:sp>
          <p:nvSpPr>
            <p:cNvPr id="78859" name="Oval 7"/>
            <p:cNvSpPr/>
            <p:nvPr/>
          </p:nvSpPr>
          <p:spPr>
            <a:xfrm>
              <a:off x="864" y="1056"/>
              <a:ext cx="2688" cy="2592"/>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8860" name="Oval 8"/>
            <p:cNvSpPr/>
            <p:nvPr/>
          </p:nvSpPr>
          <p:spPr>
            <a:xfrm>
              <a:off x="1704" y="1872"/>
              <a:ext cx="1008" cy="960"/>
            </a:xfrm>
            <a:prstGeom prst="ellipse">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78861" name="Line 9"/>
            <p:cNvSpPr/>
            <p:nvPr/>
          </p:nvSpPr>
          <p:spPr>
            <a:xfrm>
              <a:off x="1248" y="1440"/>
              <a:ext cx="576" cy="576"/>
            </a:xfrm>
            <a:prstGeom prst="line">
              <a:avLst/>
            </a:prstGeom>
            <a:ln w="38100" cap="flat" cmpd="sng">
              <a:solidFill>
                <a:schemeClr val="tx1"/>
              </a:solidFill>
              <a:prstDash val="solid"/>
              <a:headEnd type="none" w="med" len="med"/>
              <a:tailEnd type="none" w="med" len="med"/>
            </a:ln>
          </p:spPr>
        </p:sp>
        <p:sp>
          <p:nvSpPr>
            <p:cNvPr id="78862" name="Line 10"/>
            <p:cNvSpPr/>
            <p:nvPr/>
          </p:nvSpPr>
          <p:spPr>
            <a:xfrm>
              <a:off x="2592" y="2688"/>
              <a:ext cx="576" cy="576"/>
            </a:xfrm>
            <a:prstGeom prst="line">
              <a:avLst/>
            </a:prstGeom>
            <a:ln w="38100" cap="flat" cmpd="sng">
              <a:solidFill>
                <a:schemeClr val="tx1"/>
              </a:solidFill>
              <a:prstDash val="solid"/>
              <a:headEnd type="none" w="med" len="med"/>
              <a:tailEnd type="none" w="med" len="med"/>
            </a:ln>
          </p:spPr>
        </p:sp>
        <p:sp>
          <p:nvSpPr>
            <p:cNvPr id="78863" name="Line 11"/>
            <p:cNvSpPr/>
            <p:nvPr/>
          </p:nvSpPr>
          <p:spPr>
            <a:xfrm flipH="1">
              <a:off x="2544" y="1440"/>
              <a:ext cx="624" cy="576"/>
            </a:xfrm>
            <a:prstGeom prst="line">
              <a:avLst/>
            </a:prstGeom>
            <a:ln w="38100" cap="flat" cmpd="sng">
              <a:solidFill>
                <a:schemeClr val="tx1"/>
              </a:solidFill>
              <a:prstDash val="solid"/>
              <a:headEnd type="none" w="med" len="med"/>
              <a:tailEnd type="none" w="med" len="med"/>
            </a:ln>
          </p:spPr>
        </p:sp>
        <p:sp>
          <p:nvSpPr>
            <p:cNvPr id="78864" name="Line 12"/>
            <p:cNvSpPr/>
            <p:nvPr/>
          </p:nvSpPr>
          <p:spPr>
            <a:xfrm flipH="1">
              <a:off x="1248" y="2688"/>
              <a:ext cx="624" cy="576"/>
            </a:xfrm>
            <a:prstGeom prst="line">
              <a:avLst/>
            </a:prstGeom>
            <a:ln w="38100" cap="flat" cmpd="sng">
              <a:solidFill>
                <a:schemeClr val="tx1"/>
              </a:solidFill>
              <a:prstDash val="solid"/>
              <a:headEnd type="none" w="med" len="med"/>
              <a:tailEnd type="none" w="med" len="med"/>
            </a:ln>
          </p:spPr>
        </p:sp>
        <p:sp>
          <p:nvSpPr>
            <p:cNvPr id="78865" name="Line 13"/>
            <p:cNvSpPr/>
            <p:nvPr/>
          </p:nvSpPr>
          <p:spPr>
            <a:xfrm flipH="1">
              <a:off x="2400" y="1152"/>
              <a:ext cx="336" cy="768"/>
            </a:xfrm>
            <a:prstGeom prst="line">
              <a:avLst/>
            </a:prstGeom>
            <a:ln w="38100" cap="flat" cmpd="sng">
              <a:solidFill>
                <a:schemeClr val="tx1"/>
              </a:solidFill>
              <a:prstDash val="solid"/>
              <a:headEnd type="none" w="med" len="med"/>
              <a:tailEnd type="none" w="med" len="med"/>
            </a:ln>
          </p:spPr>
        </p:sp>
        <p:sp>
          <p:nvSpPr>
            <p:cNvPr id="78866" name="Line 14"/>
            <p:cNvSpPr/>
            <p:nvPr/>
          </p:nvSpPr>
          <p:spPr>
            <a:xfrm flipH="1">
              <a:off x="1680" y="2784"/>
              <a:ext cx="336" cy="768"/>
            </a:xfrm>
            <a:prstGeom prst="line">
              <a:avLst/>
            </a:prstGeom>
            <a:ln w="38100" cap="flat" cmpd="sng">
              <a:solidFill>
                <a:schemeClr val="tx1"/>
              </a:solidFill>
              <a:prstDash val="solid"/>
              <a:headEnd type="none" w="med" len="med"/>
              <a:tailEnd type="none" w="med" len="med"/>
            </a:ln>
          </p:spPr>
        </p:sp>
        <p:sp>
          <p:nvSpPr>
            <p:cNvPr id="78867" name="Line 15"/>
            <p:cNvSpPr/>
            <p:nvPr/>
          </p:nvSpPr>
          <p:spPr>
            <a:xfrm flipH="1">
              <a:off x="2640" y="1824"/>
              <a:ext cx="768" cy="336"/>
            </a:xfrm>
            <a:prstGeom prst="line">
              <a:avLst/>
            </a:prstGeom>
            <a:ln w="38100" cap="flat" cmpd="sng">
              <a:solidFill>
                <a:schemeClr val="tx1"/>
              </a:solidFill>
              <a:prstDash val="solid"/>
              <a:headEnd type="none" w="med" len="med"/>
              <a:tailEnd type="none" w="med" len="med"/>
            </a:ln>
          </p:spPr>
        </p:sp>
        <p:sp>
          <p:nvSpPr>
            <p:cNvPr id="78868" name="Line 16"/>
            <p:cNvSpPr/>
            <p:nvPr/>
          </p:nvSpPr>
          <p:spPr>
            <a:xfrm flipH="1">
              <a:off x="960" y="2496"/>
              <a:ext cx="768" cy="336"/>
            </a:xfrm>
            <a:prstGeom prst="line">
              <a:avLst/>
            </a:prstGeom>
            <a:ln w="38100" cap="flat" cmpd="sng">
              <a:solidFill>
                <a:schemeClr val="tx1"/>
              </a:solidFill>
              <a:prstDash val="solid"/>
              <a:headEnd type="none" w="med" len="med"/>
              <a:tailEnd type="none" w="med" len="med"/>
            </a:ln>
          </p:spPr>
        </p:sp>
        <p:sp>
          <p:nvSpPr>
            <p:cNvPr id="78869" name="Line 17"/>
            <p:cNvSpPr/>
            <p:nvPr/>
          </p:nvSpPr>
          <p:spPr>
            <a:xfrm>
              <a:off x="1680" y="1152"/>
              <a:ext cx="336" cy="768"/>
            </a:xfrm>
            <a:prstGeom prst="line">
              <a:avLst/>
            </a:prstGeom>
            <a:ln w="38100" cap="flat" cmpd="sng">
              <a:solidFill>
                <a:schemeClr val="tx1"/>
              </a:solidFill>
              <a:prstDash val="solid"/>
              <a:headEnd type="none" w="med" len="med"/>
              <a:tailEnd type="none" w="med" len="med"/>
            </a:ln>
          </p:spPr>
        </p:sp>
        <p:sp>
          <p:nvSpPr>
            <p:cNvPr id="78870" name="Line 18"/>
            <p:cNvSpPr/>
            <p:nvPr/>
          </p:nvSpPr>
          <p:spPr>
            <a:xfrm>
              <a:off x="2400" y="2784"/>
              <a:ext cx="336" cy="768"/>
            </a:xfrm>
            <a:prstGeom prst="line">
              <a:avLst/>
            </a:prstGeom>
            <a:ln w="38100" cap="flat" cmpd="sng">
              <a:solidFill>
                <a:schemeClr val="tx1"/>
              </a:solidFill>
              <a:prstDash val="solid"/>
              <a:headEnd type="none" w="med" len="med"/>
              <a:tailEnd type="none" w="med" len="med"/>
            </a:ln>
          </p:spPr>
        </p:sp>
        <p:sp>
          <p:nvSpPr>
            <p:cNvPr id="78871" name="Line 19"/>
            <p:cNvSpPr/>
            <p:nvPr/>
          </p:nvSpPr>
          <p:spPr>
            <a:xfrm>
              <a:off x="960" y="1872"/>
              <a:ext cx="768" cy="288"/>
            </a:xfrm>
            <a:prstGeom prst="line">
              <a:avLst/>
            </a:prstGeom>
            <a:ln w="38100" cap="flat" cmpd="sng">
              <a:solidFill>
                <a:schemeClr val="tx1"/>
              </a:solidFill>
              <a:prstDash val="solid"/>
              <a:headEnd type="none" w="med" len="med"/>
              <a:tailEnd type="none" w="med" len="med"/>
            </a:ln>
          </p:spPr>
        </p:sp>
        <p:sp>
          <p:nvSpPr>
            <p:cNvPr id="78872" name="Line 20"/>
            <p:cNvSpPr/>
            <p:nvPr/>
          </p:nvSpPr>
          <p:spPr>
            <a:xfrm>
              <a:off x="2688" y="2544"/>
              <a:ext cx="768" cy="288"/>
            </a:xfrm>
            <a:prstGeom prst="line">
              <a:avLst/>
            </a:prstGeom>
            <a:ln w="38100" cap="flat" cmpd="sng">
              <a:solidFill>
                <a:schemeClr val="tx1"/>
              </a:solidFill>
              <a:prstDash val="solid"/>
              <a:headEnd type="none" w="med" len="med"/>
              <a:tailEnd type="none" w="med" len="med"/>
            </a:ln>
          </p:spPr>
        </p:sp>
        <p:sp>
          <p:nvSpPr>
            <p:cNvPr id="78873" name="Line 21"/>
            <p:cNvSpPr/>
            <p:nvPr/>
          </p:nvSpPr>
          <p:spPr>
            <a:xfrm>
              <a:off x="2208" y="1056"/>
              <a:ext cx="0" cy="816"/>
            </a:xfrm>
            <a:prstGeom prst="line">
              <a:avLst/>
            </a:prstGeom>
            <a:ln w="38100" cap="flat" cmpd="sng">
              <a:solidFill>
                <a:schemeClr val="tx1"/>
              </a:solidFill>
              <a:prstDash val="solid"/>
              <a:headEnd type="none" w="med" len="med"/>
              <a:tailEnd type="none" w="med" len="med"/>
            </a:ln>
          </p:spPr>
        </p:sp>
        <p:sp>
          <p:nvSpPr>
            <p:cNvPr id="78874" name="Line 22"/>
            <p:cNvSpPr/>
            <p:nvPr/>
          </p:nvSpPr>
          <p:spPr>
            <a:xfrm>
              <a:off x="2208" y="2832"/>
              <a:ext cx="0" cy="816"/>
            </a:xfrm>
            <a:prstGeom prst="line">
              <a:avLst/>
            </a:prstGeom>
            <a:ln w="38100" cap="flat" cmpd="sng">
              <a:solidFill>
                <a:schemeClr val="tx1"/>
              </a:solidFill>
              <a:prstDash val="solid"/>
              <a:headEnd type="none" w="med" len="med"/>
              <a:tailEnd type="none" w="med" len="med"/>
            </a:ln>
          </p:spPr>
        </p:sp>
        <p:sp>
          <p:nvSpPr>
            <p:cNvPr id="78875" name="Line 23"/>
            <p:cNvSpPr/>
            <p:nvPr/>
          </p:nvSpPr>
          <p:spPr>
            <a:xfrm>
              <a:off x="864" y="2352"/>
              <a:ext cx="816" cy="0"/>
            </a:xfrm>
            <a:prstGeom prst="line">
              <a:avLst/>
            </a:prstGeom>
            <a:ln w="38100" cap="flat" cmpd="sng">
              <a:solidFill>
                <a:schemeClr val="tx1"/>
              </a:solidFill>
              <a:prstDash val="solid"/>
              <a:headEnd type="none" w="med" len="med"/>
              <a:tailEnd type="none" w="med" len="med"/>
            </a:ln>
          </p:spPr>
        </p:sp>
        <p:sp>
          <p:nvSpPr>
            <p:cNvPr id="78876" name="Line 24"/>
            <p:cNvSpPr/>
            <p:nvPr/>
          </p:nvSpPr>
          <p:spPr>
            <a:xfrm>
              <a:off x="2688" y="2352"/>
              <a:ext cx="864" cy="0"/>
            </a:xfrm>
            <a:prstGeom prst="line">
              <a:avLst/>
            </a:prstGeom>
            <a:ln w="38100" cap="flat" cmpd="sng">
              <a:solidFill>
                <a:schemeClr val="tx1"/>
              </a:solidFill>
              <a:prstDash val="solid"/>
              <a:headEnd type="none" w="med" len="med"/>
              <a:tailEnd type="none" w="med" len="med"/>
            </a:ln>
          </p:spPr>
        </p:sp>
        <p:sp>
          <p:nvSpPr>
            <p:cNvPr id="78877" name="Line 25"/>
            <p:cNvSpPr/>
            <p:nvPr/>
          </p:nvSpPr>
          <p:spPr>
            <a:xfrm>
              <a:off x="2016" y="2784"/>
              <a:ext cx="192" cy="240"/>
            </a:xfrm>
            <a:prstGeom prst="line">
              <a:avLst/>
            </a:prstGeom>
            <a:ln w="38100" cap="flat" cmpd="sng">
              <a:solidFill>
                <a:srgbClr val="FF3300"/>
              </a:solidFill>
              <a:prstDash val="solid"/>
              <a:headEnd type="none" w="med" len="med"/>
              <a:tailEnd type="none" w="med" len="med"/>
            </a:ln>
          </p:spPr>
        </p:sp>
        <p:sp>
          <p:nvSpPr>
            <p:cNvPr id="78878" name="Line 26"/>
            <p:cNvSpPr/>
            <p:nvPr/>
          </p:nvSpPr>
          <p:spPr>
            <a:xfrm>
              <a:off x="1968" y="2928"/>
              <a:ext cx="240" cy="288"/>
            </a:xfrm>
            <a:prstGeom prst="line">
              <a:avLst/>
            </a:prstGeom>
            <a:ln w="38100" cap="flat" cmpd="sng">
              <a:solidFill>
                <a:srgbClr val="FF3300"/>
              </a:solidFill>
              <a:prstDash val="solid"/>
              <a:headEnd type="none" w="med" len="med"/>
              <a:tailEnd type="none" w="med" len="med"/>
            </a:ln>
          </p:spPr>
        </p:sp>
        <p:sp>
          <p:nvSpPr>
            <p:cNvPr id="78879" name="Line 27"/>
            <p:cNvSpPr/>
            <p:nvPr/>
          </p:nvSpPr>
          <p:spPr>
            <a:xfrm>
              <a:off x="1920" y="3072"/>
              <a:ext cx="240" cy="288"/>
            </a:xfrm>
            <a:prstGeom prst="line">
              <a:avLst/>
            </a:prstGeom>
            <a:ln w="38100" cap="flat" cmpd="sng">
              <a:solidFill>
                <a:srgbClr val="FF3300"/>
              </a:solidFill>
              <a:prstDash val="solid"/>
              <a:headEnd type="none" w="med" len="med"/>
              <a:tailEnd type="none" w="med" len="med"/>
            </a:ln>
          </p:spPr>
        </p:sp>
        <p:sp>
          <p:nvSpPr>
            <p:cNvPr id="78880" name="Line 28"/>
            <p:cNvSpPr/>
            <p:nvPr/>
          </p:nvSpPr>
          <p:spPr>
            <a:xfrm>
              <a:off x="1824" y="3216"/>
              <a:ext cx="336" cy="336"/>
            </a:xfrm>
            <a:prstGeom prst="line">
              <a:avLst/>
            </a:prstGeom>
            <a:ln w="38100" cap="flat" cmpd="sng">
              <a:solidFill>
                <a:srgbClr val="FF3300"/>
              </a:solidFill>
              <a:prstDash val="solid"/>
              <a:headEnd type="none" w="med" len="med"/>
              <a:tailEnd type="none" w="med" len="med"/>
            </a:ln>
          </p:spPr>
        </p:sp>
        <p:sp>
          <p:nvSpPr>
            <p:cNvPr id="78881" name="Line 29"/>
            <p:cNvSpPr/>
            <p:nvPr/>
          </p:nvSpPr>
          <p:spPr>
            <a:xfrm>
              <a:off x="1776" y="3360"/>
              <a:ext cx="240" cy="240"/>
            </a:xfrm>
            <a:prstGeom prst="line">
              <a:avLst/>
            </a:prstGeom>
            <a:ln w="38100" cap="flat" cmpd="sng">
              <a:solidFill>
                <a:srgbClr val="FF3300"/>
              </a:solidFill>
              <a:prstDash val="solid"/>
              <a:headEnd type="none" w="med" len="med"/>
              <a:tailEnd type="none" w="med" len="med"/>
            </a:ln>
          </p:spPr>
        </p:sp>
        <p:sp>
          <p:nvSpPr>
            <p:cNvPr id="78882" name="Line 30"/>
            <p:cNvSpPr/>
            <p:nvPr/>
          </p:nvSpPr>
          <p:spPr>
            <a:xfrm>
              <a:off x="3168" y="2736"/>
              <a:ext cx="240" cy="240"/>
            </a:xfrm>
            <a:prstGeom prst="line">
              <a:avLst/>
            </a:prstGeom>
            <a:ln w="38100" cap="flat" cmpd="sng">
              <a:solidFill>
                <a:srgbClr val="FF3300"/>
              </a:solidFill>
              <a:prstDash val="solid"/>
              <a:headEnd type="none" w="med" len="med"/>
              <a:tailEnd type="none" w="med" len="med"/>
            </a:ln>
          </p:spPr>
        </p:sp>
        <p:sp>
          <p:nvSpPr>
            <p:cNvPr id="78883" name="Line 31"/>
            <p:cNvSpPr/>
            <p:nvPr/>
          </p:nvSpPr>
          <p:spPr>
            <a:xfrm>
              <a:off x="2976" y="2688"/>
              <a:ext cx="336" cy="336"/>
            </a:xfrm>
            <a:prstGeom prst="line">
              <a:avLst/>
            </a:prstGeom>
            <a:ln w="38100" cap="flat" cmpd="sng">
              <a:solidFill>
                <a:srgbClr val="FF3300"/>
              </a:solidFill>
              <a:prstDash val="solid"/>
              <a:headEnd type="none" w="med" len="med"/>
              <a:tailEnd type="none" w="med" len="med"/>
            </a:ln>
          </p:spPr>
        </p:sp>
        <p:sp>
          <p:nvSpPr>
            <p:cNvPr id="78884" name="Line 32"/>
            <p:cNvSpPr/>
            <p:nvPr/>
          </p:nvSpPr>
          <p:spPr>
            <a:xfrm>
              <a:off x="2736" y="2592"/>
              <a:ext cx="480" cy="576"/>
            </a:xfrm>
            <a:prstGeom prst="line">
              <a:avLst/>
            </a:prstGeom>
            <a:ln w="38100" cap="flat" cmpd="sng">
              <a:solidFill>
                <a:srgbClr val="FF3300"/>
              </a:solidFill>
              <a:prstDash val="solid"/>
              <a:headEnd type="none" w="med" len="med"/>
              <a:tailEnd type="none" w="med" len="med"/>
            </a:ln>
          </p:spPr>
        </p:sp>
        <p:sp>
          <p:nvSpPr>
            <p:cNvPr id="78885" name="Line 33"/>
            <p:cNvSpPr/>
            <p:nvPr/>
          </p:nvSpPr>
          <p:spPr>
            <a:xfrm>
              <a:off x="2640" y="2640"/>
              <a:ext cx="240" cy="336"/>
            </a:xfrm>
            <a:prstGeom prst="line">
              <a:avLst/>
            </a:prstGeom>
            <a:ln w="38100" cap="flat" cmpd="sng">
              <a:solidFill>
                <a:srgbClr val="FF3300"/>
              </a:solidFill>
              <a:prstDash val="solid"/>
              <a:headEnd type="none" w="med" len="med"/>
              <a:tailEnd type="none" w="med" len="med"/>
            </a:ln>
          </p:spPr>
        </p:sp>
        <p:sp>
          <p:nvSpPr>
            <p:cNvPr id="78886" name="Line 34"/>
            <p:cNvSpPr/>
            <p:nvPr/>
          </p:nvSpPr>
          <p:spPr>
            <a:xfrm flipH="1" flipV="1">
              <a:off x="2784" y="2352"/>
              <a:ext cx="384" cy="384"/>
            </a:xfrm>
            <a:prstGeom prst="line">
              <a:avLst/>
            </a:prstGeom>
            <a:ln w="38100" cap="flat" cmpd="sng">
              <a:solidFill>
                <a:srgbClr val="FF3300"/>
              </a:solidFill>
              <a:prstDash val="solid"/>
              <a:headEnd type="none" w="med" len="med"/>
              <a:tailEnd type="none" w="med" len="med"/>
            </a:ln>
          </p:spPr>
        </p:sp>
        <p:sp>
          <p:nvSpPr>
            <p:cNvPr id="78887" name="Line 35"/>
            <p:cNvSpPr/>
            <p:nvPr/>
          </p:nvSpPr>
          <p:spPr>
            <a:xfrm flipH="1" flipV="1">
              <a:off x="2688" y="2400"/>
              <a:ext cx="240" cy="240"/>
            </a:xfrm>
            <a:prstGeom prst="line">
              <a:avLst/>
            </a:prstGeom>
            <a:ln w="38100" cap="flat" cmpd="sng">
              <a:solidFill>
                <a:srgbClr val="FF3300"/>
              </a:solidFill>
              <a:prstDash val="solid"/>
              <a:headEnd type="none" w="med" len="med"/>
              <a:tailEnd type="none" w="med" len="med"/>
            </a:ln>
          </p:spPr>
        </p:sp>
        <p:sp>
          <p:nvSpPr>
            <p:cNvPr id="78888" name="Line 36"/>
            <p:cNvSpPr/>
            <p:nvPr/>
          </p:nvSpPr>
          <p:spPr>
            <a:xfrm>
              <a:off x="2976" y="2352"/>
              <a:ext cx="480" cy="480"/>
            </a:xfrm>
            <a:prstGeom prst="line">
              <a:avLst/>
            </a:prstGeom>
            <a:ln w="38100" cap="flat" cmpd="sng">
              <a:solidFill>
                <a:srgbClr val="FF3300"/>
              </a:solidFill>
              <a:prstDash val="solid"/>
              <a:headEnd type="none" w="med" len="med"/>
              <a:tailEnd type="none" w="med" len="med"/>
            </a:ln>
          </p:spPr>
        </p:sp>
        <p:sp>
          <p:nvSpPr>
            <p:cNvPr id="78889" name="Line 37"/>
            <p:cNvSpPr/>
            <p:nvPr/>
          </p:nvSpPr>
          <p:spPr>
            <a:xfrm>
              <a:off x="3168" y="2352"/>
              <a:ext cx="336" cy="336"/>
            </a:xfrm>
            <a:prstGeom prst="line">
              <a:avLst/>
            </a:prstGeom>
            <a:ln w="38100" cap="flat" cmpd="sng">
              <a:solidFill>
                <a:srgbClr val="FF3300"/>
              </a:solidFill>
              <a:prstDash val="solid"/>
              <a:headEnd type="none" w="med" len="med"/>
              <a:tailEnd type="none" w="med" len="med"/>
            </a:ln>
          </p:spPr>
        </p:sp>
        <p:sp>
          <p:nvSpPr>
            <p:cNvPr id="78890" name="Line 38"/>
            <p:cNvSpPr/>
            <p:nvPr/>
          </p:nvSpPr>
          <p:spPr>
            <a:xfrm>
              <a:off x="3360" y="2352"/>
              <a:ext cx="192" cy="192"/>
            </a:xfrm>
            <a:prstGeom prst="line">
              <a:avLst/>
            </a:prstGeom>
            <a:ln w="38100" cap="flat" cmpd="sng">
              <a:solidFill>
                <a:srgbClr val="FF3300"/>
              </a:solidFill>
              <a:prstDash val="solid"/>
              <a:headEnd type="none" w="med" len="med"/>
              <a:tailEnd type="none" w="med" len="med"/>
            </a:ln>
          </p:spPr>
        </p:sp>
        <p:sp>
          <p:nvSpPr>
            <p:cNvPr id="78891" name="Line 39"/>
            <p:cNvSpPr/>
            <p:nvPr/>
          </p:nvSpPr>
          <p:spPr>
            <a:xfrm>
              <a:off x="2640" y="1920"/>
              <a:ext cx="144" cy="144"/>
            </a:xfrm>
            <a:prstGeom prst="line">
              <a:avLst/>
            </a:prstGeom>
            <a:ln w="38100" cap="flat" cmpd="sng">
              <a:solidFill>
                <a:srgbClr val="FF3300"/>
              </a:solidFill>
              <a:prstDash val="solid"/>
              <a:headEnd type="none" w="med" len="med"/>
              <a:tailEnd type="none" w="med" len="med"/>
            </a:ln>
          </p:spPr>
        </p:sp>
        <p:sp>
          <p:nvSpPr>
            <p:cNvPr id="78892" name="Line 40"/>
            <p:cNvSpPr/>
            <p:nvPr/>
          </p:nvSpPr>
          <p:spPr>
            <a:xfrm>
              <a:off x="2736" y="1824"/>
              <a:ext cx="240" cy="192"/>
            </a:xfrm>
            <a:prstGeom prst="line">
              <a:avLst/>
            </a:prstGeom>
            <a:ln w="38100" cap="flat" cmpd="sng">
              <a:solidFill>
                <a:srgbClr val="FF3300"/>
              </a:solidFill>
              <a:prstDash val="solid"/>
              <a:headEnd type="none" w="med" len="med"/>
              <a:tailEnd type="none" w="med" len="med"/>
            </a:ln>
          </p:spPr>
        </p:sp>
        <p:sp>
          <p:nvSpPr>
            <p:cNvPr id="78893" name="Line 41"/>
            <p:cNvSpPr/>
            <p:nvPr/>
          </p:nvSpPr>
          <p:spPr>
            <a:xfrm>
              <a:off x="2880" y="1728"/>
              <a:ext cx="240" cy="240"/>
            </a:xfrm>
            <a:prstGeom prst="line">
              <a:avLst/>
            </a:prstGeom>
            <a:ln w="38100" cap="flat" cmpd="sng">
              <a:solidFill>
                <a:srgbClr val="FF3300"/>
              </a:solidFill>
              <a:prstDash val="solid"/>
              <a:headEnd type="none" w="med" len="med"/>
              <a:tailEnd type="none" w="med" len="med"/>
            </a:ln>
          </p:spPr>
        </p:sp>
        <p:sp>
          <p:nvSpPr>
            <p:cNvPr id="78894" name="Line 42"/>
            <p:cNvSpPr/>
            <p:nvPr/>
          </p:nvSpPr>
          <p:spPr>
            <a:xfrm>
              <a:off x="2976" y="1632"/>
              <a:ext cx="240" cy="240"/>
            </a:xfrm>
            <a:prstGeom prst="line">
              <a:avLst/>
            </a:prstGeom>
            <a:ln w="38100" cap="flat" cmpd="sng">
              <a:solidFill>
                <a:srgbClr val="FF3300"/>
              </a:solidFill>
              <a:prstDash val="solid"/>
              <a:headEnd type="none" w="med" len="med"/>
              <a:tailEnd type="none" w="med" len="med"/>
            </a:ln>
          </p:spPr>
        </p:sp>
        <p:sp>
          <p:nvSpPr>
            <p:cNvPr id="78895" name="Line 43"/>
            <p:cNvSpPr/>
            <p:nvPr/>
          </p:nvSpPr>
          <p:spPr>
            <a:xfrm>
              <a:off x="3120" y="1488"/>
              <a:ext cx="240" cy="336"/>
            </a:xfrm>
            <a:prstGeom prst="line">
              <a:avLst/>
            </a:prstGeom>
            <a:ln w="38100" cap="flat" cmpd="sng">
              <a:solidFill>
                <a:srgbClr val="FF3300"/>
              </a:solidFill>
              <a:prstDash val="solid"/>
              <a:headEnd type="none" w="med" len="med"/>
              <a:tailEnd type="none" w="med" len="med"/>
            </a:ln>
          </p:spPr>
        </p:sp>
        <p:sp>
          <p:nvSpPr>
            <p:cNvPr id="78896" name="Line 44"/>
            <p:cNvSpPr/>
            <p:nvPr/>
          </p:nvSpPr>
          <p:spPr>
            <a:xfrm>
              <a:off x="1680" y="1200"/>
              <a:ext cx="864" cy="432"/>
            </a:xfrm>
            <a:prstGeom prst="line">
              <a:avLst/>
            </a:prstGeom>
            <a:ln w="38100" cap="flat" cmpd="sng">
              <a:solidFill>
                <a:srgbClr val="FF3300"/>
              </a:solidFill>
              <a:prstDash val="solid"/>
              <a:headEnd type="none" w="med" len="med"/>
              <a:tailEnd type="none" w="med" len="med"/>
            </a:ln>
          </p:spPr>
        </p:sp>
        <p:sp>
          <p:nvSpPr>
            <p:cNvPr id="78897" name="Line 45"/>
            <p:cNvSpPr/>
            <p:nvPr/>
          </p:nvSpPr>
          <p:spPr>
            <a:xfrm>
              <a:off x="1800" y="1488"/>
              <a:ext cx="672" cy="288"/>
            </a:xfrm>
            <a:prstGeom prst="line">
              <a:avLst/>
            </a:prstGeom>
            <a:ln w="38100" cap="flat" cmpd="sng">
              <a:solidFill>
                <a:srgbClr val="FF3300"/>
              </a:solidFill>
              <a:prstDash val="solid"/>
              <a:headEnd type="none" w="med" len="med"/>
              <a:tailEnd type="none" w="med" len="med"/>
            </a:ln>
          </p:spPr>
        </p:sp>
        <p:sp>
          <p:nvSpPr>
            <p:cNvPr id="78898" name="Line 46"/>
            <p:cNvSpPr/>
            <p:nvPr/>
          </p:nvSpPr>
          <p:spPr>
            <a:xfrm flipH="1" flipV="1">
              <a:off x="1392" y="1296"/>
              <a:ext cx="432" cy="192"/>
            </a:xfrm>
            <a:prstGeom prst="line">
              <a:avLst/>
            </a:prstGeom>
            <a:ln w="38100" cap="flat" cmpd="sng">
              <a:solidFill>
                <a:srgbClr val="FF3300"/>
              </a:solidFill>
              <a:prstDash val="solid"/>
              <a:headEnd type="none" w="med" len="med"/>
              <a:tailEnd type="none" w="med" len="med"/>
            </a:ln>
          </p:spPr>
        </p:sp>
        <p:sp>
          <p:nvSpPr>
            <p:cNvPr id="78899" name="Line 47"/>
            <p:cNvSpPr/>
            <p:nvPr/>
          </p:nvSpPr>
          <p:spPr>
            <a:xfrm>
              <a:off x="1248" y="1440"/>
              <a:ext cx="1152" cy="480"/>
            </a:xfrm>
            <a:prstGeom prst="line">
              <a:avLst/>
            </a:prstGeom>
            <a:ln w="38100" cap="flat" cmpd="sng">
              <a:solidFill>
                <a:srgbClr val="FF3300"/>
              </a:solidFill>
              <a:prstDash val="solid"/>
              <a:headEnd type="none" w="med" len="med"/>
              <a:tailEnd type="none" w="med" len="med"/>
            </a:ln>
          </p:spPr>
        </p:sp>
        <p:sp>
          <p:nvSpPr>
            <p:cNvPr id="78900" name="Line 48"/>
            <p:cNvSpPr/>
            <p:nvPr/>
          </p:nvSpPr>
          <p:spPr>
            <a:xfrm>
              <a:off x="1104" y="1584"/>
              <a:ext cx="864" cy="336"/>
            </a:xfrm>
            <a:prstGeom prst="line">
              <a:avLst/>
            </a:prstGeom>
            <a:ln w="38100" cap="flat" cmpd="sng">
              <a:solidFill>
                <a:srgbClr val="FF3300"/>
              </a:solidFill>
              <a:prstDash val="solid"/>
              <a:headEnd type="none" w="med" len="med"/>
              <a:tailEnd type="none" w="med" len="med"/>
            </a:ln>
          </p:spPr>
        </p:sp>
        <p:sp>
          <p:nvSpPr>
            <p:cNvPr id="78901" name="Line 49"/>
            <p:cNvSpPr/>
            <p:nvPr/>
          </p:nvSpPr>
          <p:spPr>
            <a:xfrm>
              <a:off x="1008" y="1728"/>
              <a:ext cx="816" cy="288"/>
            </a:xfrm>
            <a:prstGeom prst="line">
              <a:avLst/>
            </a:prstGeom>
            <a:ln w="38100" cap="flat" cmpd="sng">
              <a:solidFill>
                <a:srgbClr val="FF3300"/>
              </a:solidFill>
              <a:prstDash val="solid"/>
              <a:headEnd type="none" w="med" len="med"/>
              <a:tailEnd type="none" w="med" len="med"/>
            </a:ln>
          </p:spPr>
        </p:sp>
        <p:sp>
          <p:nvSpPr>
            <p:cNvPr id="78902" name="Line 50"/>
            <p:cNvSpPr/>
            <p:nvPr/>
          </p:nvSpPr>
          <p:spPr>
            <a:xfrm>
              <a:off x="1872" y="1092"/>
              <a:ext cx="720" cy="288"/>
            </a:xfrm>
            <a:prstGeom prst="line">
              <a:avLst/>
            </a:prstGeom>
            <a:ln w="38100" cap="flat" cmpd="sng">
              <a:solidFill>
                <a:srgbClr val="FF3300"/>
              </a:solidFill>
              <a:prstDash val="solid"/>
              <a:headEnd type="none" w="med" len="med"/>
              <a:tailEnd type="none" w="med" len="med"/>
            </a:ln>
          </p:spPr>
        </p:sp>
        <p:sp>
          <p:nvSpPr>
            <p:cNvPr id="78903" name="Line 51"/>
            <p:cNvSpPr/>
            <p:nvPr/>
          </p:nvSpPr>
          <p:spPr>
            <a:xfrm>
              <a:off x="2208" y="1056"/>
              <a:ext cx="480" cy="192"/>
            </a:xfrm>
            <a:prstGeom prst="line">
              <a:avLst/>
            </a:prstGeom>
            <a:ln w="38100" cap="flat" cmpd="sng">
              <a:solidFill>
                <a:srgbClr val="FF3300"/>
              </a:solidFill>
              <a:prstDash val="solid"/>
              <a:headEnd type="none" w="med" len="med"/>
              <a:tailEnd type="none" w="med" len="med"/>
            </a:ln>
          </p:spPr>
        </p:sp>
      </p:grpSp>
      <p:sp>
        <p:nvSpPr>
          <p:cNvPr id="78856" name="Text Box 57"/>
          <p:cNvSpPr txBox="1"/>
          <p:nvPr/>
        </p:nvSpPr>
        <p:spPr>
          <a:xfrm>
            <a:off x="2210435" y="2663825"/>
            <a:ext cx="568325" cy="3538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zh-CN" altLang="en-US" dirty="0">
                <a:latin typeface="Times New Roman" panose="02020603050405020304" pitchFamily="18" charset="0"/>
                <a:ea typeface="黑体" panose="02010609060101010101" pitchFamily="2" charset="-122"/>
              </a:rPr>
              <a:t>阴影表示导体      </a:t>
            </a:r>
            <a:r>
              <a:rPr lang="en-US" altLang="zh-CN" dirty="0">
                <a:solidFill>
                  <a:srgbClr val="FF3300"/>
                </a:solidFill>
                <a:latin typeface="Times New Roman" panose="02020603050405020304" pitchFamily="18" charset="0"/>
                <a:ea typeface="黑体" panose="02010609060101010101" pitchFamily="2" charset="-122"/>
              </a:rPr>
              <a:t>1</a:t>
            </a:r>
          </a:p>
        </p:txBody>
      </p:sp>
      <p:sp>
        <p:nvSpPr>
          <p:cNvPr id="78857" name="Text Box 58"/>
          <p:cNvSpPr txBox="1"/>
          <p:nvPr/>
        </p:nvSpPr>
        <p:spPr>
          <a:xfrm>
            <a:off x="9581515" y="2663825"/>
            <a:ext cx="654050" cy="40309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zh-CN" altLang="en-US" dirty="0">
                <a:latin typeface="Times New Roman" panose="02020603050405020304" pitchFamily="18" charset="0"/>
                <a:ea typeface="黑体" panose="02010609060101010101" pitchFamily="2" charset="-122"/>
              </a:rPr>
              <a:t>空白表示绝缘体</a:t>
            </a:r>
            <a:r>
              <a:rPr lang="en-US" altLang="zh-CN" dirty="0">
                <a:solidFill>
                  <a:srgbClr val="FF3300"/>
                </a:solidFill>
                <a:latin typeface="Times New Roman" panose="02020603050405020304" pitchFamily="18" charset="0"/>
                <a:ea typeface="黑体" panose="02010609060101010101" pitchFamily="2" charset="-122"/>
              </a:rPr>
              <a:t>0</a:t>
            </a:r>
            <a:r>
              <a:rPr lang="en-US" altLang="zh-CN" dirty="0">
                <a:latin typeface="Times New Roman" panose="02020603050405020304" pitchFamily="18" charset="0"/>
                <a:ea typeface="黑体" panose="02010609060101010101" pitchFamily="2" charset="-122"/>
              </a:rPr>
              <a:t>               </a:t>
            </a:r>
          </a:p>
        </p:txBody>
      </p:sp>
      <p:sp>
        <p:nvSpPr>
          <p:cNvPr id="78858" name="文本框 1"/>
          <p:cNvSpPr txBox="1"/>
          <p:nvPr/>
        </p:nvSpPr>
        <p:spPr>
          <a:xfrm>
            <a:off x="8936673" y="2508885"/>
            <a:ext cx="361950" cy="2800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4400" dirty="0"/>
              <a:t>a  b    c  d</a:t>
            </a: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210185" y="1186180"/>
            <a:ext cx="12087225" cy="470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dirty="0">
                <a:latin typeface="Times New Roman" panose="02020603050405020304" pitchFamily="18" charset="0"/>
                <a:ea typeface="黑体" panose="02010609060101010101" pitchFamily="2" charset="-122"/>
                <a:sym typeface="+mn-ea"/>
              </a:rPr>
              <a:t>旋转鼓轮其表面被等分成</a:t>
            </a:r>
            <a:r>
              <a:rPr lang="en-US" altLang="zh-CN" dirty="0">
                <a:latin typeface="Times New Roman" panose="02020603050405020304" pitchFamily="18" charset="0"/>
                <a:ea typeface="黑体" panose="02010609060101010101" pitchFamily="2" charset="-122"/>
                <a:sym typeface="+mn-ea"/>
              </a:rPr>
              <a:t>2</a:t>
            </a:r>
            <a:r>
              <a:rPr lang="en-US" altLang="zh-CN" baseline="30000" dirty="0">
                <a:latin typeface="Times New Roman" panose="02020603050405020304" pitchFamily="18" charset="0"/>
                <a:ea typeface="黑体" panose="02010609060101010101" pitchFamily="2" charset="-122"/>
                <a:sym typeface="+mn-ea"/>
              </a:rPr>
              <a:t>4</a:t>
            </a:r>
            <a:r>
              <a:rPr lang="zh-CN" altLang="en-US" dirty="0">
                <a:latin typeface="Times New Roman" panose="02020603050405020304" pitchFamily="18" charset="0"/>
                <a:ea typeface="黑体" panose="02010609060101010101" pitchFamily="2" charset="-122"/>
                <a:sym typeface="+mn-ea"/>
              </a:rPr>
              <a:t>个部分</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问鼓轮上</a:t>
            </a:r>
            <a:r>
              <a:rPr lang="en-US" altLang="zh-CN" dirty="0">
                <a:latin typeface="Times New Roman" panose="02020603050405020304" pitchFamily="18" charset="0"/>
                <a:ea typeface="黑体" panose="02010609060101010101" pitchFamily="2" charset="-122"/>
                <a:sym typeface="+mn-ea"/>
              </a:rPr>
              <a:t>16</a:t>
            </a:r>
            <a:r>
              <a:rPr lang="zh-CN" altLang="en-US" dirty="0">
                <a:latin typeface="Times New Roman" panose="02020603050405020304" pitchFamily="18" charset="0"/>
                <a:ea typeface="黑体" panose="02010609060101010101" pitchFamily="2" charset="-122"/>
                <a:sym typeface="+mn-ea"/>
              </a:rPr>
              <a:t>个部分怎样安排导体和绝缘体</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才能使鼓轮每转一部分</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四个触点得到一组不同的四位二进制数</a:t>
            </a:r>
            <a:r>
              <a:rPr lang="en-US" altLang="zh-CN" dirty="0">
                <a:latin typeface="Times New Roman" panose="02020603050405020304" pitchFamily="18" charset="0"/>
                <a:ea typeface="黑体" panose="02010609060101010101" pitchFamily="2" charset="-122"/>
                <a:sym typeface="+mn-ea"/>
              </a:rPr>
              <a:t>.</a:t>
            </a:r>
            <a:endParaRPr lang="zh-CN" altLang="en-US" dirty="0">
              <a:latin typeface="Times New Roman" panose="02020603050405020304" pitchFamily="18" charset="0"/>
              <a:ea typeface="黑体" panose="02010609060101010101" pitchFamily="2" charset="-122"/>
              <a:sym typeface="+mn-ea"/>
            </a:endParaRPr>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bwMode="auto">
              <a:xfrm>
                <a:off x="210185" y="1177925"/>
                <a:ext cx="12087225" cy="47059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dirty="0">
                    <a:latin typeface="Times New Roman" panose="02020603050405020304" pitchFamily="18" charset="0"/>
                    <a:ea typeface="黑体" panose="02010609060101010101" pitchFamily="2" charset="-122"/>
                    <a:sym typeface="+mn-ea"/>
                  </a:rPr>
                  <a:t>按上述方法</a:t>
                </a:r>
                <a:r>
                  <a:rPr lang="en-US" altLang="zh-CN" dirty="0">
                    <a:latin typeface="Times New Roman" panose="02020603050405020304" pitchFamily="18" charset="0"/>
                    <a:ea typeface="黑体" panose="02010609060101010101" pitchFamily="2" charset="-122"/>
                    <a:sym typeface="+mn-ea"/>
                  </a:rPr>
                  <a:t>, </a:t>
                </a:r>
                <a:r>
                  <a:rPr lang="zh-CN" altLang="en-US" dirty="0">
                    <a:latin typeface="Times New Roman" panose="02020603050405020304" pitchFamily="18" charset="0"/>
                    <a:ea typeface="黑体" panose="02010609060101010101" pitchFamily="2" charset="-122"/>
                    <a:sym typeface="+mn-ea"/>
                  </a:rPr>
                  <a:t>八个结点的有向图共有</a:t>
                </a:r>
                <a:r>
                  <a:rPr lang="en-US" altLang="zh-CN" dirty="0">
                    <a:latin typeface="Times New Roman" panose="02020603050405020304" pitchFamily="18" charset="0"/>
                    <a:ea typeface="黑体" panose="02010609060101010101" pitchFamily="2" charset="-122"/>
                    <a:sym typeface="+mn-ea"/>
                  </a:rPr>
                  <a:t>16</a:t>
                </a:r>
                <a:r>
                  <a:rPr lang="zh-CN" altLang="en-US" dirty="0">
                    <a:latin typeface="Times New Roman" panose="02020603050405020304" pitchFamily="18" charset="0"/>
                    <a:ea typeface="黑体" panose="02010609060101010101" pitchFamily="2" charset="-122"/>
                    <a:sym typeface="+mn-ea"/>
                  </a:rPr>
                  <a:t>条边</a:t>
                </a:r>
                <a:r>
                  <a:rPr lang="en-US" altLang="zh-CN" dirty="0">
                    <a:latin typeface="Times New Roman" panose="02020603050405020304" pitchFamily="18" charset="0"/>
                    <a:ea typeface="黑体" panose="02010609060101010101" pitchFamily="2" charset="-122"/>
                    <a:sym typeface="+mn-ea"/>
                  </a:rPr>
                  <a:t>. </a:t>
                </a:r>
                <a:r>
                  <a:rPr lang="zh-CN" altLang="en-US" dirty="0">
                    <a:latin typeface="Times New Roman" panose="02020603050405020304" pitchFamily="18" charset="0"/>
                    <a:ea typeface="黑体" panose="02010609060101010101" pitchFamily="2" charset="-122"/>
                    <a:sym typeface="+mn-ea"/>
                  </a:rPr>
                  <a:t>这类图中的任一条路中</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其邻接的边必是</a:t>
                </a:r>
                <a14:m>
                  <m:oMath xmlns:m="http://schemas.openxmlformats.org/officeDocument/2006/math">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t>𝟏</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𝟐</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𝟑</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𝟒</m:t>
                        </m:r>
                      </m:sub>
                    </m:sSub>
                  </m:oMath>
                </a14:m>
                <a:r>
                  <a:rPr lang="zh-CN" altLang="en-US" b="0" dirty="0">
                    <a:latin typeface="Cambria Math" panose="02040503050406030204" pitchFamily="18" charset="0"/>
                    <a:ea typeface="黑体" panose="02010609060101010101" pitchFamily="2" charset="-122"/>
                    <a:cs typeface="Cambria Math" panose="02040503050406030204" pitchFamily="18" charset="0"/>
                    <a:sym typeface="+mn-ea"/>
                  </a:rPr>
                  <a:t>和</a:t>
                </a:r>
                <a14:m>
                  <m:oMath xmlns:m="http://schemas.openxmlformats.org/officeDocument/2006/math">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𝟐</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𝟑</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𝟒</m:t>
                        </m:r>
                      </m:sub>
                    </m:sSub>
                    <m:sSub>
                      <m:sSubPr>
                        <m:ctrlPr>
                          <a:rPr lang="en-US" altLang="zh-CN" i="1" dirty="0">
                            <a:latin typeface="Cambria Math" panose="02040503050406030204" pitchFamily="18" charset="0"/>
                            <a:ea typeface="黑体" panose="02010609060101010101" pitchFamily="2" charset="-122"/>
                            <a:cs typeface="Cambria Math" panose="02040503050406030204" pitchFamily="18" charset="0"/>
                            <a:sym typeface="+mn-ea"/>
                          </a:rPr>
                        </m:ctrlPr>
                      </m:sSubPr>
                      <m:e>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𝜶</m:t>
                        </m:r>
                      </m:e>
                      <m:sub>
                        <m:r>
                          <a:rPr lang="en-US" altLang="zh-CN" b="1" i="1" dirty="0">
                            <a:latin typeface="Cambria Math" panose="02040503050406030204" pitchFamily="18" charset="0"/>
                            <a:ea typeface="黑体" panose="02010609060101010101" pitchFamily="2" charset="-122"/>
                            <a:cs typeface="Cambria Math" panose="02040503050406030204" pitchFamily="18" charset="0"/>
                            <a:sym typeface="+mn-ea"/>
                          </a:rPr>
                          <m:t>𝟓</m:t>
                        </m:r>
                      </m:sub>
                    </m:sSub>
                  </m:oMath>
                </a14:m>
                <a:r>
                  <a:rPr lang="zh-CN" altLang="en-US" dirty="0">
                    <a:latin typeface="Times New Roman" panose="02020603050405020304" pitchFamily="18" charset="0"/>
                    <a:ea typeface="黑体" panose="02010609060101010101" pitchFamily="2" charset="-122"/>
                    <a:sym typeface="+mn-ea"/>
                  </a:rPr>
                  <a:t>的形式</a:t>
                </a:r>
                <a:r>
                  <a:rPr lang="en-US" altLang="zh-CN" dirty="0">
                    <a:latin typeface="Times New Roman" panose="02020603050405020304" pitchFamily="18" charset="0"/>
                    <a:ea typeface="黑体" panose="02010609060101010101" pitchFamily="2" charset="-122"/>
                    <a:sym typeface="+mn-ea"/>
                  </a:rPr>
                  <a:t>.</a:t>
                </a:r>
              </a:p>
              <a:p>
                <a:pPr eaLnBrk="1" hangingPunct="1"/>
                <a:r>
                  <a:rPr lang="en-US" altLang="zh-CN" dirty="0">
                    <a:latin typeface="Times New Roman" panose="02020603050405020304" pitchFamily="18" charset="0"/>
                    <a:ea typeface="黑体" panose="02010609060101010101" pitchFamily="2" charset="-122"/>
                    <a:sym typeface="+mn-ea"/>
                  </a:rPr>
                  <a:t>16</a:t>
                </a:r>
                <a:r>
                  <a:rPr lang="zh-CN" altLang="en-US" dirty="0">
                    <a:latin typeface="Times New Roman" panose="02020603050405020304" pitchFamily="18" charset="0"/>
                    <a:ea typeface="黑体" panose="02010609060101010101" pitchFamily="2" charset="-122"/>
                    <a:sym typeface="+mn-ea"/>
                  </a:rPr>
                  <a:t>条边被记成不同的二进制数</a:t>
                </a:r>
                <a:r>
                  <a:rPr lang="en-US" altLang="zh-CN" dirty="0">
                    <a:latin typeface="Times New Roman" panose="02020603050405020304" pitchFamily="18" charset="0"/>
                    <a:ea typeface="黑体" panose="02010609060101010101" pitchFamily="2" charset="-122"/>
                    <a:sym typeface="+mn-ea"/>
                  </a:rPr>
                  <a:t>,</a:t>
                </a:r>
                <a:r>
                  <a:rPr lang="zh-CN" altLang="en-US" dirty="0">
                    <a:latin typeface="Times New Roman" panose="02020603050405020304" pitchFamily="18" charset="0"/>
                    <a:ea typeface="黑体" panose="02010609060101010101" pitchFamily="2" charset="-122"/>
                    <a:sym typeface="+mn-ea"/>
                  </a:rPr>
                  <a:t>可见鼓轮转动所得的</a:t>
                </a:r>
                <a:r>
                  <a:rPr lang="en-US" altLang="zh-CN" dirty="0">
                    <a:latin typeface="Times New Roman" panose="02020603050405020304" pitchFamily="18" charset="0"/>
                    <a:ea typeface="黑体" panose="02010609060101010101" pitchFamily="2" charset="-122"/>
                    <a:sym typeface="+mn-ea"/>
                  </a:rPr>
                  <a:t>16 </a:t>
                </a:r>
                <a:r>
                  <a:rPr lang="zh-CN" altLang="en-US" dirty="0">
                    <a:latin typeface="Times New Roman" panose="02020603050405020304" pitchFamily="18" charset="0"/>
                    <a:ea typeface="黑体" panose="02010609060101010101" pitchFamily="2" charset="-122"/>
                    <a:sym typeface="+mn-ea"/>
                  </a:rPr>
                  <a:t>个不同位置触点上的二进制信息</a:t>
                </a:r>
                <a:r>
                  <a:rPr lang="en-US" altLang="zh-CN" dirty="0">
                    <a:latin typeface="Times New Roman" panose="02020603050405020304" pitchFamily="18" charset="0"/>
                    <a:ea typeface="黑体" panose="02010609060101010101" pitchFamily="2" charset="-122"/>
                    <a:sym typeface="+mn-ea"/>
                  </a:rPr>
                  <a:t>,</a:t>
                </a:r>
                <a:endParaRPr lang="zh-CN" altLang="en-US" b="0" dirty="0">
                  <a:latin typeface="Cambria Math" panose="02040503050406030204" pitchFamily="18" charset="0"/>
                  <a:ea typeface="黑体" panose="02010609060101010101" pitchFamily="2" charset="-122"/>
                  <a:cs typeface="Cambria Math" panose="02040503050406030204" pitchFamily="18" charset="0"/>
                  <a:sym typeface="+mn-ea"/>
                </a:endParaRPr>
              </a:p>
            </p:txBody>
          </p:sp>
        </mc:Choice>
        <mc:Fallback xmlns="">
          <p:sp>
            <p:nvSpPr>
              <p:cNvPr id="7" name="Rectangle 3"/>
              <p:cNvSpPr txBox="1">
                <a:spLocks noRot="1" noChangeAspect="1" noMove="1" noResize="1" noEditPoints="1" noAdjustHandles="1" noChangeArrowheads="1" noChangeShapeType="1" noTextEdit="1"/>
              </p:cNvSpPr>
              <p:nvPr/>
            </p:nvSpPr>
            <p:spPr bwMode="auto">
              <a:xfrm>
                <a:off x="210185" y="1177925"/>
                <a:ext cx="12087225" cy="4705985"/>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p:cNvGrpSpPr/>
          <p:nvPr/>
        </p:nvGrpSpPr>
        <p:grpSpPr>
          <a:xfrm>
            <a:off x="1939925" y="0"/>
            <a:ext cx="5014913" cy="6783388"/>
            <a:chOff x="262" y="0"/>
            <a:chExt cx="3159" cy="4273"/>
          </a:xfrm>
        </p:grpSpPr>
        <p:sp>
          <p:nvSpPr>
            <p:cNvPr id="81942" name="Text Box 3"/>
            <p:cNvSpPr txBox="1"/>
            <p:nvPr/>
          </p:nvSpPr>
          <p:spPr>
            <a:xfrm>
              <a:off x="2699" y="1986"/>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0011</a:t>
              </a:r>
            </a:p>
          </p:txBody>
        </p:sp>
        <p:sp>
          <p:nvSpPr>
            <p:cNvPr id="81943" name="Text Box 4"/>
            <p:cNvSpPr txBox="1"/>
            <p:nvPr/>
          </p:nvSpPr>
          <p:spPr>
            <a:xfrm>
              <a:off x="262" y="2025"/>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1100</a:t>
              </a:r>
            </a:p>
          </p:txBody>
        </p:sp>
        <p:grpSp>
          <p:nvGrpSpPr>
            <p:cNvPr id="81944" name="Group 5"/>
            <p:cNvGrpSpPr/>
            <p:nvPr/>
          </p:nvGrpSpPr>
          <p:grpSpPr>
            <a:xfrm>
              <a:off x="626" y="0"/>
              <a:ext cx="2419" cy="4273"/>
              <a:chOff x="626" y="0"/>
              <a:chExt cx="2419" cy="4273"/>
            </a:xfrm>
          </p:grpSpPr>
          <p:sp>
            <p:nvSpPr>
              <p:cNvPr id="81945" name="Oval 6"/>
              <p:cNvSpPr/>
              <p:nvPr/>
            </p:nvSpPr>
            <p:spPr>
              <a:xfrm>
                <a:off x="1668" y="405"/>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a:t>
                </a:r>
              </a:p>
            </p:txBody>
          </p:sp>
          <p:sp>
            <p:nvSpPr>
              <p:cNvPr id="81946" name="Oval 7"/>
              <p:cNvSpPr/>
              <p:nvPr/>
            </p:nvSpPr>
            <p:spPr>
              <a:xfrm>
                <a:off x="647" y="886"/>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a:t>
                </a:r>
              </a:p>
            </p:txBody>
          </p:sp>
          <p:sp>
            <p:nvSpPr>
              <p:cNvPr id="81947" name="Oval 8"/>
              <p:cNvSpPr/>
              <p:nvPr/>
            </p:nvSpPr>
            <p:spPr>
              <a:xfrm>
                <a:off x="1676" y="1600"/>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a:t>
                </a:r>
              </a:p>
            </p:txBody>
          </p:sp>
          <p:sp>
            <p:nvSpPr>
              <p:cNvPr id="81948" name="Text Box 9"/>
              <p:cNvSpPr txBox="1"/>
              <p:nvPr/>
            </p:nvSpPr>
            <p:spPr>
              <a:xfrm>
                <a:off x="1503" y="0"/>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0000</a:t>
                </a:r>
              </a:p>
            </p:txBody>
          </p:sp>
          <p:sp>
            <p:nvSpPr>
              <p:cNvPr id="81949" name="Oval 10"/>
              <p:cNvSpPr/>
              <p:nvPr/>
            </p:nvSpPr>
            <p:spPr>
              <a:xfrm>
                <a:off x="2604" y="878"/>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a:t>
                </a:r>
              </a:p>
            </p:txBody>
          </p:sp>
          <p:cxnSp>
            <p:nvCxnSpPr>
              <p:cNvPr id="81950" name="AutoShape 11"/>
              <p:cNvCxnSpPr>
                <a:stCxn id="81945" idx="1"/>
                <a:endCxn id="81945" idx="7"/>
              </p:cNvCxnSpPr>
              <p:nvPr/>
            </p:nvCxnSpPr>
            <p:spPr>
              <a:xfrm rot="5400000" flipV="1">
                <a:off x="1888" y="306"/>
                <a:ext cx="1" cy="311"/>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1951" name="AutoShape 12"/>
              <p:cNvCxnSpPr>
                <a:stCxn id="81946" idx="7"/>
                <a:endCxn id="81945" idx="3"/>
              </p:cNvCxnSpPr>
              <p:nvPr/>
            </p:nvCxnSpPr>
            <p:spPr>
              <a:xfrm flipV="1">
                <a:off x="1023" y="796"/>
                <a:ext cx="710" cy="146"/>
              </a:xfrm>
              <a:prstGeom prst="straightConnector1">
                <a:avLst/>
              </a:prstGeom>
              <a:ln w="28575" cap="sq" cmpd="sng">
                <a:solidFill>
                  <a:schemeClr val="tx2"/>
                </a:solidFill>
                <a:prstDash val="solid"/>
                <a:headEnd type="none" w="med" len="med"/>
                <a:tailEnd type="triangle" w="med" len="med"/>
              </a:ln>
            </p:spPr>
          </p:cxnSp>
          <p:cxnSp>
            <p:nvCxnSpPr>
              <p:cNvPr id="81952" name="AutoShape 13"/>
              <p:cNvCxnSpPr>
                <a:stCxn id="81945" idx="5"/>
                <a:endCxn id="81949" idx="1"/>
              </p:cNvCxnSpPr>
              <p:nvPr/>
            </p:nvCxnSpPr>
            <p:spPr>
              <a:xfrm>
                <a:off x="2044" y="796"/>
                <a:ext cx="625" cy="138"/>
              </a:xfrm>
              <a:prstGeom prst="straightConnector1">
                <a:avLst/>
              </a:prstGeom>
              <a:ln w="28575" cap="sq" cmpd="sng">
                <a:solidFill>
                  <a:schemeClr val="tx2"/>
                </a:solidFill>
                <a:prstDash val="solid"/>
                <a:headEnd type="none" w="med" len="med"/>
                <a:tailEnd type="triangle" w="med" len="med"/>
              </a:ln>
            </p:spPr>
          </p:cxnSp>
          <p:cxnSp>
            <p:nvCxnSpPr>
              <p:cNvPr id="81953" name="AutoShape 14"/>
              <p:cNvCxnSpPr>
                <a:stCxn id="81949" idx="3"/>
                <a:endCxn id="81947" idx="7"/>
              </p:cNvCxnSpPr>
              <p:nvPr/>
            </p:nvCxnSpPr>
            <p:spPr>
              <a:xfrm flipH="1">
                <a:off x="2052" y="1269"/>
                <a:ext cx="617" cy="387"/>
              </a:xfrm>
              <a:prstGeom prst="straightConnector1">
                <a:avLst/>
              </a:prstGeom>
              <a:ln w="28575" cap="sq" cmpd="sng">
                <a:solidFill>
                  <a:schemeClr val="tx2"/>
                </a:solidFill>
                <a:prstDash val="solid"/>
                <a:headEnd type="none" w="med" len="med"/>
                <a:tailEnd type="triangle" w="med" len="med"/>
              </a:ln>
            </p:spPr>
          </p:cxnSp>
          <p:cxnSp>
            <p:nvCxnSpPr>
              <p:cNvPr id="81954" name="AutoShape 15"/>
              <p:cNvCxnSpPr>
                <a:stCxn id="81947" idx="1"/>
                <a:endCxn id="81946" idx="5"/>
              </p:cNvCxnSpPr>
              <p:nvPr/>
            </p:nvCxnSpPr>
            <p:spPr>
              <a:xfrm flipH="1" flipV="1">
                <a:off x="1023" y="1277"/>
                <a:ext cx="718" cy="379"/>
              </a:xfrm>
              <a:prstGeom prst="straightConnector1">
                <a:avLst/>
              </a:prstGeom>
              <a:ln w="28575" cap="sq" cmpd="sng">
                <a:solidFill>
                  <a:schemeClr val="tx2"/>
                </a:solidFill>
                <a:prstDash val="solid"/>
                <a:headEnd type="none" w="med" len="med"/>
                <a:tailEnd type="triangle" w="med" len="med"/>
              </a:ln>
            </p:spPr>
          </p:cxnSp>
          <p:sp>
            <p:nvSpPr>
              <p:cNvPr id="81955" name="Text Box 16"/>
              <p:cNvSpPr txBox="1"/>
              <p:nvPr/>
            </p:nvSpPr>
            <p:spPr>
              <a:xfrm>
                <a:off x="950" y="592"/>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1000</a:t>
                </a:r>
              </a:p>
            </p:txBody>
          </p:sp>
          <p:sp>
            <p:nvSpPr>
              <p:cNvPr id="81956" name="Text Box 17"/>
              <p:cNvSpPr txBox="1"/>
              <p:nvPr/>
            </p:nvSpPr>
            <p:spPr>
              <a:xfrm>
                <a:off x="1569" y="3983"/>
                <a:ext cx="708"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1111</a:t>
                </a:r>
              </a:p>
            </p:txBody>
          </p:sp>
          <p:sp>
            <p:nvSpPr>
              <p:cNvPr id="81957" name="Text Box 18"/>
              <p:cNvSpPr txBox="1"/>
              <p:nvPr/>
            </p:nvSpPr>
            <p:spPr>
              <a:xfrm>
                <a:off x="1998" y="582"/>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0001</a:t>
                </a:r>
              </a:p>
            </p:txBody>
          </p:sp>
          <p:sp>
            <p:nvSpPr>
              <p:cNvPr id="81958" name="Text Box 19"/>
              <p:cNvSpPr txBox="1"/>
              <p:nvPr/>
            </p:nvSpPr>
            <p:spPr>
              <a:xfrm>
                <a:off x="1549" y="845"/>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1001</a:t>
                </a:r>
              </a:p>
            </p:txBody>
          </p:sp>
          <p:sp>
            <p:nvSpPr>
              <p:cNvPr id="81959" name="Text Box 20"/>
              <p:cNvSpPr txBox="1"/>
              <p:nvPr/>
            </p:nvSpPr>
            <p:spPr>
              <a:xfrm>
                <a:off x="1194" y="1227"/>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0100</a:t>
                </a:r>
              </a:p>
            </p:txBody>
          </p:sp>
          <p:sp>
            <p:nvSpPr>
              <p:cNvPr id="81960" name="Oval 21"/>
              <p:cNvSpPr/>
              <p:nvPr/>
            </p:nvSpPr>
            <p:spPr>
              <a:xfrm>
                <a:off x="1705" y="2334"/>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a:t>
                </a:r>
              </a:p>
            </p:txBody>
          </p:sp>
          <p:sp>
            <p:nvSpPr>
              <p:cNvPr id="81961" name="Oval 22"/>
              <p:cNvSpPr/>
              <p:nvPr/>
            </p:nvSpPr>
            <p:spPr>
              <a:xfrm>
                <a:off x="626" y="2969"/>
                <a:ext cx="478"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a:t>
                </a:r>
              </a:p>
            </p:txBody>
          </p:sp>
          <p:sp>
            <p:nvSpPr>
              <p:cNvPr id="81962" name="Oval 23"/>
              <p:cNvSpPr/>
              <p:nvPr/>
            </p:nvSpPr>
            <p:spPr>
              <a:xfrm>
                <a:off x="1692" y="3377"/>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a:t>
                </a:r>
              </a:p>
            </p:txBody>
          </p:sp>
          <p:sp>
            <p:nvSpPr>
              <p:cNvPr id="81963" name="Oval 24"/>
              <p:cNvSpPr/>
              <p:nvPr/>
            </p:nvSpPr>
            <p:spPr>
              <a:xfrm>
                <a:off x="2598" y="2968"/>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a:t>
                </a:r>
              </a:p>
            </p:txBody>
          </p:sp>
          <p:cxnSp>
            <p:nvCxnSpPr>
              <p:cNvPr id="81964" name="AutoShape 25"/>
              <p:cNvCxnSpPr>
                <a:stCxn id="81961" idx="7"/>
                <a:endCxn id="81960" idx="3"/>
              </p:cNvCxnSpPr>
              <p:nvPr/>
            </p:nvCxnSpPr>
            <p:spPr>
              <a:xfrm flipV="1">
                <a:off x="1034" y="2725"/>
                <a:ext cx="736" cy="300"/>
              </a:xfrm>
              <a:prstGeom prst="straightConnector1">
                <a:avLst/>
              </a:prstGeom>
              <a:ln w="28575" cap="sq" cmpd="sng">
                <a:solidFill>
                  <a:schemeClr val="tx2"/>
                </a:solidFill>
                <a:prstDash val="solid"/>
                <a:headEnd type="none" w="med" len="med"/>
                <a:tailEnd type="triangle" w="med" len="med"/>
              </a:ln>
            </p:spPr>
          </p:cxnSp>
          <p:cxnSp>
            <p:nvCxnSpPr>
              <p:cNvPr id="81965" name="AutoShape 26"/>
              <p:cNvCxnSpPr>
                <a:stCxn id="81963" idx="3"/>
                <a:endCxn id="81962" idx="6"/>
              </p:cNvCxnSpPr>
              <p:nvPr/>
            </p:nvCxnSpPr>
            <p:spPr>
              <a:xfrm flipH="1">
                <a:off x="2142" y="3359"/>
                <a:ext cx="521" cy="242"/>
              </a:xfrm>
              <a:prstGeom prst="straightConnector1">
                <a:avLst/>
              </a:prstGeom>
              <a:ln w="28575" cap="sq" cmpd="sng">
                <a:solidFill>
                  <a:schemeClr val="tx2"/>
                </a:solidFill>
                <a:prstDash val="solid"/>
                <a:headEnd type="none" w="med" len="med"/>
                <a:tailEnd type="triangle" w="med" len="med"/>
              </a:ln>
            </p:spPr>
          </p:cxnSp>
          <p:cxnSp>
            <p:nvCxnSpPr>
              <p:cNvPr id="81966" name="AutoShape 27"/>
              <p:cNvCxnSpPr>
                <a:stCxn id="81962" idx="2"/>
                <a:endCxn id="81961" idx="5"/>
              </p:cNvCxnSpPr>
              <p:nvPr/>
            </p:nvCxnSpPr>
            <p:spPr>
              <a:xfrm flipH="1" flipV="1">
                <a:off x="1034" y="3360"/>
                <a:ext cx="649" cy="241"/>
              </a:xfrm>
              <a:prstGeom prst="straightConnector1">
                <a:avLst/>
              </a:prstGeom>
              <a:ln w="28575" cap="sq" cmpd="sng">
                <a:solidFill>
                  <a:schemeClr val="tx2"/>
                </a:solidFill>
                <a:prstDash val="solid"/>
                <a:headEnd type="none" w="med" len="med"/>
                <a:tailEnd type="triangle" w="med" len="med"/>
              </a:ln>
            </p:spPr>
          </p:cxnSp>
          <p:cxnSp>
            <p:nvCxnSpPr>
              <p:cNvPr id="81967" name="AutoShape 28"/>
              <p:cNvCxnSpPr>
                <a:stCxn id="81962" idx="3"/>
                <a:endCxn id="81962" idx="5"/>
              </p:cNvCxnSpPr>
              <p:nvPr/>
            </p:nvCxnSpPr>
            <p:spPr>
              <a:xfrm rot="-5400000" flipH="1">
                <a:off x="1912" y="3613"/>
                <a:ext cx="1" cy="311"/>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1968" name="AutoShape 29"/>
              <p:cNvCxnSpPr>
                <a:stCxn id="81963" idx="2"/>
                <a:endCxn id="81961" idx="6"/>
              </p:cNvCxnSpPr>
              <p:nvPr/>
            </p:nvCxnSpPr>
            <p:spPr>
              <a:xfrm rot="-10800000" flipV="1">
                <a:off x="1113" y="3192"/>
                <a:ext cx="1476" cy="1"/>
              </a:xfrm>
              <a:prstGeom prst="curvedConnector3">
                <a:avLst>
                  <a:gd name="adj1" fmla="val 50000"/>
                </a:avLst>
              </a:prstGeom>
              <a:ln w="28575" cap="sq" cmpd="sng">
                <a:solidFill>
                  <a:schemeClr val="tx2"/>
                </a:solidFill>
                <a:prstDash val="solid"/>
                <a:headEnd type="none" w="med" len="med"/>
                <a:tailEnd type="triangle" w="med" len="med"/>
              </a:ln>
            </p:spPr>
          </p:cxnSp>
          <p:sp>
            <p:nvSpPr>
              <p:cNvPr id="81969" name="Text Box 30"/>
              <p:cNvSpPr txBox="1"/>
              <p:nvPr/>
            </p:nvSpPr>
            <p:spPr>
              <a:xfrm>
                <a:off x="928" y="2025"/>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1010</a:t>
                </a:r>
              </a:p>
            </p:txBody>
          </p:sp>
          <p:sp>
            <p:nvSpPr>
              <p:cNvPr id="81970" name="Text Box 31"/>
              <p:cNvSpPr txBox="1"/>
              <p:nvPr/>
            </p:nvSpPr>
            <p:spPr>
              <a:xfrm>
                <a:off x="2123" y="2596"/>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1011</a:t>
                </a:r>
              </a:p>
            </p:txBody>
          </p:sp>
          <p:sp>
            <p:nvSpPr>
              <p:cNvPr id="81971" name="Text Box 32"/>
              <p:cNvSpPr txBox="1"/>
              <p:nvPr/>
            </p:nvSpPr>
            <p:spPr>
              <a:xfrm>
                <a:off x="928" y="3485"/>
                <a:ext cx="715"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1110</a:t>
                </a:r>
              </a:p>
            </p:txBody>
          </p:sp>
          <p:sp>
            <p:nvSpPr>
              <p:cNvPr id="81972" name="Text Box 33"/>
              <p:cNvSpPr txBox="1"/>
              <p:nvPr/>
            </p:nvSpPr>
            <p:spPr>
              <a:xfrm>
                <a:off x="910" y="2597"/>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1101</a:t>
                </a:r>
              </a:p>
            </p:txBody>
          </p:sp>
          <p:sp>
            <p:nvSpPr>
              <p:cNvPr id="81973" name="Text Box 34"/>
              <p:cNvSpPr txBox="1"/>
              <p:nvPr/>
            </p:nvSpPr>
            <p:spPr>
              <a:xfrm>
                <a:off x="2153" y="2002"/>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0101</a:t>
                </a:r>
              </a:p>
            </p:txBody>
          </p:sp>
          <p:sp>
            <p:nvSpPr>
              <p:cNvPr id="81974" name="Text Box 35"/>
              <p:cNvSpPr txBox="1"/>
              <p:nvPr/>
            </p:nvSpPr>
            <p:spPr>
              <a:xfrm>
                <a:off x="1554" y="2929"/>
                <a:ext cx="72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0110</a:t>
                </a:r>
              </a:p>
            </p:txBody>
          </p:sp>
          <p:sp>
            <p:nvSpPr>
              <p:cNvPr id="81975" name="Text Box 36"/>
              <p:cNvSpPr txBox="1"/>
              <p:nvPr/>
            </p:nvSpPr>
            <p:spPr>
              <a:xfrm>
                <a:off x="1814" y="1224"/>
                <a:ext cx="730"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0010</a:t>
                </a:r>
              </a:p>
            </p:txBody>
          </p:sp>
          <p:cxnSp>
            <p:nvCxnSpPr>
              <p:cNvPr id="81976" name="AutoShape 37"/>
              <p:cNvCxnSpPr>
                <a:stCxn id="81960" idx="5"/>
                <a:endCxn id="81963" idx="1"/>
              </p:cNvCxnSpPr>
              <p:nvPr/>
            </p:nvCxnSpPr>
            <p:spPr>
              <a:xfrm>
                <a:off x="2081" y="2725"/>
                <a:ext cx="582" cy="299"/>
              </a:xfrm>
              <a:prstGeom prst="straightConnector1">
                <a:avLst/>
              </a:prstGeom>
              <a:ln w="28575" cap="sq" cmpd="sng">
                <a:solidFill>
                  <a:schemeClr val="tx2"/>
                </a:solidFill>
                <a:prstDash val="solid"/>
                <a:headEnd type="none" w="med" len="med"/>
                <a:tailEnd type="triangle" w="med" len="med"/>
              </a:ln>
            </p:spPr>
          </p:cxnSp>
          <p:cxnSp>
            <p:nvCxnSpPr>
              <p:cNvPr id="81977" name="AutoShape 38"/>
              <p:cNvCxnSpPr>
                <a:stCxn id="81947" idx="6"/>
                <a:endCxn id="81960" idx="6"/>
              </p:cNvCxnSpPr>
              <p:nvPr/>
            </p:nvCxnSpPr>
            <p:spPr>
              <a:xfrm>
                <a:off x="2126" y="1824"/>
                <a:ext cx="29" cy="734"/>
              </a:xfrm>
              <a:prstGeom prst="curvedConnector3">
                <a:avLst>
                  <a:gd name="adj1" fmla="val 565519"/>
                </a:avLst>
              </a:prstGeom>
              <a:ln w="28575" cap="sq" cmpd="sng">
                <a:solidFill>
                  <a:schemeClr val="tx2"/>
                </a:solidFill>
                <a:prstDash val="solid"/>
                <a:headEnd type="none" w="med" len="med"/>
                <a:tailEnd type="triangle" w="med" len="med"/>
              </a:ln>
            </p:spPr>
          </p:cxnSp>
          <p:cxnSp>
            <p:nvCxnSpPr>
              <p:cNvPr id="81978" name="AutoShape 39"/>
              <p:cNvCxnSpPr>
                <a:stCxn id="81960" idx="2"/>
                <a:endCxn id="81947" idx="2"/>
              </p:cNvCxnSpPr>
              <p:nvPr/>
            </p:nvCxnSpPr>
            <p:spPr>
              <a:xfrm rot="10800000">
                <a:off x="1667" y="1824"/>
                <a:ext cx="29" cy="734"/>
              </a:xfrm>
              <a:prstGeom prst="curvedConnector3">
                <a:avLst>
                  <a:gd name="adj1" fmla="val 565519"/>
                </a:avLst>
              </a:prstGeom>
              <a:ln w="28575" cap="sq" cmpd="sng">
                <a:solidFill>
                  <a:schemeClr val="tx2"/>
                </a:solidFill>
                <a:prstDash val="solid"/>
                <a:headEnd type="none" w="med" len="med"/>
                <a:tailEnd type="triangle" w="med" len="med"/>
              </a:ln>
            </p:spPr>
          </p:cxnSp>
          <p:cxnSp>
            <p:nvCxnSpPr>
              <p:cNvPr id="81979" name="AutoShape 40"/>
              <p:cNvCxnSpPr>
                <a:stCxn id="81961" idx="0"/>
                <a:endCxn id="81946" idx="4"/>
              </p:cNvCxnSpPr>
              <p:nvPr/>
            </p:nvCxnSpPr>
            <p:spPr>
              <a:xfrm flipV="1">
                <a:off x="865" y="1342"/>
                <a:ext cx="3" cy="1618"/>
              </a:xfrm>
              <a:prstGeom prst="straightConnector1">
                <a:avLst/>
              </a:prstGeom>
              <a:ln w="28575" cap="sq" cmpd="sng">
                <a:solidFill>
                  <a:schemeClr val="tx2"/>
                </a:solidFill>
                <a:prstDash val="solid"/>
                <a:headEnd type="none" w="med" len="med"/>
                <a:tailEnd type="triangle" w="med" len="med"/>
              </a:ln>
            </p:spPr>
          </p:cxnSp>
          <p:cxnSp>
            <p:nvCxnSpPr>
              <p:cNvPr id="81980" name="AutoShape 41"/>
              <p:cNvCxnSpPr>
                <a:stCxn id="81946" idx="6"/>
                <a:endCxn id="81949" idx="2"/>
              </p:cNvCxnSpPr>
              <p:nvPr/>
            </p:nvCxnSpPr>
            <p:spPr>
              <a:xfrm flipV="1">
                <a:off x="1097" y="1102"/>
                <a:ext cx="1498" cy="8"/>
              </a:xfrm>
              <a:prstGeom prst="straightConnector1">
                <a:avLst/>
              </a:prstGeom>
              <a:ln w="28575" cap="sq" cmpd="sng">
                <a:solidFill>
                  <a:schemeClr val="tx2"/>
                </a:solidFill>
                <a:prstDash val="solid"/>
                <a:headEnd type="none" w="med" len="med"/>
                <a:tailEnd type="triangle" w="med" len="med"/>
              </a:ln>
            </p:spPr>
          </p:cxnSp>
          <p:cxnSp>
            <p:nvCxnSpPr>
              <p:cNvPr id="81981" name="AutoShape 42"/>
              <p:cNvCxnSpPr>
                <a:stCxn id="81949" idx="4"/>
                <a:endCxn id="81963" idx="0"/>
              </p:cNvCxnSpPr>
              <p:nvPr/>
            </p:nvCxnSpPr>
            <p:spPr>
              <a:xfrm flipH="1">
                <a:off x="2819" y="1334"/>
                <a:ext cx="6" cy="1625"/>
              </a:xfrm>
              <a:prstGeom prst="straightConnector1">
                <a:avLst/>
              </a:prstGeom>
              <a:ln w="28575" cap="sq" cmpd="sng">
                <a:solidFill>
                  <a:schemeClr val="tx2"/>
                </a:solidFill>
                <a:prstDash val="solid"/>
                <a:headEnd type="none" w="med" len="med"/>
                <a:tailEnd type="triangle" w="med" len="med"/>
              </a:ln>
            </p:spPr>
          </p:cxnSp>
          <p:sp>
            <p:nvSpPr>
              <p:cNvPr id="81982" name="Text Box 43"/>
              <p:cNvSpPr txBox="1"/>
              <p:nvPr/>
            </p:nvSpPr>
            <p:spPr>
              <a:xfrm>
                <a:off x="2220" y="3472"/>
                <a:ext cx="715"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0111</a:t>
                </a:r>
              </a:p>
            </p:txBody>
          </p:sp>
        </p:grpSp>
      </p:grpSp>
      <p:grpSp>
        <p:nvGrpSpPr>
          <p:cNvPr id="1592364" name="Group 44"/>
          <p:cNvGrpSpPr/>
          <p:nvPr/>
        </p:nvGrpSpPr>
        <p:grpSpPr>
          <a:xfrm>
            <a:off x="7000875" y="2805113"/>
            <a:ext cx="2778125" cy="2595562"/>
            <a:chOff x="3450" y="1767"/>
            <a:chExt cx="1750" cy="1635"/>
          </a:xfrm>
        </p:grpSpPr>
        <p:sp>
          <p:nvSpPr>
            <p:cNvPr id="81926" name="Text Box 45"/>
            <p:cNvSpPr txBox="1"/>
            <p:nvPr/>
          </p:nvSpPr>
          <p:spPr>
            <a:xfrm>
              <a:off x="4705" y="2753"/>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27" name="Text Box 46"/>
            <p:cNvSpPr txBox="1"/>
            <p:nvPr/>
          </p:nvSpPr>
          <p:spPr>
            <a:xfrm>
              <a:off x="4570" y="2935"/>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28" name="Text Box 47"/>
            <p:cNvSpPr txBox="1"/>
            <p:nvPr/>
          </p:nvSpPr>
          <p:spPr>
            <a:xfrm>
              <a:off x="3511" y="2791"/>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29" name="Text Box 48"/>
            <p:cNvSpPr txBox="1"/>
            <p:nvPr/>
          </p:nvSpPr>
          <p:spPr>
            <a:xfrm>
              <a:off x="3893" y="3069"/>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0" name="Text Box 49"/>
            <p:cNvSpPr txBox="1"/>
            <p:nvPr/>
          </p:nvSpPr>
          <p:spPr>
            <a:xfrm>
              <a:off x="3851" y="1816"/>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1" name="Text Box 50"/>
            <p:cNvSpPr txBox="1"/>
            <p:nvPr/>
          </p:nvSpPr>
          <p:spPr>
            <a:xfrm>
              <a:off x="3450" y="2525"/>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2" name="Text Box 51"/>
            <p:cNvSpPr txBox="1"/>
            <p:nvPr/>
          </p:nvSpPr>
          <p:spPr>
            <a:xfrm>
              <a:off x="4357" y="307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3" name="Text Box 52"/>
            <p:cNvSpPr txBox="1"/>
            <p:nvPr/>
          </p:nvSpPr>
          <p:spPr>
            <a:xfrm>
              <a:off x="4758" y="2490"/>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1934" name="Text Box 53"/>
            <p:cNvSpPr txBox="1"/>
            <p:nvPr/>
          </p:nvSpPr>
          <p:spPr>
            <a:xfrm>
              <a:off x="4550" y="1960"/>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5" name="Text Box 54"/>
            <p:cNvSpPr txBox="1"/>
            <p:nvPr/>
          </p:nvSpPr>
          <p:spPr>
            <a:xfrm>
              <a:off x="4338" y="1822"/>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6" name="Text Box 55"/>
            <p:cNvSpPr txBox="1"/>
            <p:nvPr/>
          </p:nvSpPr>
          <p:spPr>
            <a:xfrm>
              <a:off x="3631" y="1991"/>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7" name="Text Box 56"/>
            <p:cNvSpPr txBox="1"/>
            <p:nvPr/>
          </p:nvSpPr>
          <p:spPr>
            <a:xfrm>
              <a:off x="4704" y="2181"/>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8" name="Text Box 57"/>
            <p:cNvSpPr txBox="1"/>
            <p:nvPr/>
          </p:nvSpPr>
          <p:spPr>
            <a:xfrm>
              <a:off x="4092" y="1767"/>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39" name="Text Box 58"/>
            <p:cNvSpPr txBox="1"/>
            <p:nvPr/>
          </p:nvSpPr>
          <p:spPr>
            <a:xfrm>
              <a:off x="3466" y="2242"/>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40" name="Text Box 59"/>
            <p:cNvSpPr txBox="1"/>
            <p:nvPr/>
          </p:nvSpPr>
          <p:spPr>
            <a:xfrm>
              <a:off x="3665" y="296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1941" name="Text Box 60"/>
            <p:cNvSpPr txBox="1"/>
            <p:nvPr/>
          </p:nvSpPr>
          <p:spPr>
            <a:xfrm>
              <a:off x="4112" y="3112"/>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grpSp>
      <p:sp>
        <p:nvSpPr>
          <p:cNvPr id="1592381" name="Freeform 61"/>
          <p:cNvSpPr/>
          <p:nvPr/>
        </p:nvSpPr>
        <p:spPr>
          <a:xfrm>
            <a:off x="2239963" y="314325"/>
            <a:ext cx="4308475" cy="6081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714" h="3831">
                <a:moveTo>
                  <a:pt x="1627" y="3732"/>
                </a:moveTo>
                <a:cubicBezTo>
                  <a:pt x="1597" y="3777"/>
                  <a:pt x="1567" y="3823"/>
                  <a:pt x="1510" y="3827"/>
                </a:cubicBezTo>
                <a:cubicBezTo>
                  <a:pt x="1453" y="3831"/>
                  <a:pt x="1334" y="3799"/>
                  <a:pt x="1284" y="3754"/>
                </a:cubicBezTo>
                <a:cubicBezTo>
                  <a:pt x="1234" y="3709"/>
                  <a:pt x="1312" y="3628"/>
                  <a:pt x="1211" y="3557"/>
                </a:cubicBezTo>
                <a:cubicBezTo>
                  <a:pt x="1110" y="3486"/>
                  <a:pt x="833" y="3372"/>
                  <a:pt x="679" y="3331"/>
                </a:cubicBezTo>
                <a:cubicBezTo>
                  <a:pt x="525" y="3290"/>
                  <a:pt x="395" y="3359"/>
                  <a:pt x="285" y="3309"/>
                </a:cubicBezTo>
                <a:cubicBezTo>
                  <a:pt x="175" y="3259"/>
                  <a:pt x="32" y="3141"/>
                  <a:pt x="16" y="3032"/>
                </a:cubicBezTo>
                <a:cubicBezTo>
                  <a:pt x="0" y="2923"/>
                  <a:pt x="144" y="2782"/>
                  <a:pt x="191" y="2653"/>
                </a:cubicBezTo>
                <a:cubicBezTo>
                  <a:pt x="238" y="2524"/>
                  <a:pt x="278" y="2500"/>
                  <a:pt x="300" y="2259"/>
                </a:cubicBezTo>
                <a:cubicBezTo>
                  <a:pt x="322" y="2018"/>
                  <a:pt x="299" y="1484"/>
                  <a:pt x="322" y="1209"/>
                </a:cubicBezTo>
                <a:cubicBezTo>
                  <a:pt x="345" y="934"/>
                  <a:pt x="320" y="744"/>
                  <a:pt x="439" y="611"/>
                </a:cubicBezTo>
                <a:cubicBezTo>
                  <a:pt x="558" y="478"/>
                  <a:pt x="911" y="482"/>
                  <a:pt x="1036" y="414"/>
                </a:cubicBezTo>
                <a:cubicBezTo>
                  <a:pt x="1161" y="346"/>
                  <a:pt x="1141" y="265"/>
                  <a:pt x="1190" y="203"/>
                </a:cubicBezTo>
                <a:cubicBezTo>
                  <a:pt x="1239" y="141"/>
                  <a:pt x="1256" y="68"/>
                  <a:pt x="1328" y="43"/>
                </a:cubicBezTo>
                <a:cubicBezTo>
                  <a:pt x="1400" y="18"/>
                  <a:pt x="1549" y="0"/>
                  <a:pt x="1620" y="50"/>
                </a:cubicBezTo>
                <a:cubicBezTo>
                  <a:pt x="1691" y="100"/>
                  <a:pt x="1720" y="279"/>
                  <a:pt x="1751" y="342"/>
                </a:cubicBezTo>
                <a:cubicBezTo>
                  <a:pt x="1782" y="405"/>
                  <a:pt x="1728" y="389"/>
                  <a:pt x="1809" y="429"/>
                </a:cubicBezTo>
                <a:cubicBezTo>
                  <a:pt x="1890" y="469"/>
                  <a:pt x="2110" y="543"/>
                  <a:pt x="2239" y="582"/>
                </a:cubicBezTo>
                <a:cubicBezTo>
                  <a:pt x="2368" y="621"/>
                  <a:pt x="2509" y="596"/>
                  <a:pt x="2582" y="662"/>
                </a:cubicBezTo>
                <a:cubicBezTo>
                  <a:pt x="2655" y="728"/>
                  <a:pt x="2695" y="884"/>
                  <a:pt x="2677" y="976"/>
                </a:cubicBezTo>
                <a:cubicBezTo>
                  <a:pt x="2659" y="1068"/>
                  <a:pt x="2549" y="1182"/>
                  <a:pt x="2473" y="1216"/>
                </a:cubicBezTo>
                <a:cubicBezTo>
                  <a:pt x="2397" y="1250"/>
                  <a:pt x="2339" y="1136"/>
                  <a:pt x="2218" y="1180"/>
                </a:cubicBezTo>
                <a:cubicBezTo>
                  <a:pt x="2097" y="1224"/>
                  <a:pt x="1793" y="1388"/>
                  <a:pt x="1744" y="1479"/>
                </a:cubicBezTo>
                <a:cubicBezTo>
                  <a:pt x="1695" y="1570"/>
                  <a:pt x="1891" y="1621"/>
                  <a:pt x="1926" y="1727"/>
                </a:cubicBezTo>
                <a:cubicBezTo>
                  <a:pt x="1961" y="1833"/>
                  <a:pt x="1979" y="1994"/>
                  <a:pt x="1955" y="2113"/>
                </a:cubicBezTo>
                <a:cubicBezTo>
                  <a:pt x="1931" y="2232"/>
                  <a:pt x="1866" y="2347"/>
                  <a:pt x="1780" y="2441"/>
                </a:cubicBezTo>
                <a:cubicBezTo>
                  <a:pt x="1694" y="2535"/>
                  <a:pt x="1552" y="2683"/>
                  <a:pt x="1437" y="2675"/>
                </a:cubicBezTo>
                <a:cubicBezTo>
                  <a:pt x="1322" y="2667"/>
                  <a:pt x="1163" y="2524"/>
                  <a:pt x="1087" y="2390"/>
                </a:cubicBezTo>
                <a:cubicBezTo>
                  <a:pt x="1011" y="2256"/>
                  <a:pt x="970" y="2025"/>
                  <a:pt x="978" y="1873"/>
                </a:cubicBezTo>
                <a:cubicBezTo>
                  <a:pt x="986" y="1721"/>
                  <a:pt x="1152" y="1570"/>
                  <a:pt x="1138" y="1479"/>
                </a:cubicBezTo>
                <a:cubicBezTo>
                  <a:pt x="1124" y="1388"/>
                  <a:pt x="975" y="1372"/>
                  <a:pt x="891" y="1326"/>
                </a:cubicBezTo>
                <a:cubicBezTo>
                  <a:pt x="807" y="1280"/>
                  <a:pt x="664" y="1253"/>
                  <a:pt x="635" y="1202"/>
                </a:cubicBezTo>
                <a:cubicBezTo>
                  <a:pt x="606" y="1151"/>
                  <a:pt x="596" y="1054"/>
                  <a:pt x="716" y="1020"/>
                </a:cubicBezTo>
                <a:cubicBezTo>
                  <a:pt x="836" y="986"/>
                  <a:pt x="1137" y="996"/>
                  <a:pt x="1357" y="998"/>
                </a:cubicBezTo>
                <a:cubicBezTo>
                  <a:pt x="1577" y="1000"/>
                  <a:pt x="1860" y="1029"/>
                  <a:pt x="2035" y="1034"/>
                </a:cubicBezTo>
                <a:cubicBezTo>
                  <a:pt x="2210" y="1039"/>
                  <a:pt x="2299" y="992"/>
                  <a:pt x="2407" y="1027"/>
                </a:cubicBezTo>
                <a:cubicBezTo>
                  <a:pt x="2515" y="1062"/>
                  <a:pt x="2654" y="1149"/>
                  <a:pt x="2684" y="1246"/>
                </a:cubicBezTo>
                <a:cubicBezTo>
                  <a:pt x="2714" y="1343"/>
                  <a:pt x="2615" y="1425"/>
                  <a:pt x="2589" y="1610"/>
                </a:cubicBezTo>
                <a:cubicBezTo>
                  <a:pt x="2563" y="1795"/>
                  <a:pt x="2538" y="2181"/>
                  <a:pt x="2531" y="2354"/>
                </a:cubicBezTo>
                <a:cubicBezTo>
                  <a:pt x="2524" y="2527"/>
                  <a:pt x="2562" y="2536"/>
                  <a:pt x="2546" y="2646"/>
                </a:cubicBezTo>
                <a:cubicBezTo>
                  <a:pt x="2530" y="2756"/>
                  <a:pt x="2517" y="2940"/>
                  <a:pt x="2436" y="3017"/>
                </a:cubicBezTo>
                <a:cubicBezTo>
                  <a:pt x="2355" y="3094"/>
                  <a:pt x="2260" y="3094"/>
                  <a:pt x="2057" y="3105"/>
                </a:cubicBezTo>
                <a:cubicBezTo>
                  <a:pt x="1854" y="3116"/>
                  <a:pt x="1423" y="3085"/>
                  <a:pt x="1219" y="3083"/>
                </a:cubicBezTo>
                <a:cubicBezTo>
                  <a:pt x="1015" y="3081"/>
                  <a:pt x="900" y="3131"/>
                  <a:pt x="832" y="3090"/>
                </a:cubicBezTo>
                <a:cubicBezTo>
                  <a:pt x="764" y="3049"/>
                  <a:pt x="749" y="2902"/>
                  <a:pt x="810" y="2835"/>
                </a:cubicBezTo>
                <a:cubicBezTo>
                  <a:pt x="871" y="2768"/>
                  <a:pt x="1091" y="2700"/>
                  <a:pt x="1197" y="2689"/>
                </a:cubicBezTo>
                <a:cubicBezTo>
                  <a:pt x="1303" y="2678"/>
                  <a:pt x="1362" y="2773"/>
                  <a:pt x="1445" y="2769"/>
                </a:cubicBezTo>
                <a:cubicBezTo>
                  <a:pt x="1528" y="2765"/>
                  <a:pt x="1598" y="2652"/>
                  <a:pt x="1693" y="2667"/>
                </a:cubicBezTo>
                <a:cubicBezTo>
                  <a:pt x="1788" y="2682"/>
                  <a:pt x="1933" y="2756"/>
                  <a:pt x="2013" y="2857"/>
                </a:cubicBezTo>
                <a:cubicBezTo>
                  <a:pt x="2093" y="2958"/>
                  <a:pt x="2216" y="3165"/>
                  <a:pt x="2174" y="3273"/>
                </a:cubicBezTo>
                <a:cubicBezTo>
                  <a:pt x="2132" y="3381"/>
                  <a:pt x="1945" y="3443"/>
                  <a:pt x="1758" y="3506"/>
                </a:cubicBezTo>
              </a:path>
            </a:pathLst>
          </a:custGeom>
          <a:noFill/>
          <a:ln w="57150" cap="sq" cmpd="sng">
            <a:solidFill>
              <a:srgbClr val="FF6600">
                <a:alpha val="100000"/>
              </a:srgbClr>
            </a:solidFill>
            <a:prstDash val="solid"/>
            <a:round/>
            <a:headEnd type="none" w="med" len="med"/>
            <a:tailEnd type="none" w="med" len="med"/>
          </a:ln>
        </p:spPr>
        <p:txBody>
          <a:bodyPr/>
          <a:lstStyle/>
          <a:p>
            <a:endParaRPr lang="zh-CN" altLang="en-US"/>
          </a:p>
        </p:txBody>
      </p:sp>
      <p:sp>
        <p:nvSpPr>
          <p:cNvPr id="81925" name="矩形 1"/>
          <p:cNvSpPr/>
          <p:nvPr/>
        </p:nvSpPr>
        <p:spPr>
          <a:xfrm>
            <a:off x="5432425" y="139700"/>
            <a:ext cx="5195570"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zh-CN" altLang="en-US" b="1" dirty="0"/>
              <a:t>对应于图中的一条欧拉回路</a:t>
            </a:r>
            <a:r>
              <a:rPr lang="en-US" altLang="zh-CN" b="1" dirty="0"/>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923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92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Undirected Graphs</a:t>
            </a:r>
          </a:p>
        </p:txBody>
      </p:sp>
      <p:sp>
        <p:nvSpPr>
          <p:cNvPr id="4" name="文本框 3"/>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3</a:t>
            </a:r>
            <a:endParaRPr lang="zh-CN" altLang="en-US" sz="4000" b="1" dirty="0"/>
          </a:p>
        </p:txBody>
      </p:sp>
      <p:sp>
        <p:nvSpPr>
          <p:cNvPr id="5" name="Rectangle 3"/>
          <p:cNvSpPr txBox="1">
            <a:spLocks noChangeArrowheads="1"/>
          </p:cNvSpPr>
          <p:nvPr/>
        </p:nvSpPr>
        <p:spPr bwMode="auto">
          <a:xfrm>
            <a:off x="291002" y="1624028"/>
            <a:ext cx="11820041" cy="330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800" dirty="0"/>
              <a:t>An undirected graph is called connected if there is a path between every pair of distinct vertices of the graph. An undirected graph that is not connected is called disconnected. We say that we disconnect a graph when we remove vertices or edges, or both, to produce a disconnected subgraph.</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044315" y="795020"/>
            <a:ext cx="3503930" cy="706755"/>
          </a:xfrm>
          <a:prstGeom prst="rect">
            <a:avLst/>
          </a:prstGeom>
          <a:noFill/>
        </p:spPr>
        <p:txBody>
          <a:bodyPr wrap="square" rtlCol="0">
            <a:spAutoFit/>
          </a:bodyPr>
          <a:lstStyle/>
          <a:p>
            <a:pPr eaLnBrk="1" hangingPunct="1"/>
            <a:r>
              <a:rPr lang="en-US" altLang="zh-CN" sz="4000" dirty="0">
                <a:sym typeface="+mn-ea"/>
              </a:rPr>
              <a:t>The result is</a:t>
            </a:r>
            <a:endParaRPr lang="zh-CN" altLang="en-US" sz="4000" b="1" dirty="0"/>
          </a:p>
        </p:txBody>
      </p:sp>
      <p:sp>
        <p:nvSpPr>
          <p:cNvPr id="7" name="Rectangle 3"/>
          <p:cNvSpPr txBox="1">
            <a:spLocks noChangeArrowheads="1"/>
          </p:cNvSpPr>
          <p:nvPr/>
        </p:nvSpPr>
        <p:spPr bwMode="auto">
          <a:xfrm>
            <a:off x="210046" y="149521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Every Euler tour corresponds to a memory wheel.</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grpSp>
        <p:nvGrpSpPr>
          <p:cNvPr id="82948" name="Group 4"/>
          <p:cNvGrpSpPr/>
          <p:nvPr/>
        </p:nvGrpSpPr>
        <p:grpSpPr>
          <a:xfrm>
            <a:off x="3834130" y="2514600"/>
            <a:ext cx="3924300" cy="4114800"/>
            <a:chOff x="2890" y="0"/>
            <a:chExt cx="1527" cy="3055"/>
          </a:xfrm>
        </p:grpSpPr>
        <p:sp>
          <p:nvSpPr>
            <p:cNvPr id="82949" name="Oval 5"/>
            <p:cNvSpPr/>
            <p:nvPr/>
          </p:nvSpPr>
          <p:spPr>
            <a:xfrm>
              <a:off x="3461" y="419"/>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a:t>
              </a:r>
            </a:p>
          </p:txBody>
        </p:sp>
        <p:sp>
          <p:nvSpPr>
            <p:cNvPr id="82950" name="Oval 6"/>
            <p:cNvSpPr/>
            <p:nvPr/>
          </p:nvSpPr>
          <p:spPr>
            <a:xfrm>
              <a:off x="2900" y="1280"/>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a:t>
              </a:r>
            </a:p>
          </p:txBody>
        </p:sp>
        <p:sp>
          <p:nvSpPr>
            <p:cNvPr id="82951" name="Oval 7"/>
            <p:cNvSpPr/>
            <p:nvPr/>
          </p:nvSpPr>
          <p:spPr>
            <a:xfrm>
              <a:off x="3463" y="2118"/>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a:t>
              </a:r>
            </a:p>
          </p:txBody>
        </p:sp>
        <p:sp>
          <p:nvSpPr>
            <p:cNvPr id="82952" name="Text Box 8"/>
            <p:cNvSpPr txBox="1"/>
            <p:nvPr/>
          </p:nvSpPr>
          <p:spPr>
            <a:xfrm>
              <a:off x="3508" y="0"/>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a:t>
              </a:r>
            </a:p>
          </p:txBody>
        </p:sp>
        <p:sp>
          <p:nvSpPr>
            <p:cNvPr id="82953" name="Oval 9"/>
            <p:cNvSpPr/>
            <p:nvPr/>
          </p:nvSpPr>
          <p:spPr>
            <a:xfrm>
              <a:off x="3976" y="1236"/>
              <a:ext cx="441" cy="4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a:t>
              </a:r>
            </a:p>
          </p:txBody>
        </p:sp>
        <p:cxnSp>
          <p:nvCxnSpPr>
            <p:cNvPr id="82954" name="AutoShape 10"/>
            <p:cNvCxnSpPr>
              <a:stCxn id="82949" idx="1"/>
              <a:endCxn id="82949" idx="7"/>
            </p:cNvCxnSpPr>
            <p:nvPr/>
          </p:nvCxnSpPr>
          <p:spPr>
            <a:xfrm rot="5400000" flipV="1">
              <a:off x="3681" y="320"/>
              <a:ext cx="1" cy="311"/>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2955" name="AutoShape 11"/>
            <p:cNvCxnSpPr>
              <a:stCxn id="82949" idx="3"/>
              <a:endCxn id="82950" idx="0"/>
            </p:cNvCxnSpPr>
            <p:nvPr/>
          </p:nvCxnSpPr>
          <p:spPr>
            <a:xfrm flipH="1">
              <a:off x="3121" y="810"/>
              <a:ext cx="405" cy="461"/>
            </a:xfrm>
            <a:prstGeom prst="straightConnector1">
              <a:avLst/>
            </a:prstGeom>
            <a:ln w="28575" cap="sq" cmpd="sng">
              <a:solidFill>
                <a:schemeClr val="tx2"/>
              </a:solidFill>
              <a:prstDash val="solid"/>
              <a:headEnd type="none" w="med" len="med"/>
              <a:tailEnd type="triangle" w="med" len="med"/>
            </a:ln>
          </p:spPr>
        </p:cxnSp>
        <p:cxnSp>
          <p:nvCxnSpPr>
            <p:cNvPr id="82956" name="AutoShape 12"/>
            <p:cNvCxnSpPr>
              <a:stCxn id="82953" idx="0"/>
              <a:endCxn id="82949" idx="5"/>
            </p:cNvCxnSpPr>
            <p:nvPr/>
          </p:nvCxnSpPr>
          <p:spPr>
            <a:xfrm flipH="1" flipV="1">
              <a:off x="3837" y="810"/>
              <a:ext cx="360" cy="417"/>
            </a:xfrm>
            <a:prstGeom prst="straightConnector1">
              <a:avLst/>
            </a:prstGeom>
            <a:ln w="28575" cap="sq" cmpd="sng">
              <a:solidFill>
                <a:schemeClr val="tx2"/>
              </a:solidFill>
              <a:prstDash val="solid"/>
              <a:headEnd type="none" w="med" len="med"/>
              <a:tailEnd type="triangle" w="med" len="med"/>
            </a:ln>
          </p:spPr>
        </p:cxnSp>
        <p:cxnSp>
          <p:nvCxnSpPr>
            <p:cNvPr id="82957" name="AutoShape 13"/>
            <p:cNvCxnSpPr>
              <a:stCxn id="82951" idx="7"/>
              <a:endCxn id="82953" idx="4"/>
            </p:cNvCxnSpPr>
            <p:nvPr/>
          </p:nvCxnSpPr>
          <p:spPr>
            <a:xfrm flipV="1">
              <a:off x="3839" y="1692"/>
              <a:ext cx="358" cy="482"/>
            </a:xfrm>
            <a:prstGeom prst="straightConnector1">
              <a:avLst/>
            </a:prstGeom>
            <a:ln w="28575" cap="sq" cmpd="sng">
              <a:solidFill>
                <a:schemeClr val="tx2"/>
              </a:solidFill>
              <a:prstDash val="solid"/>
              <a:headEnd type="none" w="med" len="med"/>
              <a:tailEnd type="triangle" w="med" len="med"/>
            </a:ln>
          </p:spPr>
        </p:cxnSp>
        <p:cxnSp>
          <p:nvCxnSpPr>
            <p:cNvPr id="82958" name="AutoShape 14"/>
            <p:cNvCxnSpPr>
              <a:stCxn id="82950" idx="4"/>
              <a:endCxn id="82951" idx="1"/>
            </p:cNvCxnSpPr>
            <p:nvPr/>
          </p:nvCxnSpPr>
          <p:spPr>
            <a:xfrm>
              <a:off x="3121" y="1736"/>
              <a:ext cx="407" cy="438"/>
            </a:xfrm>
            <a:prstGeom prst="straightConnector1">
              <a:avLst/>
            </a:prstGeom>
            <a:ln w="28575" cap="sq" cmpd="sng">
              <a:solidFill>
                <a:schemeClr val="tx2"/>
              </a:solidFill>
              <a:prstDash val="solid"/>
              <a:headEnd type="none" w="med" len="med"/>
              <a:tailEnd type="triangle" w="med" len="med"/>
            </a:ln>
          </p:spPr>
        </p:cxnSp>
        <p:cxnSp>
          <p:nvCxnSpPr>
            <p:cNvPr id="82959" name="AutoShape 15"/>
            <p:cNvCxnSpPr>
              <a:stCxn id="82950" idx="7"/>
              <a:endCxn id="82953" idx="1"/>
            </p:cNvCxnSpPr>
            <p:nvPr/>
          </p:nvCxnSpPr>
          <p:spPr>
            <a:xfrm rot="-5400000">
              <a:off x="3636" y="931"/>
              <a:ext cx="44" cy="765"/>
            </a:xfrm>
            <a:prstGeom prst="curvedConnector3">
              <a:avLst>
                <a:gd name="adj1" fmla="val 554546"/>
              </a:avLst>
            </a:prstGeom>
            <a:ln w="28575" cap="sq" cmpd="sng">
              <a:solidFill>
                <a:schemeClr val="tx2"/>
              </a:solidFill>
              <a:prstDash val="solid"/>
              <a:headEnd type="none" w="med" len="med"/>
              <a:tailEnd type="triangle" w="med" len="med"/>
            </a:ln>
          </p:spPr>
        </p:cxnSp>
        <p:cxnSp>
          <p:nvCxnSpPr>
            <p:cNvPr id="82960" name="AutoShape 16"/>
            <p:cNvCxnSpPr>
              <a:stCxn id="82951" idx="3"/>
              <a:endCxn id="82951" idx="5"/>
            </p:cNvCxnSpPr>
            <p:nvPr/>
          </p:nvCxnSpPr>
          <p:spPr>
            <a:xfrm rot="-5400000" flipH="1">
              <a:off x="3683" y="2354"/>
              <a:ext cx="1" cy="311"/>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2961" name="AutoShape 17"/>
            <p:cNvCxnSpPr>
              <a:stCxn id="82953" idx="3"/>
              <a:endCxn id="82950" idx="5"/>
            </p:cNvCxnSpPr>
            <p:nvPr/>
          </p:nvCxnSpPr>
          <p:spPr>
            <a:xfrm rot="5400000">
              <a:off x="3636" y="1266"/>
              <a:ext cx="44" cy="765"/>
            </a:xfrm>
            <a:prstGeom prst="curvedConnector3">
              <a:avLst>
                <a:gd name="adj1" fmla="val 554546"/>
              </a:avLst>
            </a:prstGeom>
            <a:ln w="28575" cap="sq" cmpd="sng">
              <a:solidFill>
                <a:schemeClr val="tx2"/>
              </a:solidFill>
              <a:prstDash val="solid"/>
              <a:headEnd type="none" w="med" len="med"/>
              <a:tailEnd type="triangle" w="med" len="med"/>
            </a:ln>
          </p:spPr>
        </p:cxnSp>
        <p:sp>
          <p:nvSpPr>
            <p:cNvPr id="82962" name="Text Box 18"/>
            <p:cNvSpPr txBox="1"/>
            <p:nvPr/>
          </p:nvSpPr>
          <p:spPr>
            <a:xfrm>
              <a:off x="3990" y="796"/>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a:t>
              </a:r>
            </a:p>
          </p:txBody>
        </p:sp>
        <p:sp>
          <p:nvSpPr>
            <p:cNvPr id="82963" name="Text Box 19"/>
            <p:cNvSpPr txBox="1"/>
            <p:nvPr/>
          </p:nvSpPr>
          <p:spPr>
            <a:xfrm>
              <a:off x="3993" y="1876"/>
              <a:ext cx="391" cy="34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a:t>
              </a:r>
            </a:p>
          </p:txBody>
        </p:sp>
        <p:sp>
          <p:nvSpPr>
            <p:cNvPr id="82964" name="Text Box 20"/>
            <p:cNvSpPr txBox="1"/>
            <p:nvPr/>
          </p:nvSpPr>
          <p:spPr>
            <a:xfrm>
              <a:off x="3462" y="2716"/>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a:t>
              </a:r>
            </a:p>
          </p:txBody>
        </p:sp>
        <p:sp>
          <p:nvSpPr>
            <p:cNvPr id="82965" name="Text Box 21"/>
            <p:cNvSpPr txBox="1"/>
            <p:nvPr/>
          </p:nvSpPr>
          <p:spPr>
            <a:xfrm>
              <a:off x="2970" y="792"/>
              <a:ext cx="391"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a:t>
              </a:r>
            </a:p>
          </p:txBody>
        </p:sp>
        <p:sp>
          <p:nvSpPr>
            <p:cNvPr id="82966" name="Text Box 22"/>
            <p:cNvSpPr txBox="1"/>
            <p:nvPr/>
          </p:nvSpPr>
          <p:spPr>
            <a:xfrm>
              <a:off x="2890" y="1858"/>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a:t>
              </a:r>
            </a:p>
          </p:txBody>
        </p:sp>
        <p:sp>
          <p:nvSpPr>
            <p:cNvPr id="82967" name="Text Box 23"/>
            <p:cNvSpPr txBox="1"/>
            <p:nvPr/>
          </p:nvSpPr>
          <p:spPr>
            <a:xfrm>
              <a:off x="3461" y="1597"/>
              <a:ext cx="391"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a:t>
              </a:r>
            </a:p>
          </p:txBody>
        </p:sp>
        <p:sp>
          <p:nvSpPr>
            <p:cNvPr id="82968" name="Text Box 24"/>
            <p:cNvSpPr txBox="1"/>
            <p:nvPr/>
          </p:nvSpPr>
          <p:spPr>
            <a:xfrm>
              <a:off x="3454" y="1081"/>
              <a:ext cx="392" cy="339"/>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a:t>
              </a:r>
            </a:p>
          </p:txBody>
        </p:sp>
      </p:gr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805" y="788670"/>
            <a:ext cx="3503930" cy="706755"/>
          </a:xfrm>
          <a:prstGeom prst="rect">
            <a:avLst/>
          </a:prstGeom>
          <a:noFill/>
        </p:spPr>
        <p:txBody>
          <a:bodyPr wrap="square" rtlCol="0">
            <a:spAutoFit/>
          </a:bodyPr>
          <a:lstStyle/>
          <a:p>
            <a:pPr eaLnBrk="1" hangingPunct="1"/>
            <a:r>
              <a:rPr lang="en-US" altLang="zh-CN" sz="4000" dirty="0">
                <a:sym typeface="+mn-ea"/>
              </a:rPr>
              <a:t>Theorem</a:t>
            </a:r>
            <a:endParaRPr lang="zh-CN" altLang="en-US" sz="4000" b="1" dirty="0"/>
          </a:p>
        </p:txBody>
      </p:sp>
      <p:sp>
        <p:nvSpPr>
          <p:cNvPr id="7" name="Rectangle 3"/>
          <p:cNvSpPr txBox="1">
            <a:spLocks noChangeArrowheads="1"/>
          </p:cNvSpPr>
          <p:nvPr/>
        </p:nvSpPr>
        <p:spPr bwMode="auto">
          <a:xfrm>
            <a:off x="210185" y="1495425"/>
            <a:ext cx="12087225" cy="513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For every </a:t>
            </a:r>
            <a:r>
              <a:rPr lang="en-US" altLang="zh-CN" sz="3200" i="1" dirty="0">
                <a:solidFill>
                  <a:schemeClr val="tx2"/>
                </a:solidFill>
                <a:sym typeface="+mn-ea"/>
              </a:rPr>
              <a:t>n</a:t>
            </a:r>
            <a:r>
              <a:rPr lang="en-US" altLang="zh-CN" sz="3200" dirty="0">
                <a:sym typeface="+mn-ea"/>
              </a:rPr>
              <a:t>, there exists a memory wheel of size </a:t>
            </a:r>
            <a:r>
              <a:rPr lang="en-US" altLang="zh-CN" sz="3200" dirty="0">
                <a:solidFill>
                  <a:schemeClr val="tx2"/>
                </a:solidFill>
                <a:sym typeface="+mn-ea"/>
              </a:rPr>
              <a:t>2</a:t>
            </a:r>
            <a:r>
              <a:rPr lang="en-US" altLang="zh-CN" sz="3200" i="1" baseline="30000" dirty="0">
                <a:solidFill>
                  <a:schemeClr val="tx2"/>
                </a:solidFill>
                <a:sym typeface="+mn-ea"/>
              </a:rPr>
              <a:t>n</a:t>
            </a:r>
            <a:r>
              <a:rPr lang="en-US" altLang="zh-CN" sz="3200" dirty="0">
                <a:sym typeface="+mn-ea"/>
              </a:rPr>
              <a:t> that has all </a:t>
            </a:r>
            <a:r>
              <a:rPr lang="en-US" altLang="zh-CN" sz="3200" i="1" dirty="0">
                <a:solidFill>
                  <a:schemeClr val="tx2"/>
                </a:solidFill>
                <a:sym typeface="+mn-ea"/>
              </a:rPr>
              <a:t>n</a:t>
            </a:r>
            <a:r>
              <a:rPr lang="en-US" altLang="zh-CN" sz="3200" dirty="0">
                <a:sym typeface="+mn-ea"/>
              </a:rPr>
              <a:t>-bit patterns. </a:t>
            </a:r>
            <a:endParaRPr lang="en-US" altLang="zh-CN" sz="3200" dirty="0"/>
          </a:p>
          <a:p>
            <a:pPr eaLnBrk="1" hangingPunct="1"/>
            <a:r>
              <a:rPr lang="en-US" altLang="zh-CN" sz="3200" dirty="0">
                <a:solidFill>
                  <a:schemeClr val="tx2"/>
                </a:solidFill>
                <a:sym typeface="+mn-ea"/>
              </a:rPr>
              <a:t>Proof</a:t>
            </a:r>
            <a:endParaRPr lang="en-US" altLang="zh-CN" sz="3200" dirty="0"/>
          </a:p>
          <a:p>
            <a:pPr lvl="1" eaLnBrk="1" hangingPunct="1"/>
            <a:r>
              <a:rPr lang="en-US" altLang="zh-CN" sz="3200" dirty="0">
                <a:sym typeface="+mn-ea"/>
              </a:rPr>
              <a:t>There are </a:t>
            </a:r>
            <a:r>
              <a:rPr lang="en-US" altLang="zh-CN" sz="3200" dirty="0">
                <a:solidFill>
                  <a:schemeClr val="tx2"/>
                </a:solidFill>
                <a:sym typeface="+mn-ea"/>
              </a:rPr>
              <a:t>2</a:t>
            </a:r>
            <a:r>
              <a:rPr lang="en-US" altLang="zh-CN" sz="3200" dirty="0">
                <a:sym typeface="+mn-ea"/>
              </a:rPr>
              <a:t> edges in and </a:t>
            </a:r>
            <a:r>
              <a:rPr lang="en-US" altLang="zh-CN" sz="3200" dirty="0">
                <a:solidFill>
                  <a:schemeClr val="tx2"/>
                </a:solidFill>
                <a:sym typeface="+mn-ea"/>
              </a:rPr>
              <a:t>2</a:t>
            </a:r>
            <a:r>
              <a:rPr lang="en-US" altLang="zh-CN" sz="3200" dirty="0">
                <a:sym typeface="+mn-ea"/>
              </a:rPr>
              <a:t> edges out of every vertex.  Graph is connected – can find path from any </a:t>
            </a:r>
            <a:r>
              <a:rPr lang="en-US" altLang="zh-CN" sz="3200" i="1" dirty="0">
                <a:solidFill>
                  <a:schemeClr val="tx2"/>
                </a:solidFill>
                <a:sym typeface="+mn-ea"/>
              </a:rPr>
              <a:t>a</a:t>
            </a:r>
            <a:r>
              <a:rPr lang="en-US" altLang="zh-CN" sz="3200" dirty="0">
                <a:sym typeface="+mn-ea"/>
              </a:rPr>
              <a:t> to any </a:t>
            </a:r>
            <a:r>
              <a:rPr lang="en-US" altLang="zh-CN" sz="3200" i="1" dirty="0">
                <a:solidFill>
                  <a:schemeClr val="tx2"/>
                </a:solidFill>
                <a:sym typeface="+mn-ea"/>
              </a:rPr>
              <a:t>b</a:t>
            </a:r>
            <a:r>
              <a:rPr lang="en-US" altLang="zh-CN" sz="3200" dirty="0">
                <a:sym typeface="+mn-ea"/>
              </a:rPr>
              <a:t>.Thus the graph is Eulerian.  Every Euler tour corresponds to a memory wheel.</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16275" y="788670"/>
            <a:ext cx="5525135" cy="706755"/>
          </a:xfrm>
          <a:prstGeom prst="rect">
            <a:avLst/>
          </a:prstGeom>
          <a:noFill/>
        </p:spPr>
        <p:txBody>
          <a:bodyPr wrap="square" rtlCol="0">
            <a:spAutoFit/>
          </a:bodyPr>
          <a:lstStyle/>
          <a:p>
            <a:pPr eaLnBrk="1" hangingPunct="1"/>
            <a:r>
              <a:rPr lang="en-US" altLang="zh-CN" sz="4000" dirty="0">
                <a:sym typeface="+mn-ea"/>
              </a:rPr>
              <a:t>Rotating memory drum</a:t>
            </a:r>
            <a:endParaRPr lang="zh-CN" altLang="en-US" sz="4000" b="1" dirty="0"/>
          </a:p>
        </p:txBody>
      </p:sp>
      <p:sp>
        <p:nvSpPr>
          <p:cNvPr id="7" name="Rectangle 3"/>
          <p:cNvSpPr txBox="1">
            <a:spLocks noChangeArrowheads="1"/>
          </p:cNvSpPr>
          <p:nvPr/>
        </p:nvSpPr>
        <p:spPr bwMode="auto">
          <a:xfrm>
            <a:off x="210185" y="1495425"/>
            <a:ext cx="12087225" cy="513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Is there a memory wheel with </a:t>
            </a:r>
            <a:r>
              <a:rPr lang="en-US" altLang="zh-CN" dirty="0">
                <a:solidFill>
                  <a:schemeClr val="tx2"/>
                </a:solidFill>
                <a:sym typeface="+mn-ea"/>
              </a:rPr>
              <a:t>16</a:t>
            </a:r>
            <a:r>
              <a:rPr lang="en-US" altLang="zh-CN" dirty="0">
                <a:sym typeface="+mn-ea"/>
              </a:rPr>
              <a:t> bits in which all </a:t>
            </a:r>
            <a:r>
              <a:rPr lang="en-US" altLang="zh-CN" dirty="0">
                <a:solidFill>
                  <a:schemeClr val="tx2"/>
                </a:solidFill>
                <a:sym typeface="+mn-ea"/>
              </a:rPr>
              <a:t>4</a:t>
            </a:r>
            <a:r>
              <a:rPr lang="en-US" altLang="zh-CN" dirty="0">
                <a:sym typeface="+mn-ea"/>
              </a:rPr>
              <a:t>-bit patterns occur?</a:t>
            </a:r>
            <a:endParaRPr lang="en-US" altLang="zh-CN" dirty="0"/>
          </a:p>
          <a:p>
            <a:pPr eaLnBrk="1" hangingPunct="1"/>
            <a:r>
              <a:rPr lang="en-US" altLang="zh-CN" dirty="0">
                <a:sym typeface="+mn-ea"/>
              </a:rPr>
              <a:t>Is there a memory wheel with </a:t>
            </a:r>
            <a:r>
              <a:rPr lang="en-US" altLang="zh-CN" dirty="0">
                <a:solidFill>
                  <a:schemeClr val="tx2"/>
                </a:solidFill>
                <a:sym typeface="+mn-ea"/>
              </a:rPr>
              <a:t>2</a:t>
            </a:r>
            <a:r>
              <a:rPr lang="en-US" altLang="zh-CN" i="1" baseline="30000" dirty="0">
                <a:solidFill>
                  <a:schemeClr val="tx2"/>
                </a:solidFill>
                <a:sym typeface="+mn-ea"/>
              </a:rPr>
              <a:t>n</a:t>
            </a:r>
            <a:r>
              <a:rPr lang="en-US" altLang="zh-CN" dirty="0">
                <a:sym typeface="+mn-ea"/>
              </a:rPr>
              <a:t> bits in which all </a:t>
            </a:r>
            <a:r>
              <a:rPr lang="en-US" altLang="zh-CN" i="1" dirty="0">
                <a:solidFill>
                  <a:schemeClr val="tx2"/>
                </a:solidFill>
                <a:sym typeface="+mn-ea"/>
              </a:rPr>
              <a:t>n</a:t>
            </a:r>
            <a:r>
              <a:rPr lang="en-US" altLang="zh-CN" dirty="0">
                <a:sym typeface="+mn-ea"/>
              </a:rPr>
              <a:t>-bit patterns occur?</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Text Box 2"/>
          <p:cNvSpPr txBox="1"/>
          <p:nvPr/>
        </p:nvSpPr>
        <p:spPr>
          <a:xfrm>
            <a:off x="2730500" y="3789363"/>
            <a:ext cx="7480300" cy="2676525"/>
          </a:xfrm>
          <a:prstGeom prst="rect">
            <a:avLst/>
          </a:prstGeom>
          <a:noFill/>
          <a:ln w="12700">
            <a:noFill/>
          </a:ln>
        </p:spPr>
        <p:txBody>
          <a:bodyPr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800" dirty="0">
                <a:latin typeface="Times New Roman" panose="02020603050405020304" pitchFamily="18" charset="0"/>
              </a:rPr>
              <a:t>There is an arrow from node </a:t>
            </a:r>
            <a:r>
              <a:rPr lang="en-US" altLang="zh-CN" sz="2800" i="1" dirty="0">
                <a:solidFill>
                  <a:schemeClr val="tx2"/>
                </a:solidFill>
                <a:latin typeface="Times New Roman" panose="02020603050405020304" pitchFamily="18" charset="0"/>
              </a:rPr>
              <a:t>a</a:t>
            </a:r>
            <a:r>
              <a:rPr lang="en-US" altLang="zh-CN" sz="2800" dirty="0">
                <a:latin typeface="Times New Roman" panose="02020603050405020304" pitchFamily="18" charset="0"/>
              </a:rPr>
              <a:t> to node </a:t>
            </a:r>
            <a:r>
              <a:rPr lang="en-US" altLang="zh-CN" sz="2800" i="1" dirty="0">
                <a:solidFill>
                  <a:schemeClr val="tx2"/>
                </a:solidFill>
                <a:latin typeface="Times New Roman" panose="02020603050405020304" pitchFamily="18" charset="0"/>
              </a:rPr>
              <a:t>b</a:t>
            </a:r>
            <a:r>
              <a:rPr lang="en-US" altLang="zh-CN" sz="2800" dirty="0">
                <a:latin typeface="Times New Roman" panose="02020603050405020304" pitchFamily="18" charset="0"/>
              </a:rPr>
              <a:t> if the last two bits in </a:t>
            </a:r>
            <a:r>
              <a:rPr lang="en-US" altLang="zh-CN" sz="2800" i="1" dirty="0">
                <a:solidFill>
                  <a:schemeClr val="tx2"/>
                </a:solidFill>
                <a:latin typeface="Times New Roman" panose="02020603050405020304" pitchFamily="18" charset="0"/>
              </a:rPr>
              <a:t>a</a:t>
            </a:r>
            <a:r>
              <a:rPr lang="en-US" altLang="zh-CN" sz="2800" dirty="0">
                <a:latin typeface="Times New Roman" panose="02020603050405020304" pitchFamily="18" charset="0"/>
              </a:rPr>
              <a:t> equal the first two bits in </a:t>
            </a:r>
            <a:r>
              <a:rPr lang="en-US" altLang="zh-CN" sz="2800" i="1" dirty="0">
                <a:solidFill>
                  <a:schemeClr val="tx2"/>
                </a:solidFill>
                <a:latin typeface="Times New Roman" panose="02020603050405020304" pitchFamily="18" charset="0"/>
              </a:rPr>
              <a:t>b</a:t>
            </a:r>
            <a:r>
              <a:rPr lang="en-US" altLang="zh-CN" sz="2800" dirty="0">
                <a:latin typeface="Times New Roman" panose="02020603050405020304" pitchFamily="18" charset="0"/>
              </a:rPr>
              <a:t>.</a:t>
            </a:r>
          </a:p>
          <a:p>
            <a:pPr marL="0" lvl="0" indent="0">
              <a:spcBef>
                <a:spcPct val="0"/>
              </a:spcBef>
              <a:buNone/>
            </a:pPr>
            <a:endParaRPr lang="en-US" altLang="zh-CN" sz="2800" dirty="0">
              <a:latin typeface="Times New Roman" panose="02020603050405020304" pitchFamily="18" charset="0"/>
            </a:endParaRPr>
          </a:p>
          <a:p>
            <a:pPr marL="0" lvl="0" indent="0">
              <a:spcBef>
                <a:spcPct val="0"/>
              </a:spcBef>
              <a:buNone/>
            </a:pPr>
            <a:r>
              <a:rPr lang="en-US" altLang="zh-CN" sz="2800" dirty="0">
                <a:latin typeface="Times New Roman" panose="02020603050405020304" pitchFamily="18" charset="0"/>
              </a:rPr>
              <a:t>There is a </a:t>
            </a:r>
            <a:r>
              <a:rPr lang="en-US" altLang="zh-CN" sz="2800" dirty="0">
                <a:solidFill>
                  <a:schemeClr val="tx2"/>
                </a:solidFill>
                <a:latin typeface="Times New Roman" panose="02020603050405020304" pitchFamily="18" charset="0"/>
              </a:rPr>
              <a:t>1-1</a:t>
            </a:r>
            <a:r>
              <a:rPr lang="en-US" altLang="zh-CN" sz="2800" dirty="0">
                <a:latin typeface="Times New Roman" panose="02020603050405020304" pitchFamily="18" charset="0"/>
              </a:rPr>
              <a:t> correspondence between Hamiltonian tours of this graph and memory wheels with </a:t>
            </a:r>
            <a:r>
              <a:rPr lang="en-US" altLang="zh-CN" sz="2800" dirty="0">
                <a:solidFill>
                  <a:schemeClr val="tx2"/>
                </a:solidFill>
                <a:latin typeface="Times New Roman" panose="02020603050405020304" pitchFamily="18" charset="0"/>
              </a:rPr>
              <a:t>8</a:t>
            </a:r>
            <a:r>
              <a:rPr lang="en-US" altLang="zh-CN" sz="2800" dirty="0">
                <a:latin typeface="Times New Roman" panose="02020603050405020304" pitchFamily="18" charset="0"/>
              </a:rPr>
              <a:t> bits.</a:t>
            </a:r>
          </a:p>
        </p:txBody>
      </p:sp>
      <p:grpSp>
        <p:nvGrpSpPr>
          <p:cNvPr id="86019" name="Group 3"/>
          <p:cNvGrpSpPr/>
          <p:nvPr/>
        </p:nvGrpSpPr>
        <p:grpSpPr>
          <a:xfrm>
            <a:off x="3187700" y="411163"/>
            <a:ext cx="3400425" cy="3008312"/>
            <a:chOff x="626" y="405"/>
            <a:chExt cx="2142" cy="1895"/>
          </a:xfrm>
        </p:grpSpPr>
        <p:sp>
          <p:nvSpPr>
            <p:cNvPr id="86030" name="Oval 4"/>
            <p:cNvSpPr/>
            <p:nvPr/>
          </p:nvSpPr>
          <p:spPr>
            <a:xfrm>
              <a:off x="1549" y="405"/>
              <a:ext cx="390"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a:t>
              </a:r>
            </a:p>
          </p:txBody>
        </p:sp>
        <p:sp>
          <p:nvSpPr>
            <p:cNvPr id="86031" name="Oval 5"/>
            <p:cNvSpPr/>
            <p:nvPr/>
          </p:nvSpPr>
          <p:spPr>
            <a:xfrm>
              <a:off x="645" y="672"/>
              <a:ext cx="390" cy="247"/>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a:t>
              </a:r>
            </a:p>
          </p:txBody>
        </p:sp>
        <p:sp>
          <p:nvSpPr>
            <p:cNvPr id="86032" name="Oval 6"/>
            <p:cNvSpPr/>
            <p:nvPr/>
          </p:nvSpPr>
          <p:spPr>
            <a:xfrm>
              <a:off x="1556" y="1067"/>
              <a:ext cx="390"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a:t>
              </a:r>
            </a:p>
          </p:txBody>
        </p:sp>
        <p:sp>
          <p:nvSpPr>
            <p:cNvPr id="86033" name="Oval 7"/>
            <p:cNvSpPr/>
            <p:nvPr/>
          </p:nvSpPr>
          <p:spPr>
            <a:xfrm>
              <a:off x="2377" y="667"/>
              <a:ext cx="391"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a:t>
              </a:r>
            </a:p>
          </p:txBody>
        </p:sp>
        <p:cxnSp>
          <p:nvCxnSpPr>
            <p:cNvPr id="86034" name="AutoShape 8"/>
            <p:cNvCxnSpPr>
              <a:stCxn id="86030" idx="1"/>
              <a:endCxn id="86030" idx="7"/>
            </p:cNvCxnSpPr>
            <p:nvPr/>
          </p:nvCxnSpPr>
          <p:spPr>
            <a:xfrm rot="5400000" flipV="1">
              <a:off x="1743" y="298"/>
              <a:ext cx="1" cy="276"/>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6035" name="AutoShape 9"/>
            <p:cNvCxnSpPr>
              <a:stCxn id="86031" idx="7"/>
              <a:endCxn id="86030" idx="3"/>
            </p:cNvCxnSpPr>
            <p:nvPr/>
          </p:nvCxnSpPr>
          <p:spPr>
            <a:xfrm flipV="1">
              <a:off x="978" y="622"/>
              <a:ext cx="628" cy="81"/>
            </a:xfrm>
            <a:prstGeom prst="straightConnector1">
              <a:avLst/>
            </a:prstGeom>
            <a:ln w="28575" cap="sq" cmpd="sng">
              <a:solidFill>
                <a:schemeClr val="tx2"/>
              </a:solidFill>
              <a:prstDash val="solid"/>
              <a:headEnd type="none" w="med" len="med"/>
              <a:tailEnd type="triangle" w="med" len="med"/>
            </a:ln>
          </p:spPr>
        </p:cxnSp>
        <p:cxnSp>
          <p:nvCxnSpPr>
            <p:cNvPr id="86036" name="AutoShape 10"/>
            <p:cNvCxnSpPr>
              <a:stCxn id="86030" idx="5"/>
              <a:endCxn id="86033" idx="1"/>
            </p:cNvCxnSpPr>
            <p:nvPr/>
          </p:nvCxnSpPr>
          <p:spPr>
            <a:xfrm>
              <a:off x="1882" y="622"/>
              <a:ext cx="553" cy="76"/>
            </a:xfrm>
            <a:prstGeom prst="straightConnector1">
              <a:avLst/>
            </a:prstGeom>
            <a:ln w="28575" cap="sq" cmpd="sng">
              <a:solidFill>
                <a:schemeClr val="tx2"/>
              </a:solidFill>
              <a:prstDash val="solid"/>
              <a:headEnd type="none" w="med" len="med"/>
              <a:tailEnd type="triangle" w="med" len="med"/>
            </a:ln>
          </p:spPr>
        </p:cxnSp>
        <p:cxnSp>
          <p:nvCxnSpPr>
            <p:cNvPr id="86037" name="AutoShape 11"/>
            <p:cNvCxnSpPr>
              <a:stCxn id="86033" idx="3"/>
              <a:endCxn id="86032" idx="7"/>
            </p:cNvCxnSpPr>
            <p:nvPr/>
          </p:nvCxnSpPr>
          <p:spPr>
            <a:xfrm flipH="1">
              <a:off x="1889" y="884"/>
              <a:ext cx="546" cy="214"/>
            </a:xfrm>
            <a:prstGeom prst="straightConnector1">
              <a:avLst/>
            </a:prstGeom>
            <a:ln w="28575" cap="sq" cmpd="sng">
              <a:solidFill>
                <a:schemeClr val="tx2"/>
              </a:solidFill>
              <a:prstDash val="solid"/>
              <a:headEnd type="none" w="med" len="med"/>
              <a:tailEnd type="triangle" w="med" len="med"/>
            </a:ln>
          </p:spPr>
        </p:cxnSp>
        <p:cxnSp>
          <p:nvCxnSpPr>
            <p:cNvPr id="86038" name="AutoShape 12"/>
            <p:cNvCxnSpPr>
              <a:stCxn id="86032" idx="1"/>
              <a:endCxn id="86031" idx="5"/>
            </p:cNvCxnSpPr>
            <p:nvPr/>
          </p:nvCxnSpPr>
          <p:spPr>
            <a:xfrm flipH="1" flipV="1">
              <a:off x="978" y="888"/>
              <a:ext cx="635" cy="210"/>
            </a:xfrm>
            <a:prstGeom prst="straightConnector1">
              <a:avLst/>
            </a:prstGeom>
            <a:ln w="28575" cap="sq" cmpd="sng">
              <a:solidFill>
                <a:schemeClr val="tx2"/>
              </a:solidFill>
              <a:prstDash val="solid"/>
              <a:headEnd type="none" w="med" len="med"/>
              <a:tailEnd type="triangle" w="med" len="med"/>
            </a:ln>
          </p:spPr>
        </p:cxnSp>
        <p:sp>
          <p:nvSpPr>
            <p:cNvPr id="86039" name="Oval 13"/>
            <p:cNvSpPr/>
            <p:nvPr/>
          </p:nvSpPr>
          <p:spPr>
            <a:xfrm>
              <a:off x="1581" y="1474"/>
              <a:ext cx="391"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a:t>
              </a:r>
            </a:p>
          </p:txBody>
        </p:sp>
        <p:sp>
          <p:nvSpPr>
            <p:cNvPr id="86040" name="Oval 14"/>
            <p:cNvSpPr/>
            <p:nvPr/>
          </p:nvSpPr>
          <p:spPr>
            <a:xfrm>
              <a:off x="626" y="1826"/>
              <a:ext cx="423"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a:t>
              </a:r>
            </a:p>
          </p:txBody>
        </p:sp>
        <p:sp>
          <p:nvSpPr>
            <p:cNvPr id="86041" name="Oval 15"/>
            <p:cNvSpPr/>
            <p:nvPr/>
          </p:nvSpPr>
          <p:spPr>
            <a:xfrm>
              <a:off x="1570" y="2052"/>
              <a:ext cx="390"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a:t>
              </a:r>
            </a:p>
          </p:txBody>
        </p:sp>
        <p:sp>
          <p:nvSpPr>
            <p:cNvPr id="86042" name="Oval 16"/>
            <p:cNvSpPr/>
            <p:nvPr/>
          </p:nvSpPr>
          <p:spPr>
            <a:xfrm>
              <a:off x="2372" y="1826"/>
              <a:ext cx="391" cy="248"/>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a:t>
              </a:r>
            </a:p>
          </p:txBody>
        </p:sp>
        <p:cxnSp>
          <p:nvCxnSpPr>
            <p:cNvPr id="86043" name="AutoShape 17"/>
            <p:cNvCxnSpPr>
              <a:stCxn id="86040" idx="7"/>
              <a:endCxn id="86039" idx="3"/>
            </p:cNvCxnSpPr>
            <p:nvPr/>
          </p:nvCxnSpPr>
          <p:spPr>
            <a:xfrm flipV="1">
              <a:off x="987" y="1691"/>
              <a:ext cx="652" cy="166"/>
            </a:xfrm>
            <a:prstGeom prst="straightConnector1">
              <a:avLst/>
            </a:prstGeom>
            <a:ln w="28575" cap="sq" cmpd="sng">
              <a:solidFill>
                <a:schemeClr val="tx2"/>
              </a:solidFill>
              <a:prstDash val="solid"/>
              <a:headEnd type="none" w="med" len="med"/>
              <a:tailEnd type="triangle" w="med" len="med"/>
            </a:ln>
          </p:spPr>
        </p:cxnSp>
        <p:cxnSp>
          <p:nvCxnSpPr>
            <p:cNvPr id="86044" name="AutoShape 18"/>
            <p:cNvCxnSpPr>
              <a:stCxn id="86042" idx="3"/>
              <a:endCxn id="86041" idx="6"/>
            </p:cNvCxnSpPr>
            <p:nvPr/>
          </p:nvCxnSpPr>
          <p:spPr>
            <a:xfrm flipH="1">
              <a:off x="1968" y="2042"/>
              <a:ext cx="462" cy="135"/>
            </a:xfrm>
            <a:prstGeom prst="straightConnector1">
              <a:avLst/>
            </a:prstGeom>
            <a:ln w="28575" cap="sq" cmpd="sng">
              <a:solidFill>
                <a:schemeClr val="tx2"/>
              </a:solidFill>
              <a:prstDash val="solid"/>
              <a:headEnd type="none" w="med" len="med"/>
              <a:tailEnd type="triangle" w="med" len="med"/>
            </a:ln>
          </p:spPr>
        </p:cxnSp>
        <p:cxnSp>
          <p:nvCxnSpPr>
            <p:cNvPr id="86045" name="AutoShape 19"/>
            <p:cNvCxnSpPr>
              <a:stCxn id="86041" idx="2"/>
              <a:endCxn id="86040" idx="5"/>
            </p:cNvCxnSpPr>
            <p:nvPr/>
          </p:nvCxnSpPr>
          <p:spPr>
            <a:xfrm flipH="1" flipV="1">
              <a:off x="987" y="2043"/>
              <a:ext cx="575" cy="134"/>
            </a:xfrm>
            <a:prstGeom prst="straightConnector1">
              <a:avLst/>
            </a:prstGeom>
            <a:ln w="28575" cap="sq" cmpd="sng">
              <a:solidFill>
                <a:schemeClr val="tx2"/>
              </a:solidFill>
              <a:prstDash val="solid"/>
              <a:headEnd type="none" w="med" len="med"/>
              <a:tailEnd type="triangle" w="med" len="med"/>
            </a:ln>
          </p:spPr>
        </p:cxnSp>
        <p:cxnSp>
          <p:nvCxnSpPr>
            <p:cNvPr id="86046" name="AutoShape 20"/>
            <p:cNvCxnSpPr>
              <a:stCxn id="86041" idx="3"/>
              <a:endCxn id="86041" idx="5"/>
            </p:cNvCxnSpPr>
            <p:nvPr/>
          </p:nvCxnSpPr>
          <p:spPr>
            <a:xfrm rot="-5400000" flipH="1">
              <a:off x="1764" y="2131"/>
              <a:ext cx="1" cy="276"/>
            </a:xfrm>
            <a:prstGeom prst="curvedConnector3">
              <a:avLst>
                <a:gd name="adj1" fmla="val 20000000"/>
              </a:avLst>
            </a:prstGeom>
            <a:ln w="28575" cap="sq" cmpd="sng">
              <a:solidFill>
                <a:schemeClr val="tx2"/>
              </a:solidFill>
              <a:prstDash val="solid"/>
              <a:headEnd type="none" w="med" len="med"/>
              <a:tailEnd type="triangle" w="med" len="med"/>
            </a:ln>
          </p:spPr>
        </p:cxnSp>
        <p:cxnSp>
          <p:nvCxnSpPr>
            <p:cNvPr id="86047" name="AutoShape 21"/>
            <p:cNvCxnSpPr>
              <a:stCxn id="86042" idx="2"/>
              <a:endCxn id="86040" idx="6"/>
            </p:cNvCxnSpPr>
            <p:nvPr/>
          </p:nvCxnSpPr>
          <p:spPr>
            <a:xfrm rot="-10800000" flipV="1">
              <a:off x="1057" y="1950"/>
              <a:ext cx="1307" cy="0"/>
            </a:xfrm>
            <a:prstGeom prst="curvedConnector3">
              <a:avLst>
                <a:gd name="adj1" fmla="val 50000"/>
              </a:avLst>
            </a:prstGeom>
            <a:ln w="28575" cap="sq" cmpd="sng">
              <a:solidFill>
                <a:schemeClr val="tx2"/>
              </a:solidFill>
              <a:prstDash val="solid"/>
              <a:headEnd type="none" w="med" len="med"/>
              <a:tailEnd type="triangle" w="med" len="med"/>
            </a:ln>
          </p:spPr>
        </p:cxnSp>
        <p:cxnSp>
          <p:nvCxnSpPr>
            <p:cNvPr id="86048" name="AutoShape 22"/>
            <p:cNvCxnSpPr>
              <a:stCxn id="86039" idx="5"/>
              <a:endCxn id="86042" idx="1"/>
            </p:cNvCxnSpPr>
            <p:nvPr/>
          </p:nvCxnSpPr>
          <p:spPr>
            <a:xfrm>
              <a:off x="1914" y="1691"/>
              <a:ext cx="516" cy="166"/>
            </a:xfrm>
            <a:prstGeom prst="straightConnector1">
              <a:avLst/>
            </a:prstGeom>
            <a:ln w="28575" cap="sq" cmpd="sng">
              <a:solidFill>
                <a:schemeClr val="tx2"/>
              </a:solidFill>
              <a:prstDash val="solid"/>
              <a:headEnd type="none" w="med" len="med"/>
              <a:tailEnd type="triangle" w="med" len="med"/>
            </a:ln>
          </p:spPr>
        </p:cxnSp>
        <p:cxnSp>
          <p:nvCxnSpPr>
            <p:cNvPr id="86049" name="AutoShape 23"/>
            <p:cNvCxnSpPr>
              <a:stCxn id="86032" idx="6"/>
              <a:endCxn id="86039" idx="6"/>
            </p:cNvCxnSpPr>
            <p:nvPr/>
          </p:nvCxnSpPr>
          <p:spPr>
            <a:xfrm>
              <a:off x="1954" y="1192"/>
              <a:ext cx="26" cy="406"/>
            </a:xfrm>
            <a:prstGeom prst="curvedConnector3">
              <a:avLst>
                <a:gd name="adj1" fmla="val 565519"/>
              </a:avLst>
            </a:prstGeom>
            <a:ln w="28575" cap="sq" cmpd="sng">
              <a:solidFill>
                <a:schemeClr val="tx2"/>
              </a:solidFill>
              <a:prstDash val="solid"/>
              <a:headEnd type="none" w="med" len="med"/>
              <a:tailEnd type="triangle" w="med" len="med"/>
            </a:ln>
          </p:spPr>
        </p:cxnSp>
        <p:cxnSp>
          <p:nvCxnSpPr>
            <p:cNvPr id="86050" name="AutoShape 24"/>
            <p:cNvCxnSpPr>
              <a:stCxn id="86039" idx="2"/>
              <a:endCxn id="86032" idx="2"/>
            </p:cNvCxnSpPr>
            <p:nvPr/>
          </p:nvCxnSpPr>
          <p:spPr>
            <a:xfrm rot="10800000">
              <a:off x="1548" y="1192"/>
              <a:ext cx="25" cy="406"/>
            </a:xfrm>
            <a:prstGeom prst="curvedConnector3">
              <a:avLst>
                <a:gd name="adj1" fmla="val 565519"/>
              </a:avLst>
            </a:prstGeom>
            <a:ln w="28575" cap="sq" cmpd="sng">
              <a:solidFill>
                <a:schemeClr val="tx2"/>
              </a:solidFill>
              <a:prstDash val="solid"/>
              <a:headEnd type="none" w="med" len="med"/>
              <a:tailEnd type="triangle" w="med" len="med"/>
            </a:ln>
          </p:spPr>
        </p:cxnSp>
        <p:cxnSp>
          <p:nvCxnSpPr>
            <p:cNvPr id="86051" name="AutoShape 25"/>
            <p:cNvCxnSpPr>
              <a:stCxn id="86040" idx="0"/>
              <a:endCxn id="86031" idx="4"/>
            </p:cNvCxnSpPr>
            <p:nvPr/>
          </p:nvCxnSpPr>
          <p:spPr>
            <a:xfrm flipV="1">
              <a:off x="838" y="924"/>
              <a:ext cx="2" cy="897"/>
            </a:xfrm>
            <a:prstGeom prst="straightConnector1">
              <a:avLst/>
            </a:prstGeom>
            <a:ln w="28575" cap="sq" cmpd="sng">
              <a:solidFill>
                <a:schemeClr val="tx2"/>
              </a:solidFill>
              <a:prstDash val="solid"/>
              <a:headEnd type="none" w="med" len="med"/>
              <a:tailEnd type="triangle" w="med" len="med"/>
            </a:ln>
          </p:spPr>
        </p:cxnSp>
        <p:cxnSp>
          <p:nvCxnSpPr>
            <p:cNvPr id="86052" name="AutoShape 26"/>
            <p:cNvCxnSpPr>
              <a:stCxn id="86031" idx="6"/>
              <a:endCxn id="86033" idx="2"/>
            </p:cNvCxnSpPr>
            <p:nvPr/>
          </p:nvCxnSpPr>
          <p:spPr>
            <a:xfrm flipV="1">
              <a:off x="1043" y="791"/>
              <a:ext cx="1327" cy="5"/>
            </a:xfrm>
            <a:prstGeom prst="straightConnector1">
              <a:avLst/>
            </a:prstGeom>
            <a:ln w="28575" cap="sq" cmpd="sng">
              <a:solidFill>
                <a:schemeClr val="tx2"/>
              </a:solidFill>
              <a:prstDash val="solid"/>
              <a:headEnd type="none" w="med" len="med"/>
              <a:tailEnd type="triangle" w="med" len="med"/>
            </a:ln>
          </p:spPr>
        </p:cxnSp>
        <p:cxnSp>
          <p:nvCxnSpPr>
            <p:cNvPr id="86053" name="AutoShape 27"/>
            <p:cNvCxnSpPr>
              <a:stCxn id="86033" idx="4"/>
              <a:endCxn id="86042" idx="0"/>
            </p:cNvCxnSpPr>
            <p:nvPr/>
          </p:nvCxnSpPr>
          <p:spPr>
            <a:xfrm flipH="1">
              <a:off x="2568" y="920"/>
              <a:ext cx="5" cy="901"/>
            </a:xfrm>
            <a:prstGeom prst="straightConnector1">
              <a:avLst/>
            </a:prstGeom>
            <a:ln w="28575" cap="sq" cmpd="sng">
              <a:solidFill>
                <a:schemeClr val="tx2"/>
              </a:solidFill>
              <a:prstDash val="solid"/>
              <a:headEnd type="none" w="med" len="med"/>
              <a:tailEnd type="triangle" w="med" len="med"/>
            </a:ln>
          </p:spPr>
        </p:cxnSp>
      </p:grpSp>
      <p:sp>
        <p:nvSpPr>
          <p:cNvPr id="1598492" name="Freeform 28"/>
          <p:cNvSpPr/>
          <p:nvPr/>
        </p:nvSpPr>
        <p:spPr>
          <a:xfrm>
            <a:off x="3048000" y="249238"/>
            <a:ext cx="3794125" cy="33401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390" h="2104">
                <a:moveTo>
                  <a:pt x="360" y="295"/>
                </a:moveTo>
                <a:cubicBezTo>
                  <a:pt x="586" y="213"/>
                  <a:pt x="812" y="131"/>
                  <a:pt x="958" y="84"/>
                </a:cubicBezTo>
                <a:cubicBezTo>
                  <a:pt x="1104" y="37"/>
                  <a:pt x="1109" y="0"/>
                  <a:pt x="1235" y="11"/>
                </a:cubicBezTo>
                <a:cubicBezTo>
                  <a:pt x="1361" y="22"/>
                  <a:pt x="1544" y="99"/>
                  <a:pt x="1716" y="149"/>
                </a:cubicBezTo>
                <a:cubicBezTo>
                  <a:pt x="1888" y="199"/>
                  <a:pt x="2162" y="233"/>
                  <a:pt x="2270" y="310"/>
                </a:cubicBezTo>
                <a:cubicBezTo>
                  <a:pt x="2378" y="387"/>
                  <a:pt x="2390" y="537"/>
                  <a:pt x="2365" y="609"/>
                </a:cubicBezTo>
                <a:cubicBezTo>
                  <a:pt x="2340" y="681"/>
                  <a:pt x="2238" y="705"/>
                  <a:pt x="2117" y="740"/>
                </a:cubicBezTo>
                <a:cubicBezTo>
                  <a:pt x="1996" y="775"/>
                  <a:pt x="1708" y="767"/>
                  <a:pt x="1636" y="820"/>
                </a:cubicBezTo>
                <a:cubicBezTo>
                  <a:pt x="1564" y="873"/>
                  <a:pt x="1686" y="993"/>
                  <a:pt x="1687" y="1061"/>
                </a:cubicBezTo>
                <a:cubicBezTo>
                  <a:pt x="1688" y="1129"/>
                  <a:pt x="1659" y="1184"/>
                  <a:pt x="1643" y="1228"/>
                </a:cubicBezTo>
                <a:cubicBezTo>
                  <a:pt x="1627" y="1272"/>
                  <a:pt x="1560" y="1293"/>
                  <a:pt x="1592" y="1323"/>
                </a:cubicBezTo>
                <a:cubicBezTo>
                  <a:pt x="1624" y="1353"/>
                  <a:pt x="1730" y="1396"/>
                  <a:pt x="1833" y="1411"/>
                </a:cubicBezTo>
                <a:cubicBezTo>
                  <a:pt x="1936" y="1426"/>
                  <a:pt x="2126" y="1384"/>
                  <a:pt x="2212" y="1411"/>
                </a:cubicBezTo>
                <a:cubicBezTo>
                  <a:pt x="2298" y="1438"/>
                  <a:pt x="2348" y="1502"/>
                  <a:pt x="2350" y="1571"/>
                </a:cubicBezTo>
                <a:cubicBezTo>
                  <a:pt x="2352" y="1640"/>
                  <a:pt x="2311" y="1777"/>
                  <a:pt x="2226" y="1826"/>
                </a:cubicBezTo>
                <a:cubicBezTo>
                  <a:pt x="2141" y="1875"/>
                  <a:pt x="1959" y="1836"/>
                  <a:pt x="1840" y="1863"/>
                </a:cubicBezTo>
                <a:cubicBezTo>
                  <a:pt x="1721" y="1890"/>
                  <a:pt x="1618" y="1947"/>
                  <a:pt x="1512" y="1987"/>
                </a:cubicBezTo>
                <a:cubicBezTo>
                  <a:pt x="1406" y="2027"/>
                  <a:pt x="1306" y="2104"/>
                  <a:pt x="1205" y="2103"/>
                </a:cubicBezTo>
                <a:cubicBezTo>
                  <a:pt x="1104" y="2102"/>
                  <a:pt x="1009" y="2014"/>
                  <a:pt x="907" y="1979"/>
                </a:cubicBezTo>
                <a:cubicBezTo>
                  <a:pt x="805" y="1944"/>
                  <a:pt x="703" y="1914"/>
                  <a:pt x="593" y="1892"/>
                </a:cubicBezTo>
                <a:cubicBezTo>
                  <a:pt x="483" y="1870"/>
                  <a:pt x="335" y="1866"/>
                  <a:pt x="243" y="1848"/>
                </a:cubicBezTo>
                <a:cubicBezTo>
                  <a:pt x="151" y="1830"/>
                  <a:pt x="78" y="1858"/>
                  <a:pt x="39" y="1782"/>
                </a:cubicBezTo>
                <a:cubicBezTo>
                  <a:pt x="0" y="1706"/>
                  <a:pt x="12" y="1604"/>
                  <a:pt x="10" y="1389"/>
                </a:cubicBezTo>
                <a:cubicBezTo>
                  <a:pt x="8" y="1174"/>
                  <a:pt x="8" y="669"/>
                  <a:pt x="24" y="492"/>
                </a:cubicBezTo>
                <a:cubicBezTo>
                  <a:pt x="40" y="315"/>
                  <a:pt x="72" y="319"/>
                  <a:pt x="105" y="324"/>
                </a:cubicBezTo>
              </a:path>
            </a:pathLst>
          </a:custGeom>
          <a:noFill/>
          <a:ln w="57150" cap="sq" cmpd="sng">
            <a:solidFill>
              <a:srgbClr val="FF6600">
                <a:alpha val="100000"/>
              </a:srgbClr>
            </a:solidFill>
            <a:prstDash val="solid"/>
            <a:round/>
            <a:headEnd type="none" w="med" len="med"/>
            <a:tailEnd type="none" w="med" len="med"/>
          </a:ln>
        </p:spPr>
        <p:txBody>
          <a:bodyPr/>
          <a:lstStyle/>
          <a:p>
            <a:endParaRPr lang="zh-CN" altLang="en-US"/>
          </a:p>
        </p:txBody>
      </p:sp>
      <p:grpSp>
        <p:nvGrpSpPr>
          <p:cNvPr id="1598493" name="Group 29"/>
          <p:cNvGrpSpPr/>
          <p:nvPr/>
        </p:nvGrpSpPr>
        <p:grpSpPr>
          <a:xfrm>
            <a:off x="7699375" y="1330325"/>
            <a:ext cx="1854200" cy="1644650"/>
            <a:chOff x="3890" y="486"/>
            <a:chExt cx="1168" cy="1036"/>
          </a:xfrm>
        </p:grpSpPr>
        <p:sp>
          <p:nvSpPr>
            <p:cNvPr id="86022" name="Text Box 30"/>
            <p:cNvSpPr txBox="1"/>
            <p:nvPr/>
          </p:nvSpPr>
          <p:spPr>
            <a:xfrm>
              <a:off x="4256" y="486"/>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6023" name="Text Box 31"/>
            <p:cNvSpPr txBox="1"/>
            <p:nvPr/>
          </p:nvSpPr>
          <p:spPr>
            <a:xfrm>
              <a:off x="4483" y="583"/>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6024" name="Text Box 32"/>
            <p:cNvSpPr txBox="1"/>
            <p:nvPr/>
          </p:nvSpPr>
          <p:spPr>
            <a:xfrm>
              <a:off x="4616" y="82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6025" name="Text Box 33"/>
            <p:cNvSpPr txBox="1"/>
            <p:nvPr/>
          </p:nvSpPr>
          <p:spPr>
            <a:xfrm>
              <a:off x="4274" y="1232"/>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a:t>
              </a:r>
            </a:p>
          </p:txBody>
        </p:sp>
        <p:sp>
          <p:nvSpPr>
            <p:cNvPr id="86026" name="Text Box 34"/>
            <p:cNvSpPr txBox="1"/>
            <p:nvPr/>
          </p:nvSpPr>
          <p:spPr>
            <a:xfrm>
              <a:off x="3991" y="569"/>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6027" name="Text Box 35"/>
            <p:cNvSpPr txBox="1"/>
            <p:nvPr/>
          </p:nvSpPr>
          <p:spPr>
            <a:xfrm>
              <a:off x="3890" y="847"/>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6028" name="Text Box 36"/>
            <p:cNvSpPr txBox="1"/>
            <p:nvPr/>
          </p:nvSpPr>
          <p:spPr>
            <a:xfrm>
              <a:off x="3993" y="110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sp>
          <p:nvSpPr>
            <p:cNvPr id="86029" name="Text Box 37"/>
            <p:cNvSpPr txBox="1"/>
            <p:nvPr/>
          </p:nvSpPr>
          <p:spPr>
            <a:xfrm>
              <a:off x="4512" y="1134"/>
              <a:ext cx="442" cy="29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984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984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98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98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8466"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737870"/>
            <a:ext cx="5525135" cy="1322070"/>
          </a:xfrm>
          <a:prstGeom prst="rect">
            <a:avLst/>
          </a:prstGeom>
          <a:noFill/>
        </p:spPr>
        <p:txBody>
          <a:bodyPr wrap="square" rtlCol="0">
            <a:spAutoFit/>
          </a:bodyPr>
          <a:lstStyle/>
          <a:p>
            <a:pPr eaLnBrk="1" hangingPunct="1"/>
            <a:r>
              <a:rPr lang="en-US" altLang="zh-CN" sz="4000" dirty="0">
                <a:sym typeface="+mn-ea"/>
              </a:rPr>
              <a:t>Hamiltonian graph?</a:t>
            </a:r>
            <a:br>
              <a:rPr lang="en-US" altLang="zh-CN" sz="4000" dirty="0">
                <a:solidFill>
                  <a:schemeClr val="folHlink"/>
                </a:solidFill>
                <a:sym typeface="+mn-ea"/>
              </a:rPr>
            </a:br>
            <a:endParaRPr lang="zh-CN" altLang="en-US" sz="4000" b="1"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10.5.4 Applications of Hamilton Circuits</a:t>
            </a:r>
          </a:p>
        </p:txBody>
      </p:sp>
      <p:sp>
        <p:nvSpPr>
          <p:cNvPr id="55" name="Text Box 4"/>
          <p:cNvSpPr txBox="1"/>
          <p:nvPr/>
        </p:nvSpPr>
        <p:spPr>
          <a:xfrm>
            <a:off x="5592763" y="187801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0001</a:t>
            </a:r>
          </a:p>
        </p:txBody>
      </p:sp>
      <p:sp>
        <p:nvSpPr>
          <p:cNvPr id="56" name="Text Box 5"/>
          <p:cNvSpPr txBox="1"/>
          <p:nvPr/>
        </p:nvSpPr>
        <p:spPr>
          <a:xfrm>
            <a:off x="5572125" y="1139825"/>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0000</a:t>
            </a:r>
          </a:p>
        </p:txBody>
      </p:sp>
      <p:sp>
        <p:nvSpPr>
          <p:cNvPr id="57" name="Text Box 6"/>
          <p:cNvSpPr txBox="1"/>
          <p:nvPr/>
        </p:nvSpPr>
        <p:spPr>
          <a:xfrm>
            <a:off x="3733800" y="2287588"/>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0011</a:t>
            </a:r>
          </a:p>
        </p:txBody>
      </p:sp>
      <p:sp>
        <p:nvSpPr>
          <p:cNvPr id="58" name="Text Box 7"/>
          <p:cNvSpPr txBox="1"/>
          <p:nvPr/>
        </p:nvSpPr>
        <p:spPr>
          <a:xfrm>
            <a:off x="7332663" y="2243138"/>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0010</a:t>
            </a:r>
          </a:p>
        </p:txBody>
      </p:sp>
      <p:sp>
        <p:nvSpPr>
          <p:cNvPr id="59" name="Text Box 8"/>
          <p:cNvSpPr txBox="1"/>
          <p:nvPr/>
        </p:nvSpPr>
        <p:spPr>
          <a:xfrm>
            <a:off x="6662738" y="3322638"/>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0101</a:t>
            </a:r>
          </a:p>
        </p:txBody>
      </p:sp>
      <p:sp>
        <p:nvSpPr>
          <p:cNvPr id="60" name="Text Box 9"/>
          <p:cNvSpPr txBox="1"/>
          <p:nvPr/>
        </p:nvSpPr>
        <p:spPr>
          <a:xfrm>
            <a:off x="8137525" y="3311525"/>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0100</a:t>
            </a:r>
          </a:p>
        </p:txBody>
      </p:sp>
      <p:sp>
        <p:nvSpPr>
          <p:cNvPr id="61" name="Text Box 10"/>
          <p:cNvSpPr txBox="1"/>
          <p:nvPr/>
        </p:nvSpPr>
        <p:spPr>
          <a:xfrm>
            <a:off x="2919413" y="3360738"/>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0111</a:t>
            </a:r>
          </a:p>
        </p:txBody>
      </p:sp>
      <p:sp>
        <p:nvSpPr>
          <p:cNvPr id="62" name="Text Box 11"/>
          <p:cNvSpPr txBox="1"/>
          <p:nvPr/>
        </p:nvSpPr>
        <p:spPr>
          <a:xfrm>
            <a:off x="4643438" y="333851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0110</a:t>
            </a:r>
          </a:p>
        </p:txBody>
      </p:sp>
      <p:sp>
        <p:nvSpPr>
          <p:cNvPr id="63" name="Text Box 12"/>
          <p:cNvSpPr txBox="1"/>
          <p:nvPr/>
        </p:nvSpPr>
        <p:spPr>
          <a:xfrm>
            <a:off x="6673850" y="410686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1001</a:t>
            </a:r>
          </a:p>
        </p:txBody>
      </p:sp>
      <p:sp>
        <p:nvSpPr>
          <p:cNvPr id="64" name="Text Box 13"/>
          <p:cNvSpPr txBox="1"/>
          <p:nvPr/>
        </p:nvSpPr>
        <p:spPr>
          <a:xfrm>
            <a:off x="8124825" y="4095750"/>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1000</a:t>
            </a:r>
          </a:p>
        </p:txBody>
      </p:sp>
      <p:sp>
        <p:nvSpPr>
          <p:cNvPr id="65" name="Text Box 14"/>
          <p:cNvSpPr txBox="1"/>
          <p:nvPr/>
        </p:nvSpPr>
        <p:spPr>
          <a:xfrm>
            <a:off x="2857500" y="410686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1011</a:t>
            </a:r>
          </a:p>
        </p:txBody>
      </p:sp>
      <p:sp>
        <p:nvSpPr>
          <p:cNvPr id="66" name="Text Box 15"/>
          <p:cNvSpPr txBox="1"/>
          <p:nvPr/>
        </p:nvSpPr>
        <p:spPr>
          <a:xfrm>
            <a:off x="4641850" y="413226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1010</a:t>
            </a:r>
          </a:p>
        </p:txBody>
      </p:sp>
      <p:sp>
        <p:nvSpPr>
          <p:cNvPr id="67" name="Text Box 16"/>
          <p:cNvSpPr txBox="1"/>
          <p:nvPr/>
        </p:nvSpPr>
        <p:spPr>
          <a:xfrm>
            <a:off x="5718175" y="5362575"/>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1110</a:t>
            </a:r>
          </a:p>
        </p:txBody>
      </p:sp>
      <p:sp>
        <p:nvSpPr>
          <p:cNvPr id="68" name="Text Box 17"/>
          <p:cNvSpPr txBox="1"/>
          <p:nvPr/>
        </p:nvSpPr>
        <p:spPr>
          <a:xfrm>
            <a:off x="7489825" y="5064125"/>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1100</a:t>
            </a:r>
          </a:p>
        </p:txBody>
      </p:sp>
      <p:sp>
        <p:nvSpPr>
          <p:cNvPr id="69" name="Text Box 18"/>
          <p:cNvSpPr txBox="1"/>
          <p:nvPr/>
        </p:nvSpPr>
        <p:spPr>
          <a:xfrm>
            <a:off x="3811588" y="5040313"/>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1101</a:t>
            </a:r>
          </a:p>
        </p:txBody>
      </p:sp>
      <p:sp>
        <p:nvSpPr>
          <p:cNvPr id="70" name="Text Box 19"/>
          <p:cNvSpPr txBox="1"/>
          <p:nvPr/>
        </p:nvSpPr>
        <p:spPr>
          <a:xfrm>
            <a:off x="5702300" y="6121400"/>
            <a:ext cx="1158875" cy="457200"/>
          </a:xfrm>
          <a:prstGeom prst="rect">
            <a:avLst/>
          </a:prstGeom>
          <a:noFill/>
          <a:ln w="12700">
            <a:noFill/>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dirty="0">
                <a:solidFill>
                  <a:schemeClr val="tx2"/>
                </a:solidFill>
                <a:latin typeface="Times New Roman" panose="02020603050405020304" pitchFamily="18" charset="0"/>
              </a:rPr>
              <a:t>1111</a:t>
            </a:r>
          </a:p>
        </p:txBody>
      </p:sp>
      <p:cxnSp>
        <p:nvCxnSpPr>
          <p:cNvPr id="71" name="AutoShape 20"/>
          <p:cNvCxnSpPr>
            <a:stCxn id="56" idx="0"/>
            <a:endCxn id="56" idx="1"/>
          </p:cNvCxnSpPr>
          <p:nvPr/>
        </p:nvCxnSpPr>
        <p:spPr>
          <a:xfrm rot="16200000" flipH="1" flipV="1">
            <a:off x="5747703" y="964248"/>
            <a:ext cx="228600" cy="579755"/>
          </a:xfrm>
          <a:prstGeom prst="curvedConnector4">
            <a:avLst>
              <a:gd name="adj1" fmla="val -104306"/>
              <a:gd name="adj2" fmla="val 141128"/>
            </a:avLst>
          </a:prstGeom>
          <a:ln w="12700" cap="sq" cmpd="sng">
            <a:solidFill>
              <a:schemeClr val="tx2"/>
            </a:solidFill>
            <a:prstDash val="solid"/>
            <a:headEnd type="none" w="med" len="med"/>
            <a:tailEnd type="triangle" w="med" len="med"/>
          </a:ln>
        </p:spPr>
      </p:cxnSp>
      <p:cxnSp>
        <p:nvCxnSpPr>
          <p:cNvPr id="72" name="AutoShape 21"/>
          <p:cNvCxnSpPr>
            <a:stCxn id="56" idx="2"/>
            <a:endCxn id="55" idx="0"/>
          </p:cNvCxnSpPr>
          <p:nvPr/>
        </p:nvCxnSpPr>
        <p:spPr>
          <a:xfrm rot="5400000" flipV="1">
            <a:off x="6021705" y="1727200"/>
            <a:ext cx="281305" cy="20955"/>
          </a:xfrm>
          <a:prstGeom prst="curvedConnector3">
            <a:avLst>
              <a:gd name="adj1" fmla="val 50113"/>
            </a:avLst>
          </a:prstGeom>
          <a:ln w="12700" cap="sq" cmpd="sng">
            <a:solidFill>
              <a:schemeClr val="tx2"/>
            </a:solidFill>
            <a:prstDash val="solid"/>
            <a:headEnd type="none" w="med" len="med"/>
            <a:tailEnd type="triangle" w="med" len="med"/>
          </a:ln>
        </p:spPr>
      </p:cxnSp>
      <p:cxnSp>
        <p:nvCxnSpPr>
          <p:cNvPr id="73" name="AutoShape 22"/>
          <p:cNvCxnSpPr/>
          <p:nvPr/>
        </p:nvCxnSpPr>
        <p:spPr>
          <a:xfrm rot="5400000" flipH="1" flipV="1">
            <a:off x="6346825" y="6097588"/>
            <a:ext cx="228600" cy="579437"/>
          </a:xfrm>
          <a:prstGeom prst="curvedConnector4">
            <a:avLst>
              <a:gd name="adj1" fmla="val -100000"/>
              <a:gd name="adj2" fmla="val 139454"/>
            </a:avLst>
          </a:prstGeom>
          <a:ln w="12700" cap="sq" cmpd="sng">
            <a:solidFill>
              <a:schemeClr val="tx2"/>
            </a:solidFill>
            <a:prstDash val="solid"/>
            <a:headEnd type="none" w="med" len="med"/>
            <a:tailEnd type="triangle" w="med" len="med"/>
          </a:ln>
        </p:spPr>
      </p:cxnSp>
      <p:cxnSp>
        <p:nvCxnSpPr>
          <p:cNvPr id="74" name="AutoShape 23"/>
          <p:cNvCxnSpPr>
            <a:stCxn id="70" idx="0"/>
            <a:endCxn id="67" idx="2"/>
          </p:cNvCxnSpPr>
          <p:nvPr/>
        </p:nvCxnSpPr>
        <p:spPr>
          <a:xfrm rot="16200000">
            <a:off x="6139180" y="5962650"/>
            <a:ext cx="301625" cy="15875"/>
          </a:xfrm>
          <a:prstGeom prst="curvedConnector3">
            <a:avLst>
              <a:gd name="adj1" fmla="val 49895"/>
            </a:avLst>
          </a:prstGeom>
          <a:ln w="12700" cap="sq" cmpd="sng">
            <a:solidFill>
              <a:schemeClr val="tx2"/>
            </a:solidFill>
            <a:prstDash val="solid"/>
            <a:headEnd type="none" w="med" len="med"/>
            <a:tailEnd type="triangle" w="med" len="med"/>
          </a:ln>
        </p:spPr>
      </p:cxnSp>
      <p:cxnSp>
        <p:nvCxnSpPr>
          <p:cNvPr id="75" name="AutoShape 24"/>
          <p:cNvCxnSpPr>
            <a:stCxn id="55" idx="3"/>
            <a:endCxn id="58" idx="1"/>
          </p:cNvCxnSpPr>
          <p:nvPr/>
        </p:nvCxnSpPr>
        <p:spPr>
          <a:xfrm>
            <a:off x="6751638" y="2106613"/>
            <a:ext cx="581025" cy="365125"/>
          </a:xfrm>
          <a:prstGeom prst="straightConnector1">
            <a:avLst/>
          </a:prstGeom>
          <a:ln w="12700" cap="sq" cmpd="sng">
            <a:solidFill>
              <a:schemeClr val="tx2"/>
            </a:solidFill>
            <a:prstDash val="solid"/>
            <a:headEnd type="none" w="med" len="med"/>
            <a:tailEnd type="triangle" w="med" len="med"/>
          </a:ln>
        </p:spPr>
      </p:cxnSp>
      <p:cxnSp>
        <p:nvCxnSpPr>
          <p:cNvPr id="76" name="AutoShape 25"/>
          <p:cNvCxnSpPr>
            <a:stCxn id="55" idx="1"/>
            <a:endCxn id="57" idx="3"/>
          </p:cNvCxnSpPr>
          <p:nvPr/>
        </p:nvCxnSpPr>
        <p:spPr>
          <a:xfrm flipH="1">
            <a:off x="4892358" y="2106613"/>
            <a:ext cx="700405" cy="409575"/>
          </a:xfrm>
          <a:prstGeom prst="straightConnector1">
            <a:avLst/>
          </a:prstGeom>
          <a:ln w="12700" cap="sq" cmpd="sng">
            <a:solidFill>
              <a:schemeClr val="tx2"/>
            </a:solidFill>
            <a:prstDash val="solid"/>
            <a:headEnd type="none" w="med" len="med"/>
            <a:tailEnd type="triangle" w="med" len="med"/>
          </a:ln>
        </p:spPr>
      </p:cxnSp>
      <p:cxnSp>
        <p:nvCxnSpPr>
          <p:cNvPr id="77" name="AutoShape 26"/>
          <p:cNvCxnSpPr>
            <a:stCxn id="67" idx="3"/>
            <a:endCxn id="68" idx="1"/>
          </p:cNvCxnSpPr>
          <p:nvPr/>
        </p:nvCxnSpPr>
        <p:spPr>
          <a:xfrm flipV="1">
            <a:off x="6877050" y="5292725"/>
            <a:ext cx="612775" cy="298450"/>
          </a:xfrm>
          <a:prstGeom prst="straightConnector1">
            <a:avLst/>
          </a:prstGeom>
          <a:ln w="12700" cap="sq" cmpd="sng">
            <a:solidFill>
              <a:schemeClr val="tx2"/>
            </a:solidFill>
            <a:prstDash val="solid"/>
            <a:headEnd type="none" w="med" len="med"/>
            <a:tailEnd type="triangle" w="med" len="med"/>
          </a:ln>
        </p:spPr>
      </p:cxnSp>
      <p:cxnSp>
        <p:nvCxnSpPr>
          <p:cNvPr id="78" name="AutoShape 27"/>
          <p:cNvCxnSpPr>
            <a:stCxn id="67" idx="1"/>
            <a:endCxn id="69" idx="3"/>
          </p:cNvCxnSpPr>
          <p:nvPr/>
        </p:nvCxnSpPr>
        <p:spPr>
          <a:xfrm flipH="1" flipV="1">
            <a:off x="4970780" y="5269230"/>
            <a:ext cx="747395" cy="321945"/>
          </a:xfrm>
          <a:prstGeom prst="straightConnector1">
            <a:avLst/>
          </a:prstGeom>
          <a:ln w="12700" cap="sq" cmpd="sng">
            <a:solidFill>
              <a:schemeClr val="tx2"/>
            </a:solidFill>
            <a:prstDash val="solid"/>
            <a:headEnd type="none" w="med" len="med"/>
            <a:tailEnd type="triangle" w="med" len="med"/>
          </a:ln>
        </p:spPr>
      </p:cxnSp>
      <p:cxnSp>
        <p:nvCxnSpPr>
          <p:cNvPr id="79" name="AutoShape 28"/>
          <p:cNvCxnSpPr>
            <a:stCxn id="58" idx="2"/>
            <a:endCxn id="59" idx="0"/>
          </p:cNvCxnSpPr>
          <p:nvPr/>
        </p:nvCxnSpPr>
        <p:spPr>
          <a:xfrm flipH="1">
            <a:off x="7242810" y="2700338"/>
            <a:ext cx="669925" cy="622300"/>
          </a:xfrm>
          <a:prstGeom prst="straightConnector1">
            <a:avLst/>
          </a:prstGeom>
          <a:ln w="12700" cap="sq" cmpd="sng">
            <a:solidFill>
              <a:schemeClr val="tx2"/>
            </a:solidFill>
            <a:prstDash val="solid"/>
            <a:headEnd type="none" w="med" len="med"/>
            <a:tailEnd type="triangle" w="med" len="med"/>
          </a:ln>
        </p:spPr>
      </p:cxnSp>
      <p:cxnSp>
        <p:nvCxnSpPr>
          <p:cNvPr id="80" name="AutoShape 29"/>
          <p:cNvCxnSpPr>
            <a:stCxn id="58" idx="2"/>
            <a:endCxn id="60" idx="0"/>
          </p:cNvCxnSpPr>
          <p:nvPr/>
        </p:nvCxnSpPr>
        <p:spPr>
          <a:xfrm>
            <a:off x="7912735" y="2700338"/>
            <a:ext cx="804545" cy="610870"/>
          </a:xfrm>
          <a:prstGeom prst="straightConnector1">
            <a:avLst/>
          </a:prstGeom>
          <a:ln w="12700" cap="sq" cmpd="sng">
            <a:solidFill>
              <a:schemeClr val="tx2"/>
            </a:solidFill>
            <a:prstDash val="solid"/>
            <a:headEnd type="none" w="med" len="med"/>
            <a:tailEnd type="triangle" w="med" len="med"/>
          </a:ln>
        </p:spPr>
      </p:cxnSp>
      <p:cxnSp>
        <p:nvCxnSpPr>
          <p:cNvPr id="81" name="AutoShape 30"/>
          <p:cNvCxnSpPr>
            <a:stCxn id="57" idx="2"/>
            <a:endCxn id="62" idx="0"/>
          </p:cNvCxnSpPr>
          <p:nvPr/>
        </p:nvCxnSpPr>
        <p:spPr>
          <a:xfrm>
            <a:off x="4313238" y="2744788"/>
            <a:ext cx="909955" cy="593725"/>
          </a:xfrm>
          <a:prstGeom prst="straightConnector1">
            <a:avLst/>
          </a:prstGeom>
          <a:ln w="12700" cap="sq" cmpd="sng">
            <a:solidFill>
              <a:schemeClr val="tx2"/>
            </a:solidFill>
            <a:prstDash val="solid"/>
            <a:headEnd type="none" w="med" len="med"/>
            <a:tailEnd type="triangle" w="med" len="med"/>
          </a:ln>
        </p:spPr>
      </p:cxnSp>
      <p:cxnSp>
        <p:nvCxnSpPr>
          <p:cNvPr id="82" name="AutoShape 31"/>
          <p:cNvCxnSpPr>
            <a:stCxn id="57" idx="2"/>
            <a:endCxn id="61" idx="0"/>
          </p:cNvCxnSpPr>
          <p:nvPr/>
        </p:nvCxnSpPr>
        <p:spPr>
          <a:xfrm flipH="1">
            <a:off x="3499168" y="2744788"/>
            <a:ext cx="814070" cy="615950"/>
          </a:xfrm>
          <a:prstGeom prst="straightConnector1">
            <a:avLst/>
          </a:prstGeom>
          <a:ln w="12700" cap="sq" cmpd="sng">
            <a:solidFill>
              <a:schemeClr val="tx2"/>
            </a:solidFill>
            <a:prstDash val="solid"/>
            <a:headEnd type="none" w="med" len="med"/>
            <a:tailEnd type="triangle" w="med" len="med"/>
          </a:ln>
        </p:spPr>
      </p:cxnSp>
      <p:cxnSp>
        <p:nvCxnSpPr>
          <p:cNvPr id="83" name="AutoShape 32"/>
          <p:cNvCxnSpPr>
            <a:stCxn id="68" idx="0"/>
            <a:endCxn id="64" idx="2"/>
          </p:cNvCxnSpPr>
          <p:nvPr/>
        </p:nvCxnSpPr>
        <p:spPr>
          <a:xfrm flipV="1">
            <a:off x="8069263" y="4552950"/>
            <a:ext cx="635000" cy="511175"/>
          </a:xfrm>
          <a:prstGeom prst="straightConnector1">
            <a:avLst/>
          </a:prstGeom>
          <a:ln w="12700" cap="sq" cmpd="sng">
            <a:solidFill>
              <a:schemeClr val="tx2"/>
            </a:solidFill>
            <a:prstDash val="solid"/>
            <a:headEnd type="none" w="med" len="med"/>
            <a:tailEnd type="triangle" w="med" len="med"/>
          </a:ln>
        </p:spPr>
      </p:cxnSp>
      <p:cxnSp>
        <p:nvCxnSpPr>
          <p:cNvPr id="84" name="AutoShape 33"/>
          <p:cNvCxnSpPr>
            <a:stCxn id="68" idx="0"/>
            <a:endCxn id="63" idx="2"/>
          </p:cNvCxnSpPr>
          <p:nvPr/>
        </p:nvCxnSpPr>
        <p:spPr>
          <a:xfrm flipH="1" flipV="1">
            <a:off x="7253288" y="4564380"/>
            <a:ext cx="815975" cy="499745"/>
          </a:xfrm>
          <a:prstGeom prst="straightConnector1">
            <a:avLst/>
          </a:prstGeom>
          <a:ln w="12700" cap="sq" cmpd="sng">
            <a:solidFill>
              <a:schemeClr val="tx2"/>
            </a:solidFill>
            <a:prstDash val="solid"/>
            <a:headEnd type="none" w="med" len="med"/>
            <a:tailEnd type="triangle" w="med" len="med"/>
          </a:ln>
        </p:spPr>
      </p:cxnSp>
      <p:cxnSp>
        <p:nvCxnSpPr>
          <p:cNvPr id="85" name="AutoShape 34"/>
          <p:cNvCxnSpPr>
            <a:stCxn id="69" idx="0"/>
            <a:endCxn id="66" idx="2"/>
          </p:cNvCxnSpPr>
          <p:nvPr/>
        </p:nvCxnSpPr>
        <p:spPr>
          <a:xfrm flipV="1">
            <a:off x="4391660" y="4589463"/>
            <a:ext cx="829945" cy="450850"/>
          </a:xfrm>
          <a:prstGeom prst="straightConnector1">
            <a:avLst/>
          </a:prstGeom>
          <a:ln w="12700" cap="sq" cmpd="sng">
            <a:solidFill>
              <a:schemeClr val="tx2"/>
            </a:solidFill>
            <a:prstDash val="solid"/>
            <a:headEnd type="none" w="med" len="med"/>
            <a:tailEnd type="triangle" w="med" len="med"/>
          </a:ln>
        </p:spPr>
      </p:cxnSp>
      <p:cxnSp>
        <p:nvCxnSpPr>
          <p:cNvPr id="86" name="AutoShape 35"/>
          <p:cNvCxnSpPr>
            <a:stCxn id="69" idx="0"/>
            <a:endCxn id="65" idx="2"/>
          </p:cNvCxnSpPr>
          <p:nvPr/>
        </p:nvCxnSpPr>
        <p:spPr>
          <a:xfrm flipH="1" flipV="1">
            <a:off x="3437255" y="4564063"/>
            <a:ext cx="954405" cy="476250"/>
          </a:xfrm>
          <a:prstGeom prst="straightConnector1">
            <a:avLst/>
          </a:prstGeom>
          <a:ln w="12700" cap="sq" cmpd="sng">
            <a:solidFill>
              <a:schemeClr val="tx2"/>
            </a:solidFill>
            <a:prstDash val="solid"/>
            <a:headEnd type="none" w="med" len="med"/>
            <a:tailEnd type="triangle" w="med" len="med"/>
          </a:ln>
        </p:spPr>
      </p:cxnSp>
      <p:cxnSp>
        <p:nvCxnSpPr>
          <p:cNvPr id="87" name="AutoShape 36"/>
          <p:cNvCxnSpPr>
            <a:stCxn id="64" idx="0"/>
            <a:endCxn id="55" idx="2"/>
          </p:cNvCxnSpPr>
          <p:nvPr/>
        </p:nvCxnSpPr>
        <p:spPr>
          <a:xfrm rot="16200000" flipV="1">
            <a:off x="6558598" y="1949768"/>
            <a:ext cx="1760220" cy="2531745"/>
          </a:xfrm>
          <a:prstGeom prst="curvedConnector3">
            <a:avLst>
              <a:gd name="adj1" fmla="val 50018"/>
            </a:avLst>
          </a:prstGeom>
          <a:ln w="12700" cap="sq" cmpd="sng">
            <a:solidFill>
              <a:schemeClr val="tx2"/>
            </a:solidFill>
            <a:prstDash val="solid"/>
            <a:headEnd type="none" w="med" len="med"/>
            <a:tailEnd type="triangle" w="med" len="med"/>
          </a:ln>
        </p:spPr>
      </p:cxnSp>
      <p:cxnSp>
        <p:nvCxnSpPr>
          <p:cNvPr id="88" name="AutoShape 37"/>
          <p:cNvCxnSpPr>
            <a:stCxn id="64" idx="0"/>
            <a:endCxn id="56" idx="3"/>
          </p:cNvCxnSpPr>
          <p:nvPr/>
        </p:nvCxnSpPr>
        <p:spPr>
          <a:xfrm rot="16200000" flipV="1">
            <a:off x="6354128" y="1745298"/>
            <a:ext cx="2727325" cy="1973580"/>
          </a:xfrm>
          <a:prstGeom prst="curvedConnector2">
            <a:avLst/>
          </a:prstGeom>
          <a:ln w="12700" cap="sq" cmpd="sng">
            <a:solidFill>
              <a:schemeClr val="tx2"/>
            </a:solidFill>
            <a:prstDash val="solid"/>
            <a:headEnd type="none" w="med" len="med"/>
            <a:tailEnd type="triangle" w="med" len="med"/>
          </a:ln>
        </p:spPr>
      </p:cxnSp>
      <p:cxnSp>
        <p:nvCxnSpPr>
          <p:cNvPr id="89" name="AutoShape 38"/>
          <p:cNvCxnSpPr>
            <a:stCxn id="63" idx="0"/>
            <a:endCxn id="58" idx="2"/>
          </p:cNvCxnSpPr>
          <p:nvPr/>
        </p:nvCxnSpPr>
        <p:spPr>
          <a:xfrm rot="16200000">
            <a:off x="6879908" y="3074353"/>
            <a:ext cx="1406525" cy="659130"/>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0" name="AutoShape 39"/>
          <p:cNvCxnSpPr>
            <a:stCxn id="63" idx="0"/>
            <a:endCxn id="57" idx="2"/>
          </p:cNvCxnSpPr>
          <p:nvPr/>
        </p:nvCxnSpPr>
        <p:spPr>
          <a:xfrm rot="16200000" flipV="1">
            <a:off x="5102543" y="1956118"/>
            <a:ext cx="1362075" cy="2940050"/>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1" name="AutoShape 40"/>
          <p:cNvCxnSpPr>
            <a:stCxn id="66" idx="3"/>
            <a:endCxn id="60" idx="1"/>
          </p:cNvCxnSpPr>
          <p:nvPr/>
        </p:nvCxnSpPr>
        <p:spPr>
          <a:xfrm flipV="1">
            <a:off x="5800725" y="3540125"/>
            <a:ext cx="2336800" cy="821055"/>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2" name="AutoShape 41"/>
          <p:cNvCxnSpPr>
            <a:stCxn id="66" idx="0"/>
            <a:endCxn id="59" idx="1"/>
          </p:cNvCxnSpPr>
          <p:nvPr/>
        </p:nvCxnSpPr>
        <p:spPr>
          <a:xfrm rot="16200000">
            <a:off x="5651818" y="3121343"/>
            <a:ext cx="581025" cy="1441450"/>
          </a:xfrm>
          <a:prstGeom prst="curvedConnector2">
            <a:avLst/>
          </a:prstGeom>
          <a:ln w="12700" cap="sq" cmpd="sng">
            <a:solidFill>
              <a:schemeClr val="tx2"/>
            </a:solidFill>
            <a:prstDash val="solid"/>
            <a:headEnd type="none" w="med" len="med"/>
            <a:tailEnd type="triangle" w="med" len="med"/>
          </a:ln>
        </p:spPr>
      </p:cxnSp>
      <p:cxnSp>
        <p:nvCxnSpPr>
          <p:cNvPr id="93" name="AutoShape 42"/>
          <p:cNvCxnSpPr>
            <a:stCxn id="65" idx="0"/>
            <a:endCxn id="62" idx="2"/>
          </p:cNvCxnSpPr>
          <p:nvPr/>
        </p:nvCxnSpPr>
        <p:spPr>
          <a:xfrm flipV="1">
            <a:off x="3436938" y="3795713"/>
            <a:ext cx="1786255" cy="311150"/>
          </a:xfrm>
          <a:prstGeom prst="straightConnector1">
            <a:avLst/>
          </a:prstGeom>
          <a:ln w="12700" cap="sq" cmpd="sng">
            <a:solidFill>
              <a:schemeClr val="tx2"/>
            </a:solidFill>
            <a:prstDash val="solid"/>
            <a:headEnd type="none" w="med" len="med"/>
            <a:tailEnd type="triangle" w="med" len="med"/>
          </a:ln>
        </p:spPr>
      </p:cxnSp>
      <p:cxnSp>
        <p:nvCxnSpPr>
          <p:cNvPr id="94" name="AutoShape 43"/>
          <p:cNvCxnSpPr>
            <a:stCxn id="65" idx="0"/>
            <a:endCxn id="61" idx="2"/>
          </p:cNvCxnSpPr>
          <p:nvPr/>
        </p:nvCxnSpPr>
        <p:spPr>
          <a:xfrm flipV="1">
            <a:off x="3436938" y="3817938"/>
            <a:ext cx="62230" cy="288925"/>
          </a:xfrm>
          <a:prstGeom prst="straightConnector1">
            <a:avLst/>
          </a:prstGeom>
          <a:ln w="12700" cap="sq" cmpd="sng">
            <a:solidFill>
              <a:schemeClr val="tx2"/>
            </a:solidFill>
            <a:prstDash val="solid"/>
            <a:headEnd type="none" w="med" len="med"/>
            <a:tailEnd type="triangle" w="med" len="med"/>
          </a:ln>
        </p:spPr>
      </p:cxnSp>
      <p:cxnSp>
        <p:nvCxnSpPr>
          <p:cNvPr id="95" name="AutoShape 44"/>
          <p:cNvCxnSpPr>
            <a:stCxn id="61" idx="1"/>
            <a:endCxn id="67" idx="1"/>
          </p:cNvCxnSpPr>
          <p:nvPr/>
        </p:nvCxnSpPr>
        <p:spPr>
          <a:xfrm rot="10800000" flipH="1" flipV="1">
            <a:off x="2919730" y="3589655"/>
            <a:ext cx="2798445" cy="2001520"/>
          </a:xfrm>
          <a:prstGeom prst="curvedConnector3">
            <a:avLst>
              <a:gd name="adj1" fmla="val -8509"/>
            </a:avLst>
          </a:prstGeom>
          <a:ln w="12700" cap="sq" cmpd="sng">
            <a:solidFill>
              <a:schemeClr val="tx2"/>
            </a:solidFill>
            <a:prstDash val="solid"/>
            <a:headEnd type="none" w="med" len="med"/>
            <a:tailEnd type="triangle" w="med" len="med"/>
          </a:ln>
        </p:spPr>
      </p:cxnSp>
      <p:cxnSp>
        <p:nvCxnSpPr>
          <p:cNvPr id="96" name="AutoShape 45"/>
          <p:cNvCxnSpPr>
            <a:stCxn id="61" idx="1"/>
          </p:cNvCxnSpPr>
          <p:nvPr/>
        </p:nvCxnSpPr>
        <p:spPr>
          <a:xfrm rot="10800000" flipH="1" flipV="1">
            <a:off x="2919413" y="3589338"/>
            <a:ext cx="2935287" cy="2913062"/>
          </a:xfrm>
          <a:prstGeom prst="curvedConnector3">
            <a:avLst>
              <a:gd name="adj1" fmla="val -7787"/>
            </a:avLst>
          </a:prstGeom>
          <a:ln w="12700" cap="sq" cmpd="sng">
            <a:solidFill>
              <a:schemeClr val="tx2"/>
            </a:solidFill>
            <a:prstDash val="solid"/>
            <a:headEnd type="none" w="med" len="med"/>
            <a:tailEnd type="triangle" w="med" len="med"/>
          </a:ln>
        </p:spPr>
      </p:cxnSp>
      <p:cxnSp>
        <p:nvCxnSpPr>
          <p:cNvPr id="97" name="AutoShape 46"/>
          <p:cNvCxnSpPr>
            <a:stCxn id="62" idx="2"/>
            <a:endCxn id="68" idx="0"/>
          </p:cNvCxnSpPr>
          <p:nvPr/>
        </p:nvCxnSpPr>
        <p:spPr>
          <a:xfrm rot="5400000" flipV="1">
            <a:off x="6012498" y="3007043"/>
            <a:ext cx="1268095" cy="2846070"/>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8" name="AutoShape 47"/>
          <p:cNvCxnSpPr>
            <a:stCxn id="62" idx="2"/>
            <a:endCxn id="69" idx="0"/>
          </p:cNvCxnSpPr>
          <p:nvPr/>
        </p:nvCxnSpPr>
        <p:spPr>
          <a:xfrm rot="5400000">
            <a:off x="4185285" y="4002405"/>
            <a:ext cx="1244600" cy="831850"/>
          </a:xfrm>
          <a:prstGeom prst="curvedConnector3">
            <a:avLst>
              <a:gd name="adj1" fmla="val 50000"/>
            </a:avLst>
          </a:prstGeom>
          <a:ln w="12700" cap="sq" cmpd="sng">
            <a:solidFill>
              <a:schemeClr val="tx2"/>
            </a:solidFill>
            <a:prstDash val="solid"/>
            <a:headEnd type="none" w="med" len="med"/>
            <a:tailEnd type="triangle" w="med" len="med"/>
          </a:ln>
        </p:spPr>
      </p:cxnSp>
      <p:cxnSp>
        <p:nvCxnSpPr>
          <p:cNvPr id="99" name="AutoShape 48"/>
          <p:cNvCxnSpPr>
            <a:stCxn id="59" idx="2"/>
            <a:endCxn id="66" idx="3"/>
          </p:cNvCxnSpPr>
          <p:nvPr/>
        </p:nvCxnSpPr>
        <p:spPr>
          <a:xfrm flipH="1">
            <a:off x="5800725" y="3779838"/>
            <a:ext cx="1442085" cy="581025"/>
          </a:xfrm>
          <a:prstGeom prst="straightConnector1">
            <a:avLst/>
          </a:prstGeom>
          <a:ln w="12700" cap="sq" cmpd="sng">
            <a:solidFill>
              <a:schemeClr val="tx2"/>
            </a:solidFill>
            <a:prstDash val="solid"/>
            <a:headEnd type="none" w="med" len="med"/>
            <a:tailEnd type="triangle" w="med" len="med"/>
          </a:ln>
        </p:spPr>
      </p:cxnSp>
      <p:cxnSp>
        <p:nvCxnSpPr>
          <p:cNvPr id="100" name="AutoShape 49"/>
          <p:cNvCxnSpPr>
            <a:stCxn id="59" idx="1"/>
            <a:endCxn id="65" idx="3"/>
          </p:cNvCxnSpPr>
          <p:nvPr/>
        </p:nvCxnSpPr>
        <p:spPr>
          <a:xfrm flipH="1">
            <a:off x="4016058" y="3551238"/>
            <a:ext cx="2646680" cy="784225"/>
          </a:xfrm>
          <a:prstGeom prst="straightConnector1">
            <a:avLst/>
          </a:prstGeom>
          <a:ln w="12700" cap="sq" cmpd="sng">
            <a:solidFill>
              <a:schemeClr val="tx2"/>
            </a:solidFill>
            <a:prstDash val="solid"/>
            <a:headEnd type="none" w="med" len="med"/>
            <a:tailEnd type="triangle" w="med" len="med"/>
          </a:ln>
        </p:spPr>
      </p:cxnSp>
      <p:cxnSp>
        <p:nvCxnSpPr>
          <p:cNvPr id="101" name="AutoShape 50"/>
          <p:cNvCxnSpPr>
            <a:stCxn id="60" idx="2"/>
            <a:endCxn id="63" idx="3"/>
          </p:cNvCxnSpPr>
          <p:nvPr/>
        </p:nvCxnSpPr>
        <p:spPr>
          <a:xfrm flipH="1">
            <a:off x="7832408" y="3768725"/>
            <a:ext cx="884555" cy="567055"/>
          </a:xfrm>
          <a:prstGeom prst="straightConnector1">
            <a:avLst/>
          </a:prstGeom>
          <a:ln w="12700" cap="sq" cmpd="sng">
            <a:solidFill>
              <a:schemeClr val="tx2"/>
            </a:solidFill>
            <a:prstDash val="solid"/>
            <a:headEnd type="none" w="med" len="med"/>
            <a:tailEnd type="triangle" w="med" len="med"/>
          </a:ln>
        </p:spPr>
      </p:cxnSp>
      <p:cxnSp>
        <p:nvCxnSpPr>
          <p:cNvPr id="102" name="AutoShape 51"/>
          <p:cNvCxnSpPr>
            <a:stCxn id="60" idx="3"/>
            <a:endCxn id="64" idx="3"/>
          </p:cNvCxnSpPr>
          <p:nvPr/>
        </p:nvCxnSpPr>
        <p:spPr>
          <a:xfrm flipH="1">
            <a:off x="9283700" y="3540125"/>
            <a:ext cx="12700" cy="784225"/>
          </a:xfrm>
          <a:prstGeom prst="curvedConnector3">
            <a:avLst>
              <a:gd name="adj1" fmla="val -1875000"/>
            </a:avLst>
          </a:prstGeom>
          <a:ln w="12700" cap="sq" cmpd="sng">
            <a:solidFill>
              <a:schemeClr val="tx2"/>
            </a:solidFill>
            <a:prstDash val="solid"/>
            <a:headEnd type="none" w="med" len="med"/>
            <a:tailEnd type="triangle" w="med" len="med"/>
          </a:ln>
        </p:spPr>
      </p:cxn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Oval 2"/>
          <p:cNvSpPr/>
          <p:nvPr/>
        </p:nvSpPr>
        <p:spPr>
          <a:xfrm>
            <a:off x="5478463" y="55721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0000</a:t>
            </a:r>
          </a:p>
        </p:txBody>
      </p:sp>
      <p:sp>
        <p:nvSpPr>
          <p:cNvPr id="88067" name="Oval 3"/>
          <p:cNvSpPr/>
          <p:nvPr/>
        </p:nvSpPr>
        <p:spPr>
          <a:xfrm>
            <a:off x="4295775" y="1270000"/>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1000</a:t>
            </a:r>
          </a:p>
        </p:txBody>
      </p:sp>
      <p:sp>
        <p:nvSpPr>
          <p:cNvPr id="88068" name="Oval 4"/>
          <p:cNvSpPr/>
          <p:nvPr/>
        </p:nvSpPr>
        <p:spPr>
          <a:xfrm>
            <a:off x="5514975" y="181133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1001</a:t>
            </a:r>
          </a:p>
        </p:txBody>
      </p:sp>
      <p:sp>
        <p:nvSpPr>
          <p:cNvPr id="88069" name="Oval 5"/>
          <p:cNvSpPr/>
          <p:nvPr/>
        </p:nvSpPr>
        <p:spPr>
          <a:xfrm>
            <a:off x="6804025" y="120173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0001</a:t>
            </a:r>
          </a:p>
        </p:txBody>
      </p:sp>
      <p:cxnSp>
        <p:nvCxnSpPr>
          <p:cNvPr id="88070" name="AutoShape 6"/>
          <p:cNvCxnSpPr>
            <a:stCxn id="88066" idx="1"/>
            <a:endCxn id="88066" idx="7"/>
          </p:cNvCxnSpPr>
          <p:nvPr/>
        </p:nvCxnSpPr>
        <p:spPr>
          <a:xfrm rot="5400000" flipV="1">
            <a:off x="5797550" y="414338"/>
            <a:ext cx="1588" cy="454025"/>
          </a:xfrm>
          <a:prstGeom prst="curvedConnector3">
            <a:avLst>
              <a:gd name="adj1" fmla="val -19700000"/>
            </a:avLst>
          </a:prstGeom>
          <a:ln w="28575" cap="sq" cmpd="sng">
            <a:solidFill>
              <a:schemeClr val="tx2"/>
            </a:solidFill>
            <a:prstDash val="solid"/>
            <a:headEnd type="none" w="med" len="med"/>
            <a:tailEnd type="triangle" w="med" len="med"/>
          </a:ln>
        </p:spPr>
      </p:cxnSp>
      <p:cxnSp>
        <p:nvCxnSpPr>
          <p:cNvPr id="88071" name="AutoShape 7"/>
          <p:cNvCxnSpPr>
            <a:stCxn id="88067" idx="7"/>
            <a:endCxn id="88066" idx="3"/>
          </p:cNvCxnSpPr>
          <p:nvPr/>
        </p:nvCxnSpPr>
        <p:spPr>
          <a:xfrm flipV="1">
            <a:off x="4843463" y="1146175"/>
            <a:ext cx="728662" cy="207963"/>
          </a:xfrm>
          <a:prstGeom prst="straightConnector1">
            <a:avLst/>
          </a:prstGeom>
          <a:ln w="28575" cap="sq" cmpd="sng">
            <a:solidFill>
              <a:schemeClr val="tx2"/>
            </a:solidFill>
            <a:prstDash val="solid"/>
            <a:headEnd type="none" w="med" len="med"/>
            <a:tailEnd type="triangle" w="med" len="med"/>
          </a:ln>
        </p:spPr>
      </p:cxnSp>
      <p:cxnSp>
        <p:nvCxnSpPr>
          <p:cNvPr id="88072" name="AutoShape 8"/>
          <p:cNvCxnSpPr>
            <a:stCxn id="88066" idx="5"/>
            <a:endCxn id="88069" idx="1"/>
          </p:cNvCxnSpPr>
          <p:nvPr/>
        </p:nvCxnSpPr>
        <p:spPr>
          <a:xfrm>
            <a:off x="6026150" y="1146175"/>
            <a:ext cx="871538" cy="139700"/>
          </a:xfrm>
          <a:prstGeom prst="straightConnector1">
            <a:avLst/>
          </a:prstGeom>
          <a:ln w="28575" cap="sq" cmpd="sng">
            <a:solidFill>
              <a:schemeClr val="tx2"/>
            </a:solidFill>
            <a:prstDash val="solid"/>
            <a:headEnd type="none" w="med" len="med"/>
            <a:tailEnd type="triangle" w="med" len="med"/>
          </a:ln>
        </p:spPr>
      </p:cxnSp>
      <p:sp>
        <p:nvSpPr>
          <p:cNvPr id="88073" name="Oval 9"/>
          <p:cNvSpPr/>
          <p:nvPr/>
        </p:nvSpPr>
        <p:spPr>
          <a:xfrm>
            <a:off x="5681663" y="4775200"/>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0110</a:t>
            </a:r>
          </a:p>
        </p:txBody>
      </p:sp>
      <p:sp>
        <p:nvSpPr>
          <p:cNvPr id="88074" name="Oval 10"/>
          <p:cNvSpPr/>
          <p:nvPr/>
        </p:nvSpPr>
        <p:spPr>
          <a:xfrm>
            <a:off x="4649788" y="5257800"/>
            <a:ext cx="682625" cy="64135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1110</a:t>
            </a:r>
          </a:p>
        </p:txBody>
      </p:sp>
      <p:sp>
        <p:nvSpPr>
          <p:cNvPr id="88075" name="Oval 11"/>
          <p:cNvSpPr/>
          <p:nvPr/>
        </p:nvSpPr>
        <p:spPr>
          <a:xfrm>
            <a:off x="5770563" y="578008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1111</a:t>
            </a:r>
          </a:p>
        </p:txBody>
      </p:sp>
      <p:sp>
        <p:nvSpPr>
          <p:cNvPr id="88076" name="Oval 12"/>
          <p:cNvSpPr/>
          <p:nvPr/>
        </p:nvSpPr>
        <p:spPr>
          <a:xfrm>
            <a:off x="6905625" y="5222875"/>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0111</a:t>
            </a:r>
          </a:p>
        </p:txBody>
      </p:sp>
      <p:cxnSp>
        <p:nvCxnSpPr>
          <p:cNvPr id="88077" name="AutoShape 13"/>
          <p:cNvCxnSpPr>
            <a:stCxn id="88076" idx="3"/>
            <a:endCxn id="88075" idx="6"/>
          </p:cNvCxnSpPr>
          <p:nvPr/>
        </p:nvCxnSpPr>
        <p:spPr>
          <a:xfrm flipH="1">
            <a:off x="6426200" y="5811838"/>
            <a:ext cx="573088" cy="304800"/>
          </a:xfrm>
          <a:prstGeom prst="straightConnector1">
            <a:avLst/>
          </a:prstGeom>
          <a:ln w="28575" cap="sq" cmpd="sng">
            <a:solidFill>
              <a:schemeClr val="tx2"/>
            </a:solidFill>
            <a:prstDash val="solid"/>
            <a:headEnd type="none" w="med" len="med"/>
            <a:tailEnd type="triangle" w="med" len="med"/>
          </a:ln>
        </p:spPr>
      </p:cxnSp>
      <p:cxnSp>
        <p:nvCxnSpPr>
          <p:cNvPr id="88078" name="AutoShape 14"/>
          <p:cNvCxnSpPr>
            <a:stCxn id="88075" idx="2"/>
            <a:endCxn id="88074" idx="5"/>
          </p:cNvCxnSpPr>
          <p:nvPr/>
        </p:nvCxnSpPr>
        <p:spPr>
          <a:xfrm flipH="1" flipV="1">
            <a:off x="5232400" y="5819775"/>
            <a:ext cx="523875" cy="296863"/>
          </a:xfrm>
          <a:prstGeom prst="straightConnector1">
            <a:avLst/>
          </a:prstGeom>
          <a:ln w="28575" cap="sq" cmpd="sng">
            <a:solidFill>
              <a:schemeClr val="tx2"/>
            </a:solidFill>
            <a:prstDash val="solid"/>
            <a:headEnd type="none" w="med" len="med"/>
            <a:tailEnd type="triangle" w="med" len="med"/>
          </a:ln>
        </p:spPr>
      </p:cxnSp>
      <p:cxnSp>
        <p:nvCxnSpPr>
          <p:cNvPr id="88079" name="AutoShape 15"/>
          <p:cNvCxnSpPr>
            <a:stCxn id="88075" idx="3"/>
            <a:endCxn id="88075" idx="5"/>
          </p:cNvCxnSpPr>
          <p:nvPr/>
        </p:nvCxnSpPr>
        <p:spPr>
          <a:xfrm rot="-5400000" flipH="1">
            <a:off x="6089650" y="6142038"/>
            <a:ext cx="1588" cy="454025"/>
          </a:xfrm>
          <a:prstGeom prst="curvedConnector3">
            <a:avLst>
              <a:gd name="adj1" fmla="val 19700000"/>
            </a:avLst>
          </a:prstGeom>
          <a:ln w="28575" cap="sq" cmpd="sng">
            <a:solidFill>
              <a:schemeClr val="tx2"/>
            </a:solidFill>
            <a:prstDash val="solid"/>
            <a:headEnd type="none" w="med" len="med"/>
            <a:tailEnd type="triangle" w="med" len="med"/>
          </a:ln>
        </p:spPr>
      </p:cxnSp>
      <p:cxnSp>
        <p:nvCxnSpPr>
          <p:cNvPr id="88080" name="AutoShape 16"/>
          <p:cNvCxnSpPr>
            <a:stCxn id="88073" idx="1"/>
            <a:endCxn id="88086" idx="5"/>
          </p:cNvCxnSpPr>
          <p:nvPr/>
        </p:nvCxnSpPr>
        <p:spPr>
          <a:xfrm flipH="1" flipV="1">
            <a:off x="3636963" y="4467225"/>
            <a:ext cx="2138362" cy="392113"/>
          </a:xfrm>
          <a:prstGeom prst="straightConnector1">
            <a:avLst/>
          </a:prstGeom>
          <a:ln w="28575" cap="sq" cmpd="sng">
            <a:solidFill>
              <a:schemeClr val="tx2"/>
            </a:solidFill>
            <a:prstDash val="solid"/>
            <a:headEnd type="none" w="med" len="med"/>
            <a:tailEnd type="triangle" w="med" len="med"/>
          </a:ln>
        </p:spPr>
      </p:cxnSp>
      <p:cxnSp>
        <p:nvCxnSpPr>
          <p:cNvPr id="88081" name="AutoShape 17"/>
          <p:cNvCxnSpPr>
            <a:stCxn id="88074" idx="1"/>
            <a:endCxn id="88086" idx="4"/>
          </p:cNvCxnSpPr>
          <p:nvPr/>
        </p:nvCxnSpPr>
        <p:spPr>
          <a:xfrm flipH="1" flipV="1">
            <a:off x="3409950" y="4565650"/>
            <a:ext cx="1339850" cy="771525"/>
          </a:xfrm>
          <a:prstGeom prst="straightConnector1">
            <a:avLst/>
          </a:prstGeom>
          <a:ln w="28575" cap="sq" cmpd="sng">
            <a:solidFill>
              <a:schemeClr val="tx2"/>
            </a:solidFill>
            <a:prstDash val="solid"/>
            <a:headEnd type="none" w="med" len="med"/>
            <a:tailEnd type="triangle" w="med" len="med"/>
          </a:ln>
        </p:spPr>
      </p:cxnSp>
      <p:cxnSp>
        <p:nvCxnSpPr>
          <p:cNvPr id="88082" name="AutoShape 18"/>
          <p:cNvCxnSpPr>
            <a:stCxn id="88067" idx="6"/>
            <a:endCxn id="88069" idx="2"/>
          </p:cNvCxnSpPr>
          <p:nvPr/>
        </p:nvCxnSpPr>
        <p:spPr>
          <a:xfrm flipV="1">
            <a:off x="4951413" y="1538288"/>
            <a:ext cx="1838325" cy="68262"/>
          </a:xfrm>
          <a:prstGeom prst="straightConnector1">
            <a:avLst/>
          </a:prstGeom>
          <a:ln w="28575" cap="sq" cmpd="sng">
            <a:solidFill>
              <a:schemeClr val="tx2"/>
            </a:solidFill>
            <a:prstDash val="solid"/>
            <a:headEnd type="none" w="med" len="med"/>
            <a:tailEnd type="triangle" w="med" len="med"/>
          </a:ln>
        </p:spPr>
      </p:cxnSp>
      <p:cxnSp>
        <p:nvCxnSpPr>
          <p:cNvPr id="88083" name="AutoShape 19"/>
          <p:cNvCxnSpPr>
            <a:stCxn id="88069" idx="5"/>
            <a:endCxn id="88091" idx="0"/>
          </p:cNvCxnSpPr>
          <p:nvPr/>
        </p:nvCxnSpPr>
        <p:spPr>
          <a:xfrm>
            <a:off x="7351713" y="1790700"/>
            <a:ext cx="1309687" cy="777875"/>
          </a:xfrm>
          <a:prstGeom prst="straightConnector1">
            <a:avLst/>
          </a:prstGeom>
          <a:ln w="28575" cap="sq" cmpd="sng">
            <a:solidFill>
              <a:schemeClr val="tx2"/>
            </a:solidFill>
            <a:prstDash val="solid"/>
            <a:headEnd type="none" w="med" len="med"/>
            <a:tailEnd type="triangle" w="med" len="med"/>
          </a:ln>
        </p:spPr>
      </p:cxnSp>
      <p:sp>
        <p:nvSpPr>
          <p:cNvPr id="88084" name="Oval 20"/>
          <p:cNvSpPr/>
          <p:nvPr/>
        </p:nvSpPr>
        <p:spPr>
          <a:xfrm>
            <a:off x="3016250" y="261143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0100</a:t>
            </a:r>
          </a:p>
        </p:txBody>
      </p:sp>
      <p:sp>
        <p:nvSpPr>
          <p:cNvPr id="88085" name="Oval 21"/>
          <p:cNvSpPr/>
          <p:nvPr/>
        </p:nvSpPr>
        <p:spPr>
          <a:xfrm>
            <a:off x="2189163" y="321786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1100</a:t>
            </a:r>
          </a:p>
        </p:txBody>
      </p:sp>
      <p:sp>
        <p:nvSpPr>
          <p:cNvPr id="88086" name="Oval 22"/>
          <p:cNvSpPr/>
          <p:nvPr/>
        </p:nvSpPr>
        <p:spPr>
          <a:xfrm>
            <a:off x="3089275" y="387826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1101</a:t>
            </a:r>
          </a:p>
        </p:txBody>
      </p:sp>
      <p:sp>
        <p:nvSpPr>
          <p:cNvPr id="88087" name="Oval 23"/>
          <p:cNvSpPr/>
          <p:nvPr/>
        </p:nvSpPr>
        <p:spPr>
          <a:xfrm>
            <a:off x="3954463" y="324326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1010</a:t>
            </a:r>
          </a:p>
        </p:txBody>
      </p:sp>
      <p:cxnSp>
        <p:nvCxnSpPr>
          <p:cNvPr id="88088" name="AutoShape 24"/>
          <p:cNvCxnSpPr>
            <a:stCxn id="88084" idx="7"/>
            <a:endCxn id="88068" idx="3"/>
          </p:cNvCxnSpPr>
          <p:nvPr/>
        </p:nvCxnSpPr>
        <p:spPr>
          <a:xfrm flipV="1">
            <a:off x="3563938" y="2400300"/>
            <a:ext cx="2044700" cy="295275"/>
          </a:xfrm>
          <a:prstGeom prst="straightConnector1">
            <a:avLst/>
          </a:prstGeom>
          <a:ln w="28575" cap="sq" cmpd="sng">
            <a:solidFill>
              <a:schemeClr val="tx2"/>
            </a:solidFill>
            <a:prstDash val="solid"/>
            <a:headEnd type="none" w="med" len="med"/>
            <a:tailEnd type="triangle" w="med" len="med"/>
          </a:ln>
        </p:spPr>
      </p:cxnSp>
      <p:cxnSp>
        <p:nvCxnSpPr>
          <p:cNvPr id="88089" name="AutoShape 25"/>
          <p:cNvCxnSpPr>
            <a:stCxn id="88086" idx="7"/>
            <a:endCxn id="88087" idx="3"/>
          </p:cNvCxnSpPr>
          <p:nvPr/>
        </p:nvCxnSpPr>
        <p:spPr>
          <a:xfrm flipV="1">
            <a:off x="3636963" y="3832225"/>
            <a:ext cx="411162" cy="130175"/>
          </a:xfrm>
          <a:prstGeom prst="straightConnector1">
            <a:avLst/>
          </a:prstGeom>
          <a:ln w="28575" cap="sq" cmpd="sng">
            <a:solidFill>
              <a:schemeClr val="tx2"/>
            </a:solidFill>
            <a:prstDash val="solid"/>
            <a:headEnd type="none" w="med" len="med"/>
            <a:tailEnd type="triangle" w="med" len="med"/>
          </a:ln>
        </p:spPr>
      </p:cxnSp>
      <p:cxnSp>
        <p:nvCxnSpPr>
          <p:cNvPr id="88090" name="AutoShape 26"/>
          <p:cNvCxnSpPr>
            <a:stCxn id="88087" idx="1"/>
            <a:endCxn id="88084" idx="5"/>
          </p:cNvCxnSpPr>
          <p:nvPr/>
        </p:nvCxnSpPr>
        <p:spPr>
          <a:xfrm flipH="1" flipV="1">
            <a:off x="3563938" y="3200400"/>
            <a:ext cx="484187" cy="127000"/>
          </a:xfrm>
          <a:prstGeom prst="straightConnector1">
            <a:avLst/>
          </a:prstGeom>
          <a:ln w="28575" cap="sq" cmpd="sng">
            <a:solidFill>
              <a:schemeClr val="tx2"/>
            </a:solidFill>
            <a:prstDash val="solid"/>
            <a:headEnd type="none" w="med" len="med"/>
            <a:tailEnd type="triangle" w="med" len="med"/>
          </a:ln>
        </p:spPr>
      </p:cxnSp>
      <p:sp>
        <p:nvSpPr>
          <p:cNvPr id="88091" name="Oval 27"/>
          <p:cNvSpPr/>
          <p:nvPr/>
        </p:nvSpPr>
        <p:spPr>
          <a:xfrm>
            <a:off x="8340725" y="2582863"/>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0010</a:t>
            </a:r>
          </a:p>
        </p:txBody>
      </p:sp>
      <p:sp>
        <p:nvSpPr>
          <p:cNvPr id="88092" name="Oval 28"/>
          <p:cNvSpPr/>
          <p:nvPr/>
        </p:nvSpPr>
        <p:spPr>
          <a:xfrm>
            <a:off x="7243763" y="315753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0101</a:t>
            </a:r>
          </a:p>
        </p:txBody>
      </p:sp>
      <p:sp>
        <p:nvSpPr>
          <p:cNvPr id="88093" name="Oval 29"/>
          <p:cNvSpPr/>
          <p:nvPr/>
        </p:nvSpPr>
        <p:spPr>
          <a:xfrm>
            <a:off x="8450263" y="3835400"/>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1011</a:t>
            </a:r>
          </a:p>
        </p:txBody>
      </p:sp>
      <p:sp>
        <p:nvSpPr>
          <p:cNvPr id="88094" name="Oval 30"/>
          <p:cNvSpPr/>
          <p:nvPr/>
        </p:nvSpPr>
        <p:spPr>
          <a:xfrm>
            <a:off x="9328150" y="3214688"/>
            <a:ext cx="641350" cy="673100"/>
          </a:xfrm>
          <a:prstGeom prst="ellipse">
            <a:avLst/>
          </a:prstGeom>
          <a:noFill/>
          <a:ln w="28575" cap="sq" cmpd="sng">
            <a:solidFill>
              <a:schemeClr val="tx1"/>
            </a:solidFill>
            <a:prstDash val="solid"/>
            <a:headEnd type="none" w="med" len="med"/>
            <a:tailEnd type="none" w="med" len="med"/>
          </a:ln>
        </p:spPr>
        <p:txBody>
          <a:bodyPr wrap="none" lIns="274320" rIns="274320"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1800" dirty="0">
                <a:solidFill>
                  <a:schemeClr val="tx2"/>
                </a:solidFill>
                <a:latin typeface="Times New Roman" panose="02020603050405020304" pitchFamily="18" charset="0"/>
              </a:rPr>
              <a:t>0011</a:t>
            </a:r>
          </a:p>
        </p:txBody>
      </p:sp>
      <p:cxnSp>
        <p:nvCxnSpPr>
          <p:cNvPr id="88095" name="AutoShape 31"/>
          <p:cNvCxnSpPr>
            <a:stCxn id="88092" idx="7"/>
            <a:endCxn id="88091" idx="3"/>
          </p:cNvCxnSpPr>
          <p:nvPr/>
        </p:nvCxnSpPr>
        <p:spPr>
          <a:xfrm flipV="1">
            <a:off x="7791450" y="3171825"/>
            <a:ext cx="642938" cy="69850"/>
          </a:xfrm>
          <a:prstGeom prst="straightConnector1">
            <a:avLst/>
          </a:prstGeom>
          <a:ln w="28575" cap="sq" cmpd="sng">
            <a:solidFill>
              <a:schemeClr val="tx2"/>
            </a:solidFill>
            <a:prstDash val="solid"/>
            <a:headEnd type="triangle" w="med" len="med"/>
            <a:tailEnd type="none" w="med" len="med"/>
          </a:ln>
        </p:spPr>
      </p:cxnSp>
      <p:cxnSp>
        <p:nvCxnSpPr>
          <p:cNvPr id="88096" name="AutoShape 32"/>
          <p:cNvCxnSpPr>
            <a:stCxn id="88091" idx="2"/>
            <a:endCxn id="88084" idx="6"/>
          </p:cNvCxnSpPr>
          <p:nvPr/>
        </p:nvCxnSpPr>
        <p:spPr>
          <a:xfrm flipH="1">
            <a:off x="3671888" y="2919413"/>
            <a:ext cx="4654550" cy="28575"/>
          </a:xfrm>
          <a:prstGeom prst="straightConnector1">
            <a:avLst/>
          </a:prstGeom>
          <a:ln w="28575" cap="sq" cmpd="sng">
            <a:solidFill>
              <a:schemeClr val="tx2"/>
            </a:solidFill>
            <a:prstDash val="solid"/>
            <a:headEnd type="none" w="med" len="med"/>
            <a:tailEnd type="triangle" w="med" len="med"/>
          </a:ln>
        </p:spPr>
      </p:cxnSp>
      <p:cxnSp>
        <p:nvCxnSpPr>
          <p:cNvPr id="88097" name="AutoShape 33"/>
          <p:cNvCxnSpPr>
            <a:stCxn id="88093" idx="1"/>
            <a:endCxn id="88092" idx="5"/>
          </p:cNvCxnSpPr>
          <p:nvPr/>
        </p:nvCxnSpPr>
        <p:spPr>
          <a:xfrm flipH="1" flipV="1">
            <a:off x="7791450" y="3746500"/>
            <a:ext cx="752475" cy="173038"/>
          </a:xfrm>
          <a:prstGeom prst="straightConnector1">
            <a:avLst/>
          </a:prstGeom>
          <a:ln w="28575" cap="sq" cmpd="sng">
            <a:solidFill>
              <a:schemeClr val="tx2"/>
            </a:solidFill>
            <a:prstDash val="solid"/>
            <a:headEnd type="triangle" w="med" len="med"/>
            <a:tailEnd type="none" w="med" len="med"/>
          </a:ln>
        </p:spPr>
      </p:cxnSp>
      <p:cxnSp>
        <p:nvCxnSpPr>
          <p:cNvPr id="88098" name="AutoShape 34"/>
          <p:cNvCxnSpPr>
            <a:stCxn id="88069" idx="6"/>
            <a:endCxn id="88094" idx="0"/>
          </p:cNvCxnSpPr>
          <p:nvPr/>
        </p:nvCxnSpPr>
        <p:spPr>
          <a:xfrm>
            <a:off x="7459663" y="1538288"/>
            <a:ext cx="2189162" cy="1662112"/>
          </a:xfrm>
          <a:prstGeom prst="curvedConnector2">
            <a:avLst/>
          </a:prstGeom>
          <a:ln w="28575" cap="sq" cmpd="sng">
            <a:solidFill>
              <a:schemeClr val="tx2"/>
            </a:solidFill>
            <a:prstDash val="solid"/>
            <a:headEnd type="none" w="med" len="med"/>
            <a:tailEnd type="triangle" w="med" len="med"/>
          </a:ln>
        </p:spPr>
      </p:cxnSp>
      <p:cxnSp>
        <p:nvCxnSpPr>
          <p:cNvPr id="88099" name="AutoShape 35"/>
          <p:cNvCxnSpPr>
            <a:stCxn id="88094" idx="3"/>
            <a:endCxn id="88073" idx="6"/>
          </p:cNvCxnSpPr>
          <p:nvPr/>
        </p:nvCxnSpPr>
        <p:spPr>
          <a:xfrm rot="5400000">
            <a:off x="7224713" y="2914650"/>
            <a:ext cx="1308100" cy="3084513"/>
          </a:xfrm>
          <a:prstGeom prst="curvedConnector2">
            <a:avLst/>
          </a:prstGeom>
          <a:ln w="28575" cap="sq" cmpd="sng">
            <a:solidFill>
              <a:schemeClr val="tx2"/>
            </a:solidFill>
            <a:prstDash val="solid"/>
            <a:headEnd type="none" w="med" len="med"/>
            <a:tailEnd type="triangle" w="med" len="med"/>
          </a:ln>
        </p:spPr>
      </p:cxnSp>
      <p:cxnSp>
        <p:nvCxnSpPr>
          <p:cNvPr id="88100" name="AutoShape 36"/>
          <p:cNvCxnSpPr>
            <a:stCxn id="88094" idx="4"/>
            <a:endCxn id="88076" idx="6"/>
          </p:cNvCxnSpPr>
          <p:nvPr/>
        </p:nvCxnSpPr>
        <p:spPr>
          <a:xfrm rot="5400000">
            <a:off x="7775575" y="3686175"/>
            <a:ext cx="1657350" cy="2087563"/>
          </a:xfrm>
          <a:prstGeom prst="curvedConnector2">
            <a:avLst/>
          </a:prstGeom>
          <a:ln w="28575" cap="sq" cmpd="sng">
            <a:solidFill>
              <a:schemeClr val="tx2"/>
            </a:solidFill>
            <a:prstDash val="solid"/>
            <a:headEnd type="none" w="med" len="med"/>
            <a:tailEnd type="triangle" w="med" len="med"/>
          </a:ln>
        </p:spPr>
      </p:cxnSp>
      <p:cxnSp>
        <p:nvCxnSpPr>
          <p:cNvPr id="88101" name="AutoShape 37"/>
          <p:cNvCxnSpPr>
            <a:stCxn id="88084" idx="0"/>
            <a:endCxn id="88067" idx="3"/>
          </p:cNvCxnSpPr>
          <p:nvPr/>
        </p:nvCxnSpPr>
        <p:spPr>
          <a:xfrm flipV="1">
            <a:off x="3336925" y="1858963"/>
            <a:ext cx="1052513" cy="738187"/>
          </a:xfrm>
          <a:prstGeom prst="straightConnector1">
            <a:avLst/>
          </a:prstGeom>
          <a:ln w="28575" cap="sq" cmpd="sng">
            <a:solidFill>
              <a:schemeClr val="tx2"/>
            </a:solidFill>
            <a:prstDash val="solid"/>
            <a:headEnd type="none" w="med" len="med"/>
            <a:tailEnd type="triangle" w="med" len="med"/>
          </a:ln>
        </p:spPr>
      </p:cxnSp>
      <p:cxnSp>
        <p:nvCxnSpPr>
          <p:cNvPr id="88102" name="AutoShape 38"/>
          <p:cNvCxnSpPr>
            <a:stCxn id="88073" idx="2"/>
            <a:endCxn id="88085" idx="4"/>
          </p:cNvCxnSpPr>
          <p:nvPr/>
        </p:nvCxnSpPr>
        <p:spPr>
          <a:xfrm rot="10800000">
            <a:off x="2509838" y="3905250"/>
            <a:ext cx="3157537" cy="1206500"/>
          </a:xfrm>
          <a:prstGeom prst="curvedConnector2">
            <a:avLst/>
          </a:prstGeom>
          <a:ln w="28575" cap="sq" cmpd="sng">
            <a:solidFill>
              <a:schemeClr val="tx2"/>
            </a:solidFill>
            <a:prstDash val="solid"/>
            <a:headEnd type="none" w="med" len="med"/>
            <a:tailEnd type="triangle" w="med" len="med"/>
          </a:ln>
        </p:spPr>
      </p:cxnSp>
      <p:cxnSp>
        <p:nvCxnSpPr>
          <p:cNvPr id="88103" name="AutoShape 39"/>
          <p:cNvCxnSpPr>
            <a:stCxn id="88068" idx="6"/>
            <a:endCxn id="88094" idx="1"/>
          </p:cNvCxnSpPr>
          <p:nvPr/>
        </p:nvCxnSpPr>
        <p:spPr>
          <a:xfrm>
            <a:off x="6170613" y="2147888"/>
            <a:ext cx="3251200" cy="1150937"/>
          </a:xfrm>
          <a:prstGeom prst="curvedConnector2">
            <a:avLst/>
          </a:prstGeom>
          <a:ln w="28575" cap="sq" cmpd="sng">
            <a:solidFill>
              <a:schemeClr val="tx2"/>
            </a:solidFill>
            <a:prstDash val="solid"/>
            <a:headEnd type="none" w="med" len="med"/>
            <a:tailEnd type="triangle" w="med" len="med"/>
          </a:ln>
        </p:spPr>
      </p:cxnSp>
      <p:cxnSp>
        <p:nvCxnSpPr>
          <p:cNvPr id="88104" name="AutoShape 40"/>
          <p:cNvCxnSpPr>
            <a:stCxn id="88087" idx="7"/>
            <a:endCxn id="88092" idx="1"/>
          </p:cNvCxnSpPr>
          <p:nvPr/>
        </p:nvCxnSpPr>
        <p:spPr>
          <a:xfrm rot="-5400000">
            <a:off x="5876925" y="1866900"/>
            <a:ext cx="85725" cy="2835275"/>
          </a:xfrm>
          <a:prstGeom prst="curvedConnector3">
            <a:avLst>
              <a:gd name="adj1" fmla="val 464815"/>
            </a:avLst>
          </a:prstGeom>
          <a:ln w="28575" cap="sq" cmpd="sng">
            <a:solidFill>
              <a:schemeClr val="tx2"/>
            </a:solidFill>
            <a:prstDash val="solid"/>
            <a:headEnd type="none" w="med" len="med"/>
            <a:tailEnd type="triangle" w="med" len="med"/>
          </a:ln>
        </p:spPr>
      </p:cxnSp>
      <p:cxnSp>
        <p:nvCxnSpPr>
          <p:cNvPr id="88105" name="AutoShape 41"/>
          <p:cNvCxnSpPr>
            <a:stCxn id="88087" idx="5"/>
            <a:endCxn id="88092" idx="3"/>
          </p:cNvCxnSpPr>
          <p:nvPr/>
        </p:nvCxnSpPr>
        <p:spPr>
          <a:xfrm rot="5400000" flipH="1" flipV="1">
            <a:off x="5876925" y="2371725"/>
            <a:ext cx="85725" cy="2835275"/>
          </a:xfrm>
          <a:prstGeom prst="curvedConnector3">
            <a:avLst>
              <a:gd name="adj1" fmla="val -364815"/>
            </a:avLst>
          </a:prstGeom>
          <a:ln w="28575" cap="sq" cmpd="sng">
            <a:solidFill>
              <a:schemeClr val="tx2"/>
            </a:solidFill>
            <a:prstDash val="solid"/>
            <a:headEnd type="triangle" w="med" len="med"/>
            <a:tailEnd type="none" w="med" len="med"/>
          </a:ln>
        </p:spPr>
      </p:cxnSp>
      <p:cxnSp>
        <p:nvCxnSpPr>
          <p:cNvPr id="88106" name="AutoShape 42"/>
          <p:cNvCxnSpPr>
            <a:stCxn id="88073" idx="7"/>
            <a:endCxn id="88093" idx="3"/>
          </p:cNvCxnSpPr>
          <p:nvPr/>
        </p:nvCxnSpPr>
        <p:spPr>
          <a:xfrm flipV="1">
            <a:off x="6229350" y="4424363"/>
            <a:ext cx="2314575" cy="434975"/>
          </a:xfrm>
          <a:prstGeom prst="straightConnector1">
            <a:avLst/>
          </a:prstGeom>
          <a:ln w="28575" cap="sq" cmpd="sng">
            <a:solidFill>
              <a:schemeClr val="tx2"/>
            </a:solidFill>
            <a:prstDash val="solid"/>
            <a:headEnd type="triangle" w="med" len="med"/>
            <a:tailEnd type="none" w="med" len="med"/>
          </a:ln>
        </p:spPr>
      </p:cxnSp>
      <p:cxnSp>
        <p:nvCxnSpPr>
          <p:cNvPr id="88107" name="AutoShape 43"/>
          <p:cNvCxnSpPr>
            <a:stCxn id="88076" idx="7"/>
            <a:endCxn id="88093" idx="4"/>
          </p:cNvCxnSpPr>
          <p:nvPr/>
        </p:nvCxnSpPr>
        <p:spPr>
          <a:xfrm flipV="1">
            <a:off x="7453313" y="4522788"/>
            <a:ext cx="1317625" cy="784225"/>
          </a:xfrm>
          <a:prstGeom prst="straightConnector1">
            <a:avLst/>
          </a:prstGeom>
          <a:ln w="28575" cap="sq" cmpd="sng">
            <a:solidFill>
              <a:schemeClr val="tx2"/>
            </a:solidFill>
            <a:prstDash val="solid"/>
            <a:headEnd type="triangle" w="med" len="med"/>
            <a:tailEnd type="none" w="med" len="med"/>
          </a:ln>
        </p:spPr>
      </p:cxnSp>
      <p:cxnSp>
        <p:nvCxnSpPr>
          <p:cNvPr id="88108" name="AutoShape 44"/>
          <p:cNvCxnSpPr>
            <a:stCxn id="88085" idx="0"/>
            <a:endCxn id="88067" idx="2"/>
          </p:cNvCxnSpPr>
          <p:nvPr/>
        </p:nvCxnSpPr>
        <p:spPr>
          <a:xfrm rot="-5400000">
            <a:off x="2597150" y="1519238"/>
            <a:ext cx="1597025" cy="1771650"/>
          </a:xfrm>
          <a:prstGeom prst="curvedConnector2">
            <a:avLst/>
          </a:prstGeom>
          <a:ln w="28575" cap="sq" cmpd="sng">
            <a:solidFill>
              <a:schemeClr val="tx2"/>
            </a:solidFill>
            <a:prstDash val="solid"/>
            <a:headEnd type="none" w="med" len="med"/>
            <a:tailEnd type="triangle" w="med" len="med"/>
          </a:ln>
        </p:spPr>
      </p:cxnSp>
      <p:cxnSp>
        <p:nvCxnSpPr>
          <p:cNvPr id="88109" name="AutoShape 45"/>
          <p:cNvCxnSpPr>
            <a:stCxn id="88085" idx="7"/>
            <a:endCxn id="88068" idx="2"/>
          </p:cNvCxnSpPr>
          <p:nvPr/>
        </p:nvCxnSpPr>
        <p:spPr>
          <a:xfrm rot="-5400000">
            <a:off x="3541713" y="1343025"/>
            <a:ext cx="1154112" cy="2763838"/>
          </a:xfrm>
          <a:prstGeom prst="curvedConnector2">
            <a:avLst/>
          </a:prstGeom>
          <a:ln w="28575" cap="sq" cmpd="sng">
            <a:solidFill>
              <a:schemeClr val="tx2"/>
            </a:solidFill>
            <a:prstDash val="solid"/>
            <a:headEnd type="none" w="med" len="med"/>
            <a:tailEnd type="triangle" w="med" len="med"/>
          </a:ln>
        </p:spPr>
      </p:cxnSp>
      <p:cxnSp>
        <p:nvCxnSpPr>
          <p:cNvPr id="88110" name="AutoShape 46"/>
          <p:cNvCxnSpPr>
            <a:stCxn id="88086" idx="6"/>
            <a:endCxn id="88093" idx="2"/>
          </p:cNvCxnSpPr>
          <p:nvPr/>
        </p:nvCxnSpPr>
        <p:spPr>
          <a:xfrm flipV="1">
            <a:off x="3744913" y="4171950"/>
            <a:ext cx="4691062" cy="42863"/>
          </a:xfrm>
          <a:prstGeom prst="curvedConnector3">
            <a:avLst>
              <a:gd name="adj1" fmla="val 49981"/>
            </a:avLst>
          </a:prstGeom>
          <a:ln w="28575" cap="sq" cmpd="sng">
            <a:solidFill>
              <a:schemeClr val="tx2"/>
            </a:solidFill>
            <a:prstDash val="solid"/>
            <a:headEnd type="none" w="med" len="med"/>
            <a:tailEnd type="triangle" w="med" len="med"/>
          </a:ln>
        </p:spPr>
      </p:cxnSp>
      <p:cxnSp>
        <p:nvCxnSpPr>
          <p:cNvPr id="88111" name="AutoShape 47"/>
          <p:cNvCxnSpPr>
            <a:stCxn id="88074" idx="2"/>
            <a:endCxn id="88085" idx="3"/>
          </p:cNvCxnSpPr>
          <p:nvPr/>
        </p:nvCxnSpPr>
        <p:spPr>
          <a:xfrm rot="10800000">
            <a:off x="2282825" y="3806825"/>
            <a:ext cx="2352675" cy="1771650"/>
          </a:xfrm>
          <a:prstGeom prst="curvedConnector2">
            <a:avLst/>
          </a:prstGeom>
          <a:ln w="28575" cap="sq" cmpd="sng">
            <a:solidFill>
              <a:schemeClr val="tx2"/>
            </a:solidFill>
            <a:prstDash val="solid"/>
            <a:headEnd type="none" w="med" len="med"/>
            <a:tailEnd type="triangle" w="med" len="med"/>
          </a:ln>
        </p:spPr>
      </p:cxnSp>
      <p:cxnSp>
        <p:nvCxnSpPr>
          <p:cNvPr id="88112" name="AutoShape 48"/>
          <p:cNvCxnSpPr>
            <a:stCxn id="88068" idx="5"/>
            <a:endCxn id="88091" idx="1"/>
          </p:cNvCxnSpPr>
          <p:nvPr/>
        </p:nvCxnSpPr>
        <p:spPr>
          <a:xfrm>
            <a:off x="6062663" y="2400300"/>
            <a:ext cx="2371725" cy="266700"/>
          </a:xfrm>
          <a:prstGeom prst="straightConnector1">
            <a:avLst/>
          </a:prstGeom>
          <a:ln w="28575" cap="sq" cmpd="sng">
            <a:solidFill>
              <a:schemeClr val="tx2"/>
            </a:solidFill>
            <a:prstDash val="solid"/>
            <a:headEnd type="none" w="med" len="med"/>
            <a:tailEnd type="triangle" w="med" len="med"/>
          </a:ln>
        </p:spPr>
      </p:cxnSp>
      <p:cxnSp>
        <p:nvCxnSpPr>
          <p:cNvPr id="88113" name="AutoShape 49"/>
          <p:cNvCxnSpPr>
            <a:stCxn id="88076" idx="2"/>
            <a:endCxn id="88074" idx="6"/>
          </p:cNvCxnSpPr>
          <p:nvPr/>
        </p:nvCxnSpPr>
        <p:spPr>
          <a:xfrm flipH="1">
            <a:off x="5346700" y="5559425"/>
            <a:ext cx="1544638" cy="19050"/>
          </a:xfrm>
          <a:prstGeom prst="straightConnector1">
            <a:avLst/>
          </a:prstGeom>
          <a:ln w="28575" cap="sq" cmpd="sng">
            <a:solidFill>
              <a:schemeClr val="tx2"/>
            </a:solidFill>
            <a:prstDash val="solid"/>
            <a:headEnd type="none" w="med" len="med"/>
            <a:tailEnd type="triangle" w="med" len="med"/>
          </a:ln>
        </p:spPr>
      </p:cxnSp>
      <p:sp>
        <p:nvSpPr>
          <p:cNvPr id="1600562" name="Freeform 50"/>
          <p:cNvSpPr/>
          <p:nvPr/>
        </p:nvSpPr>
        <p:spPr>
          <a:xfrm>
            <a:off x="2054225" y="106363"/>
            <a:ext cx="7877175" cy="66659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962" h="4199">
                <a:moveTo>
                  <a:pt x="2494" y="3868"/>
                </a:moveTo>
                <a:cubicBezTo>
                  <a:pt x="2451" y="3885"/>
                  <a:pt x="2427" y="3901"/>
                  <a:pt x="2389" y="3928"/>
                </a:cubicBezTo>
                <a:cubicBezTo>
                  <a:pt x="2374" y="3939"/>
                  <a:pt x="2344" y="3958"/>
                  <a:pt x="2344" y="3958"/>
                </a:cubicBezTo>
                <a:cubicBezTo>
                  <a:pt x="2316" y="4000"/>
                  <a:pt x="2311" y="4028"/>
                  <a:pt x="2329" y="4085"/>
                </a:cubicBezTo>
                <a:cubicBezTo>
                  <a:pt x="2332" y="4094"/>
                  <a:pt x="2345" y="4094"/>
                  <a:pt x="2352" y="4100"/>
                </a:cubicBezTo>
                <a:cubicBezTo>
                  <a:pt x="2360" y="4107"/>
                  <a:pt x="2367" y="4114"/>
                  <a:pt x="2374" y="4122"/>
                </a:cubicBezTo>
                <a:cubicBezTo>
                  <a:pt x="2391" y="4142"/>
                  <a:pt x="2387" y="4152"/>
                  <a:pt x="2411" y="4167"/>
                </a:cubicBezTo>
                <a:cubicBezTo>
                  <a:pt x="2439" y="4185"/>
                  <a:pt x="2484" y="4186"/>
                  <a:pt x="2516" y="4197"/>
                </a:cubicBezTo>
                <a:cubicBezTo>
                  <a:pt x="2573" y="4194"/>
                  <a:pt x="2631" y="4199"/>
                  <a:pt x="2688" y="4189"/>
                </a:cubicBezTo>
                <a:cubicBezTo>
                  <a:pt x="2704" y="4186"/>
                  <a:pt x="2751" y="4145"/>
                  <a:pt x="2763" y="4130"/>
                </a:cubicBezTo>
                <a:cubicBezTo>
                  <a:pt x="2774" y="4116"/>
                  <a:pt x="2793" y="4085"/>
                  <a:pt x="2793" y="4085"/>
                </a:cubicBezTo>
                <a:cubicBezTo>
                  <a:pt x="2770" y="4039"/>
                  <a:pt x="2772" y="3987"/>
                  <a:pt x="2726" y="3958"/>
                </a:cubicBezTo>
                <a:cubicBezTo>
                  <a:pt x="2674" y="3879"/>
                  <a:pt x="2522" y="3853"/>
                  <a:pt x="2434" y="3830"/>
                </a:cubicBezTo>
                <a:cubicBezTo>
                  <a:pt x="2324" y="3843"/>
                  <a:pt x="2359" y="3843"/>
                  <a:pt x="2202" y="3830"/>
                </a:cubicBezTo>
                <a:cubicBezTo>
                  <a:pt x="2153" y="3826"/>
                  <a:pt x="2098" y="3775"/>
                  <a:pt x="2060" y="3756"/>
                </a:cubicBezTo>
                <a:cubicBezTo>
                  <a:pt x="2000" y="3726"/>
                  <a:pt x="1953" y="3691"/>
                  <a:pt x="1903" y="3651"/>
                </a:cubicBezTo>
                <a:cubicBezTo>
                  <a:pt x="1896" y="3645"/>
                  <a:pt x="1820" y="3546"/>
                  <a:pt x="1820" y="3546"/>
                </a:cubicBezTo>
                <a:cubicBezTo>
                  <a:pt x="1796" y="3534"/>
                  <a:pt x="1737" y="3531"/>
                  <a:pt x="1708" y="3524"/>
                </a:cubicBezTo>
                <a:cubicBezTo>
                  <a:pt x="1546" y="3484"/>
                  <a:pt x="1380" y="3469"/>
                  <a:pt x="1214" y="3456"/>
                </a:cubicBezTo>
                <a:cubicBezTo>
                  <a:pt x="1071" y="3433"/>
                  <a:pt x="947" y="3375"/>
                  <a:pt x="811" y="3329"/>
                </a:cubicBezTo>
                <a:cubicBezTo>
                  <a:pt x="797" y="3324"/>
                  <a:pt x="786" y="3313"/>
                  <a:pt x="773" y="3307"/>
                </a:cubicBezTo>
                <a:cubicBezTo>
                  <a:pt x="759" y="3301"/>
                  <a:pt x="743" y="3297"/>
                  <a:pt x="728" y="3292"/>
                </a:cubicBezTo>
                <a:cubicBezTo>
                  <a:pt x="649" y="3232"/>
                  <a:pt x="567" y="3183"/>
                  <a:pt x="496" y="3112"/>
                </a:cubicBezTo>
                <a:cubicBezTo>
                  <a:pt x="434" y="3050"/>
                  <a:pt x="378" y="2979"/>
                  <a:pt x="317" y="2918"/>
                </a:cubicBezTo>
                <a:cubicBezTo>
                  <a:pt x="286" y="2887"/>
                  <a:pt x="226" y="2855"/>
                  <a:pt x="205" y="2813"/>
                </a:cubicBezTo>
                <a:cubicBezTo>
                  <a:pt x="171" y="2744"/>
                  <a:pt x="127" y="2687"/>
                  <a:pt x="107" y="2611"/>
                </a:cubicBezTo>
                <a:cubicBezTo>
                  <a:pt x="87" y="2536"/>
                  <a:pt x="77" y="2467"/>
                  <a:pt x="33" y="2402"/>
                </a:cubicBezTo>
                <a:cubicBezTo>
                  <a:pt x="0" y="2222"/>
                  <a:pt x="10" y="2306"/>
                  <a:pt x="25" y="1990"/>
                </a:cubicBezTo>
                <a:cubicBezTo>
                  <a:pt x="28" y="1937"/>
                  <a:pt x="35" y="1853"/>
                  <a:pt x="55" y="1796"/>
                </a:cubicBezTo>
                <a:cubicBezTo>
                  <a:pt x="64" y="1771"/>
                  <a:pt x="85" y="1721"/>
                  <a:pt x="85" y="1721"/>
                </a:cubicBezTo>
                <a:cubicBezTo>
                  <a:pt x="102" y="1609"/>
                  <a:pt x="125" y="1498"/>
                  <a:pt x="182" y="1399"/>
                </a:cubicBezTo>
                <a:cubicBezTo>
                  <a:pt x="190" y="1364"/>
                  <a:pt x="192" y="1328"/>
                  <a:pt x="205" y="1294"/>
                </a:cubicBezTo>
                <a:cubicBezTo>
                  <a:pt x="211" y="1279"/>
                  <a:pt x="229" y="1272"/>
                  <a:pt x="235" y="1257"/>
                </a:cubicBezTo>
                <a:cubicBezTo>
                  <a:pt x="249" y="1223"/>
                  <a:pt x="247" y="1184"/>
                  <a:pt x="264" y="1152"/>
                </a:cubicBezTo>
                <a:cubicBezTo>
                  <a:pt x="314" y="1059"/>
                  <a:pt x="349" y="1074"/>
                  <a:pt x="407" y="995"/>
                </a:cubicBezTo>
                <a:cubicBezTo>
                  <a:pt x="476" y="901"/>
                  <a:pt x="567" y="849"/>
                  <a:pt x="676" y="816"/>
                </a:cubicBezTo>
                <a:cubicBezTo>
                  <a:pt x="741" y="772"/>
                  <a:pt x="967" y="789"/>
                  <a:pt x="1042" y="786"/>
                </a:cubicBezTo>
                <a:cubicBezTo>
                  <a:pt x="1099" y="779"/>
                  <a:pt x="1150" y="764"/>
                  <a:pt x="1207" y="756"/>
                </a:cubicBezTo>
                <a:cubicBezTo>
                  <a:pt x="1247" y="742"/>
                  <a:pt x="1285" y="733"/>
                  <a:pt x="1327" y="726"/>
                </a:cubicBezTo>
                <a:cubicBezTo>
                  <a:pt x="1365" y="700"/>
                  <a:pt x="1461" y="696"/>
                  <a:pt x="1461" y="696"/>
                </a:cubicBezTo>
                <a:cubicBezTo>
                  <a:pt x="1502" y="682"/>
                  <a:pt x="1539" y="674"/>
                  <a:pt x="1581" y="666"/>
                </a:cubicBezTo>
                <a:cubicBezTo>
                  <a:pt x="1675" y="620"/>
                  <a:pt x="1573" y="664"/>
                  <a:pt x="1731" y="629"/>
                </a:cubicBezTo>
                <a:cubicBezTo>
                  <a:pt x="1758" y="623"/>
                  <a:pt x="1785" y="606"/>
                  <a:pt x="1813" y="599"/>
                </a:cubicBezTo>
                <a:cubicBezTo>
                  <a:pt x="1895" y="558"/>
                  <a:pt x="1919" y="512"/>
                  <a:pt x="1970" y="442"/>
                </a:cubicBezTo>
                <a:cubicBezTo>
                  <a:pt x="1978" y="414"/>
                  <a:pt x="1983" y="391"/>
                  <a:pt x="2000" y="367"/>
                </a:cubicBezTo>
                <a:cubicBezTo>
                  <a:pt x="2013" y="324"/>
                  <a:pt x="2043" y="292"/>
                  <a:pt x="2067" y="255"/>
                </a:cubicBezTo>
                <a:cubicBezTo>
                  <a:pt x="2150" y="131"/>
                  <a:pt x="2259" y="23"/>
                  <a:pt x="2411" y="0"/>
                </a:cubicBezTo>
                <a:cubicBezTo>
                  <a:pt x="2553" y="9"/>
                  <a:pt x="2506" y="4"/>
                  <a:pt x="2598" y="38"/>
                </a:cubicBezTo>
                <a:cubicBezTo>
                  <a:pt x="2603" y="45"/>
                  <a:pt x="2607" y="53"/>
                  <a:pt x="2613" y="60"/>
                </a:cubicBezTo>
                <a:cubicBezTo>
                  <a:pt x="2620" y="68"/>
                  <a:pt x="2629" y="74"/>
                  <a:pt x="2636" y="83"/>
                </a:cubicBezTo>
                <a:cubicBezTo>
                  <a:pt x="2656" y="110"/>
                  <a:pt x="2666" y="142"/>
                  <a:pt x="2681" y="172"/>
                </a:cubicBezTo>
                <a:cubicBezTo>
                  <a:pt x="2683" y="185"/>
                  <a:pt x="2687" y="197"/>
                  <a:pt x="2688" y="210"/>
                </a:cubicBezTo>
                <a:cubicBezTo>
                  <a:pt x="2692" y="270"/>
                  <a:pt x="2690" y="330"/>
                  <a:pt x="2696" y="389"/>
                </a:cubicBezTo>
                <a:cubicBezTo>
                  <a:pt x="2707" y="493"/>
                  <a:pt x="2822" y="507"/>
                  <a:pt x="2898" y="516"/>
                </a:cubicBezTo>
                <a:cubicBezTo>
                  <a:pt x="2972" y="536"/>
                  <a:pt x="3026" y="541"/>
                  <a:pt x="3107" y="546"/>
                </a:cubicBezTo>
                <a:cubicBezTo>
                  <a:pt x="3177" y="558"/>
                  <a:pt x="3249" y="558"/>
                  <a:pt x="3309" y="599"/>
                </a:cubicBezTo>
                <a:cubicBezTo>
                  <a:pt x="3320" y="615"/>
                  <a:pt x="3335" y="628"/>
                  <a:pt x="3346" y="644"/>
                </a:cubicBezTo>
                <a:cubicBezTo>
                  <a:pt x="3390" y="709"/>
                  <a:pt x="3305" y="615"/>
                  <a:pt x="3376" y="689"/>
                </a:cubicBezTo>
                <a:cubicBezTo>
                  <a:pt x="3388" y="733"/>
                  <a:pt x="3418" y="778"/>
                  <a:pt x="3444" y="816"/>
                </a:cubicBezTo>
                <a:cubicBezTo>
                  <a:pt x="3449" y="823"/>
                  <a:pt x="3454" y="831"/>
                  <a:pt x="3459" y="838"/>
                </a:cubicBezTo>
                <a:cubicBezTo>
                  <a:pt x="3464" y="846"/>
                  <a:pt x="3469" y="853"/>
                  <a:pt x="3474" y="861"/>
                </a:cubicBezTo>
                <a:cubicBezTo>
                  <a:pt x="3479" y="868"/>
                  <a:pt x="3489" y="883"/>
                  <a:pt x="3489" y="883"/>
                </a:cubicBezTo>
                <a:cubicBezTo>
                  <a:pt x="3493" y="901"/>
                  <a:pt x="3502" y="917"/>
                  <a:pt x="3504" y="935"/>
                </a:cubicBezTo>
                <a:cubicBezTo>
                  <a:pt x="3508" y="973"/>
                  <a:pt x="3499" y="1012"/>
                  <a:pt x="3511" y="1048"/>
                </a:cubicBezTo>
                <a:cubicBezTo>
                  <a:pt x="3518" y="1068"/>
                  <a:pt x="3541" y="1077"/>
                  <a:pt x="3556" y="1092"/>
                </a:cubicBezTo>
                <a:cubicBezTo>
                  <a:pt x="3590" y="1125"/>
                  <a:pt x="3599" y="1141"/>
                  <a:pt x="3646" y="1152"/>
                </a:cubicBezTo>
                <a:cubicBezTo>
                  <a:pt x="3708" y="1200"/>
                  <a:pt x="3784" y="1208"/>
                  <a:pt x="3855" y="1235"/>
                </a:cubicBezTo>
                <a:cubicBezTo>
                  <a:pt x="3865" y="1239"/>
                  <a:pt x="3875" y="1246"/>
                  <a:pt x="3885" y="1250"/>
                </a:cubicBezTo>
                <a:cubicBezTo>
                  <a:pt x="3900" y="1256"/>
                  <a:pt x="3915" y="1260"/>
                  <a:pt x="3930" y="1265"/>
                </a:cubicBezTo>
                <a:cubicBezTo>
                  <a:pt x="3937" y="1267"/>
                  <a:pt x="3952" y="1272"/>
                  <a:pt x="3952" y="1272"/>
                </a:cubicBezTo>
                <a:cubicBezTo>
                  <a:pt x="4026" y="1321"/>
                  <a:pt x="4105" y="1361"/>
                  <a:pt x="4177" y="1414"/>
                </a:cubicBezTo>
                <a:cubicBezTo>
                  <a:pt x="4195" y="1441"/>
                  <a:pt x="4236" y="1472"/>
                  <a:pt x="4267" y="1481"/>
                </a:cubicBezTo>
                <a:cubicBezTo>
                  <a:pt x="4283" y="1508"/>
                  <a:pt x="4300" y="1523"/>
                  <a:pt x="4326" y="1541"/>
                </a:cubicBezTo>
                <a:cubicBezTo>
                  <a:pt x="4348" y="1574"/>
                  <a:pt x="4372" y="1606"/>
                  <a:pt x="4394" y="1639"/>
                </a:cubicBezTo>
                <a:cubicBezTo>
                  <a:pt x="4403" y="1667"/>
                  <a:pt x="4416" y="1692"/>
                  <a:pt x="4424" y="1721"/>
                </a:cubicBezTo>
                <a:cubicBezTo>
                  <a:pt x="4421" y="1778"/>
                  <a:pt x="4425" y="1836"/>
                  <a:pt x="4416" y="1893"/>
                </a:cubicBezTo>
                <a:cubicBezTo>
                  <a:pt x="4414" y="1903"/>
                  <a:pt x="4401" y="1907"/>
                  <a:pt x="4394" y="1915"/>
                </a:cubicBezTo>
                <a:cubicBezTo>
                  <a:pt x="4365" y="1949"/>
                  <a:pt x="4348" y="1976"/>
                  <a:pt x="4304" y="1990"/>
                </a:cubicBezTo>
                <a:cubicBezTo>
                  <a:pt x="4139" y="2097"/>
                  <a:pt x="4075" y="2045"/>
                  <a:pt x="3803" y="2050"/>
                </a:cubicBezTo>
                <a:cubicBezTo>
                  <a:pt x="3786" y="2066"/>
                  <a:pt x="3756" y="2072"/>
                  <a:pt x="3750" y="2095"/>
                </a:cubicBezTo>
                <a:cubicBezTo>
                  <a:pt x="3723" y="2207"/>
                  <a:pt x="3834" y="2212"/>
                  <a:pt x="3907" y="2230"/>
                </a:cubicBezTo>
                <a:cubicBezTo>
                  <a:pt x="3940" y="2238"/>
                  <a:pt x="3973" y="2249"/>
                  <a:pt x="4005" y="2259"/>
                </a:cubicBezTo>
                <a:cubicBezTo>
                  <a:pt x="4012" y="2264"/>
                  <a:pt x="4019" y="2270"/>
                  <a:pt x="4027" y="2274"/>
                </a:cubicBezTo>
                <a:cubicBezTo>
                  <a:pt x="4034" y="2278"/>
                  <a:pt x="4043" y="2277"/>
                  <a:pt x="4050" y="2282"/>
                </a:cubicBezTo>
                <a:cubicBezTo>
                  <a:pt x="4112" y="2324"/>
                  <a:pt x="4167" y="2398"/>
                  <a:pt x="4192" y="2469"/>
                </a:cubicBezTo>
                <a:cubicBezTo>
                  <a:pt x="4187" y="2550"/>
                  <a:pt x="4198" y="2622"/>
                  <a:pt x="4139" y="2678"/>
                </a:cubicBezTo>
                <a:cubicBezTo>
                  <a:pt x="4071" y="2814"/>
                  <a:pt x="3961" y="2850"/>
                  <a:pt x="3818" y="2865"/>
                </a:cubicBezTo>
                <a:cubicBezTo>
                  <a:pt x="3768" y="2863"/>
                  <a:pt x="3718" y="2862"/>
                  <a:pt x="3668" y="2858"/>
                </a:cubicBezTo>
                <a:cubicBezTo>
                  <a:pt x="3600" y="2852"/>
                  <a:pt x="3487" y="2802"/>
                  <a:pt x="3421" y="2776"/>
                </a:cubicBezTo>
                <a:cubicBezTo>
                  <a:pt x="3314" y="2780"/>
                  <a:pt x="3270" y="2776"/>
                  <a:pt x="3182" y="2791"/>
                </a:cubicBezTo>
                <a:cubicBezTo>
                  <a:pt x="3104" y="2804"/>
                  <a:pt x="3033" y="2847"/>
                  <a:pt x="2957" y="2865"/>
                </a:cubicBezTo>
                <a:cubicBezTo>
                  <a:pt x="2915" y="2887"/>
                  <a:pt x="2869" y="2899"/>
                  <a:pt x="2823" y="2910"/>
                </a:cubicBezTo>
                <a:cubicBezTo>
                  <a:pt x="2813" y="2915"/>
                  <a:pt x="2803" y="2921"/>
                  <a:pt x="2793" y="2925"/>
                </a:cubicBezTo>
                <a:cubicBezTo>
                  <a:pt x="2778" y="2931"/>
                  <a:pt x="2748" y="2940"/>
                  <a:pt x="2748" y="2940"/>
                </a:cubicBezTo>
                <a:cubicBezTo>
                  <a:pt x="2661" y="2999"/>
                  <a:pt x="2574" y="3033"/>
                  <a:pt x="2471" y="3052"/>
                </a:cubicBezTo>
                <a:cubicBezTo>
                  <a:pt x="2385" y="3051"/>
                  <a:pt x="2073" y="3055"/>
                  <a:pt x="1910" y="3037"/>
                </a:cubicBezTo>
                <a:cubicBezTo>
                  <a:pt x="1817" y="3027"/>
                  <a:pt x="1724" y="2993"/>
                  <a:pt x="1633" y="2970"/>
                </a:cubicBezTo>
                <a:cubicBezTo>
                  <a:pt x="1615" y="2966"/>
                  <a:pt x="1584" y="2963"/>
                  <a:pt x="1566" y="2955"/>
                </a:cubicBezTo>
                <a:cubicBezTo>
                  <a:pt x="1513" y="2933"/>
                  <a:pt x="1500" y="2921"/>
                  <a:pt x="1446" y="2910"/>
                </a:cubicBezTo>
                <a:cubicBezTo>
                  <a:pt x="1404" y="2889"/>
                  <a:pt x="1335" y="2866"/>
                  <a:pt x="1289" y="2858"/>
                </a:cubicBezTo>
                <a:cubicBezTo>
                  <a:pt x="1212" y="2827"/>
                  <a:pt x="1137" y="2799"/>
                  <a:pt x="1057" y="2776"/>
                </a:cubicBezTo>
                <a:cubicBezTo>
                  <a:pt x="1026" y="2767"/>
                  <a:pt x="999" y="2755"/>
                  <a:pt x="968" y="2746"/>
                </a:cubicBezTo>
                <a:cubicBezTo>
                  <a:pt x="953" y="2742"/>
                  <a:pt x="923" y="2731"/>
                  <a:pt x="923" y="2731"/>
                </a:cubicBezTo>
                <a:cubicBezTo>
                  <a:pt x="913" y="2723"/>
                  <a:pt x="903" y="2715"/>
                  <a:pt x="893" y="2708"/>
                </a:cubicBezTo>
                <a:cubicBezTo>
                  <a:pt x="878" y="2698"/>
                  <a:pt x="848" y="2678"/>
                  <a:pt x="848" y="2678"/>
                </a:cubicBezTo>
                <a:cubicBezTo>
                  <a:pt x="826" y="2645"/>
                  <a:pt x="808" y="2611"/>
                  <a:pt x="796" y="2574"/>
                </a:cubicBezTo>
                <a:cubicBezTo>
                  <a:pt x="798" y="2539"/>
                  <a:pt x="795" y="2503"/>
                  <a:pt x="803" y="2469"/>
                </a:cubicBezTo>
                <a:cubicBezTo>
                  <a:pt x="805" y="2459"/>
                  <a:pt x="819" y="2455"/>
                  <a:pt x="825" y="2446"/>
                </a:cubicBezTo>
                <a:cubicBezTo>
                  <a:pt x="844" y="2419"/>
                  <a:pt x="853" y="2395"/>
                  <a:pt x="885" y="2379"/>
                </a:cubicBezTo>
                <a:cubicBezTo>
                  <a:pt x="906" y="2369"/>
                  <a:pt x="955" y="2366"/>
                  <a:pt x="968" y="2364"/>
                </a:cubicBezTo>
                <a:cubicBezTo>
                  <a:pt x="995" y="2360"/>
                  <a:pt x="1023" y="2345"/>
                  <a:pt x="1050" y="2342"/>
                </a:cubicBezTo>
                <a:cubicBezTo>
                  <a:pt x="1090" y="2338"/>
                  <a:pt x="1130" y="2337"/>
                  <a:pt x="1170" y="2334"/>
                </a:cubicBezTo>
                <a:cubicBezTo>
                  <a:pt x="1217" y="2302"/>
                  <a:pt x="1271" y="2284"/>
                  <a:pt x="1319" y="2252"/>
                </a:cubicBezTo>
                <a:cubicBezTo>
                  <a:pt x="1347" y="2209"/>
                  <a:pt x="1350" y="2194"/>
                  <a:pt x="1364" y="2147"/>
                </a:cubicBezTo>
                <a:cubicBezTo>
                  <a:pt x="1362" y="2122"/>
                  <a:pt x="1364" y="2096"/>
                  <a:pt x="1357" y="2072"/>
                </a:cubicBezTo>
                <a:cubicBezTo>
                  <a:pt x="1342" y="2023"/>
                  <a:pt x="1332" y="2036"/>
                  <a:pt x="1304" y="2013"/>
                </a:cubicBezTo>
                <a:cubicBezTo>
                  <a:pt x="1235" y="1955"/>
                  <a:pt x="1224" y="1970"/>
                  <a:pt x="1132" y="1953"/>
                </a:cubicBezTo>
                <a:cubicBezTo>
                  <a:pt x="1092" y="1933"/>
                  <a:pt x="1057" y="1929"/>
                  <a:pt x="1012" y="1923"/>
                </a:cubicBezTo>
                <a:cubicBezTo>
                  <a:pt x="949" y="1900"/>
                  <a:pt x="885" y="1880"/>
                  <a:pt x="818" y="1870"/>
                </a:cubicBezTo>
                <a:cubicBezTo>
                  <a:pt x="817" y="1870"/>
                  <a:pt x="731" y="1834"/>
                  <a:pt x="751" y="1826"/>
                </a:cubicBezTo>
                <a:cubicBezTo>
                  <a:pt x="770" y="1819"/>
                  <a:pt x="791" y="1830"/>
                  <a:pt x="811" y="1833"/>
                </a:cubicBezTo>
                <a:cubicBezTo>
                  <a:pt x="848" y="1838"/>
                  <a:pt x="886" y="1843"/>
                  <a:pt x="923" y="1848"/>
                </a:cubicBezTo>
                <a:cubicBezTo>
                  <a:pt x="930" y="1853"/>
                  <a:pt x="937" y="1860"/>
                  <a:pt x="945" y="1863"/>
                </a:cubicBezTo>
                <a:cubicBezTo>
                  <a:pt x="954" y="1867"/>
                  <a:pt x="966" y="1865"/>
                  <a:pt x="975" y="1870"/>
                </a:cubicBezTo>
                <a:cubicBezTo>
                  <a:pt x="987" y="1877"/>
                  <a:pt x="994" y="1891"/>
                  <a:pt x="1005" y="1900"/>
                </a:cubicBezTo>
                <a:cubicBezTo>
                  <a:pt x="1024" y="1915"/>
                  <a:pt x="1062" y="1935"/>
                  <a:pt x="1080" y="1953"/>
                </a:cubicBezTo>
                <a:cubicBezTo>
                  <a:pt x="1086" y="1959"/>
                  <a:pt x="1089" y="1969"/>
                  <a:pt x="1095" y="1975"/>
                </a:cubicBezTo>
                <a:cubicBezTo>
                  <a:pt x="1133" y="2013"/>
                  <a:pt x="1192" y="2038"/>
                  <a:pt x="1244" y="2050"/>
                </a:cubicBezTo>
                <a:cubicBezTo>
                  <a:pt x="1268" y="2066"/>
                  <a:pt x="1293" y="2074"/>
                  <a:pt x="1319" y="2087"/>
                </a:cubicBezTo>
                <a:cubicBezTo>
                  <a:pt x="1339" y="2047"/>
                  <a:pt x="1342" y="2027"/>
                  <a:pt x="1387" y="2013"/>
                </a:cubicBezTo>
                <a:cubicBezTo>
                  <a:pt x="1446" y="1953"/>
                  <a:pt x="1511" y="1914"/>
                  <a:pt x="1588" y="1878"/>
                </a:cubicBezTo>
                <a:cubicBezTo>
                  <a:pt x="1682" y="1834"/>
                  <a:pt x="1770" y="1775"/>
                  <a:pt x="1873" y="1751"/>
                </a:cubicBezTo>
                <a:cubicBezTo>
                  <a:pt x="1921" y="1740"/>
                  <a:pt x="1973" y="1737"/>
                  <a:pt x="2022" y="1728"/>
                </a:cubicBezTo>
                <a:cubicBezTo>
                  <a:pt x="2338" y="1733"/>
                  <a:pt x="2650" y="1742"/>
                  <a:pt x="2965" y="1751"/>
                </a:cubicBezTo>
                <a:cubicBezTo>
                  <a:pt x="3098" y="1778"/>
                  <a:pt x="3235" y="1787"/>
                  <a:pt x="3369" y="1811"/>
                </a:cubicBezTo>
                <a:cubicBezTo>
                  <a:pt x="3409" y="1831"/>
                  <a:pt x="3406" y="1842"/>
                  <a:pt x="3429" y="1878"/>
                </a:cubicBezTo>
                <a:cubicBezTo>
                  <a:pt x="3451" y="1977"/>
                  <a:pt x="3442" y="1922"/>
                  <a:pt x="3451" y="2043"/>
                </a:cubicBezTo>
                <a:cubicBezTo>
                  <a:pt x="3443" y="2122"/>
                  <a:pt x="3429" y="2177"/>
                  <a:pt x="3369" y="2230"/>
                </a:cubicBezTo>
                <a:cubicBezTo>
                  <a:pt x="3308" y="2283"/>
                  <a:pt x="3348" y="2268"/>
                  <a:pt x="3294" y="2282"/>
                </a:cubicBezTo>
                <a:cubicBezTo>
                  <a:pt x="3174" y="2370"/>
                  <a:pt x="2913" y="2363"/>
                  <a:pt x="2770" y="2379"/>
                </a:cubicBezTo>
                <a:cubicBezTo>
                  <a:pt x="2730" y="2383"/>
                  <a:pt x="2691" y="2391"/>
                  <a:pt x="2651" y="2394"/>
                </a:cubicBezTo>
                <a:cubicBezTo>
                  <a:pt x="2576" y="2401"/>
                  <a:pt x="2426" y="2409"/>
                  <a:pt x="2426" y="2409"/>
                </a:cubicBezTo>
                <a:cubicBezTo>
                  <a:pt x="2244" y="2470"/>
                  <a:pt x="2032" y="2370"/>
                  <a:pt x="1850" y="2342"/>
                </a:cubicBezTo>
                <a:cubicBezTo>
                  <a:pt x="1779" y="2313"/>
                  <a:pt x="1704" y="2301"/>
                  <a:pt x="1633" y="2274"/>
                </a:cubicBezTo>
                <a:cubicBezTo>
                  <a:pt x="1562" y="2247"/>
                  <a:pt x="1642" y="2268"/>
                  <a:pt x="1574" y="2252"/>
                </a:cubicBezTo>
                <a:cubicBezTo>
                  <a:pt x="1508" y="2202"/>
                  <a:pt x="1538" y="2214"/>
                  <a:pt x="1491" y="2200"/>
                </a:cubicBezTo>
                <a:cubicBezTo>
                  <a:pt x="1404" y="2142"/>
                  <a:pt x="1305" y="2121"/>
                  <a:pt x="1214" y="2072"/>
                </a:cubicBezTo>
                <a:cubicBezTo>
                  <a:pt x="1160" y="2043"/>
                  <a:pt x="1113" y="1999"/>
                  <a:pt x="1057" y="1975"/>
                </a:cubicBezTo>
                <a:cubicBezTo>
                  <a:pt x="1029" y="1963"/>
                  <a:pt x="999" y="1964"/>
                  <a:pt x="968" y="1960"/>
                </a:cubicBezTo>
                <a:cubicBezTo>
                  <a:pt x="896" y="1938"/>
                  <a:pt x="839" y="1911"/>
                  <a:pt x="796" y="1848"/>
                </a:cubicBezTo>
                <a:cubicBezTo>
                  <a:pt x="809" y="1767"/>
                  <a:pt x="863" y="1732"/>
                  <a:pt x="923" y="1683"/>
                </a:cubicBezTo>
                <a:cubicBezTo>
                  <a:pt x="1066" y="1565"/>
                  <a:pt x="1256" y="1523"/>
                  <a:pt x="1439" y="1504"/>
                </a:cubicBezTo>
                <a:cubicBezTo>
                  <a:pt x="1446" y="1499"/>
                  <a:pt x="1453" y="1493"/>
                  <a:pt x="1461" y="1489"/>
                </a:cubicBezTo>
                <a:cubicBezTo>
                  <a:pt x="1475" y="1483"/>
                  <a:pt x="1506" y="1474"/>
                  <a:pt x="1506" y="1474"/>
                </a:cubicBezTo>
                <a:cubicBezTo>
                  <a:pt x="1540" y="1452"/>
                  <a:pt x="1560" y="1451"/>
                  <a:pt x="1603" y="1444"/>
                </a:cubicBezTo>
                <a:cubicBezTo>
                  <a:pt x="1653" y="1419"/>
                  <a:pt x="1713" y="1404"/>
                  <a:pt x="1768" y="1392"/>
                </a:cubicBezTo>
                <a:cubicBezTo>
                  <a:pt x="1778" y="1390"/>
                  <a:pt x="1788" y="1388"/>
                  <a:pt x="1798" y="1384"/>
                </a:cubicBezTo>
                <a:cubicBezTo>
                  <a:pt x="1808" y="1380"/>
                  <a:pt x="1817" y="1372"/>
                  <a:pt x="1828" y="1369"/>
                </a:cubicBezTo>
                <a:cubicBezTo>
                  <a:pt x="1993" y="1329"/>
                  <a:pt x="2177" y="1324"/>
                  <a:pt x="2344" y="1317"/>
                </a:cubicBezTo>
                <a:cubicBezTo>
                  <a:pt x="2397" y="1298"/>
                  <a:pt x="2460" y="1300"/>
                  <a:pt x="2516" y="1294"/>
                </a:cubicBezTo>
                <a:cubicBezTo>
                  <a:pt x="2642" y="1252"/>
                  <a:pt x="2800" y="1275"/>
                  <a:pt x="2928" y="1279"/>
                </a:cubicBezTo>
                <a:cubicBezTo>
                  <a:pt x="3080" y="1334"/>
                  <a:pt x="3248" y="1328"/>
                  <a:pt x="3406" y="1339"/>
                </a:cubicBezTo>
                <a:cubicBezTo>
                  <a:pt x="3467" y="1360"/>
                  <a:pt x="3374" y="1330"/>
                  <a:pt x="3489" y="1354"/>
                </a:cubicBezTo>
                <a:cubicBezTo>
                  <a:pt x="3535" y="1364"/>
                  <a:pt x="3591" y="1379"/>
                  <a:pt x="3638" y="1392"/>
                </a:cubicBezTo>
                <a:cubicBezTo>
                  <a:pt x="3678" y="1403"/>
                  <a:pt x="3719" y="1428"/>
                  <a:pt x="3758" y="1437"/>
                </a:cubicBezTo>
                <a:cubicBezTo>
                  <a:pt x="3823" y="1452"/>
                  <a:pt x="3887" y="1473"/>
                  <a:pt x="3952" y="1489"/>
                </a:cubicBezTo>
                <a:cubicBezTo>
                  <a:pt x="4001" y="1501"/>
                  <a:pt x="4053" y="1510"/>
                  <a:pt x="4102" y="1526"/>
                </a:cubicBezTo>
                <a:cubicBezTo>
                  <a:pt x="4135" y="1537"/>
                  <a:pt x="4158" y="1555"/>
                  <a:pt x="4192" y="1564"/>
                </a:cubicBezTo>
                <a:cubicBezTo>
                  <a:pt x="4202" y="1571"/>
                  <a:pt x="4211" y="1580"/>
                  <a:pt x="4222" y="1586"/>
                </a:cubicBezTo>
                <a:cubicBezTo>
                  <a:pt x="4236" y="1595"/>
                  <a:pt x="4253" y="1600"/>
                  <a:pt x="4267" y="1609"/>
                </a:cubicBezTo>
                <a:cubicBezTo>
                  <a:pt x="4311" y="1639"/>
                  <a:pt x="4340" y="1667"/>
                  <a:pt x="4394" y="1683"/>
                </a:cubicBezTo>
                <a:cubicBezTo>
                  <a:pt x="4461" y="1734"/>
                  <a:pt x="4551" y="1775"/>
                  <a:pt x="4603" y="1841"/>
                </a:cubicBezTo>
                <a:cubicBezTo>
                  <a:pt x="4651" y="1901"/>
                  <a:pt x="4684" y="1974"/>
                  <a:pt x="4738" y="2028"/>
                </a:cubicBezTo>
                <a:cubicBezTo>
                  <a:pt x="4763" y="2106"/>
                  <a:pt x="4723" y="1989"/>
                  <a:pt x="4760" y="2072"/>
                </a:cubicBezTo>
                <a:cubicBezTo>
                  <a:pt x="4766" y="2086"/>
                  <a:pt x="4773" y="2128"/>
                  <a:pt x="4775" y="2140"/>
                </a:cubicBezTo>
                <a:cubicBezTo>
                  <a:pt x="4773" y="2195"/>
                  <a:pt x="4774" y="2250"/>
                  <a:pt x="4768" y="2304"/>
                </a:cubicBezTo>
                <a:cubicBezTo>
                  <a:pt x="4763" y="2350"/>
                  <a:pt x="4701" y="2443"/>
                  <a:pt x="4663" y="2469"/>
                </a:cubicBezTo>
                <a:cubicBezTo>
                  <a:pt x="4642" y="2500"/>
                  <a:pt x="4630" y="2524"/>
                  <a:pt x="4603" y="2551"/>
                </a:cubicBezTo>
                <a:cubicBezTo>
                  <a:pt x="4595" y="2586"/>
                  <a:pt x="4576" y="2603"/>
                  <a:pt x="4558" y="2633"/>
                </a:cubicBezTo>
                <a:cubicBezTo>
                  <a:pt x="4512" y="2713"/>
                  <a:pt x="4443" y="2772"/>
                  <a:pt x="4364" y="2820"/>
                </a:cubicBezTo>
                <a:cubicBezTo>
                  <a:pt x="4321" y="2846"/>
                  <a:pt x="4272" y="2862"/>
                  <a:pt x="4229" y="2888"/>
                </a:cubicBezTo>
                <a:cubicBezTo>
                  <a:pt x="4174" y="2921"/>
                  <a:pt x="4119" y="2966"/>
                  <a:pt x="4057" y="2985"/>
                </a:cubicBezTo>
                <a:cubicBezTo>
                  <a:pt x="4001" y="3023"/>
                  <a:pt x="3942" y="3054"/>
                  <a:pt x="3885" y="3090"/>
                </a:cubicBezTo>
                <a:cubicBezTo>
                  <a:pt x="3850" y="3112"/>
                  <a:pt x="3805" y="3157"/>
                  <a:pt x="3765" y="3172"/>
                </a:cubicBezTo>
                <a:cubicBezTo>
                  <a:pt x="3741" y="3181"/>
                  <a:pt x="3722" y="3200"/>
                  <a:pt x="3698" y="3209"/>
                </a:cubicBezTo>
                <a:cubicBezTo>
                  <a:pt x="3658" y="3224"/>
                  <a:pt x="3617" y="3244"/>
                  <a:pt x="3578" y="3262"/>
                </a:cubicBezTo>
                <a:cubicBezTo>
                  <a:pt x="3513" y="3292"/>
                  <a:pt x="3436" y="3312"/>
                  <a:pt x="3376" y="3352"/>
                </a:cubicBezTo>
                <a:cubicBezTo>
                  <a:pt x="3361" y="3362"/>
                  <a:pt x="3346" y="3372"/>
                  <a:pt x="3331" y="3382"/>
                </a:cubicBezTo>
                <a:cubicBezTo>
                  <a:pt x="3318" y="3391"/>
                  <a:pt x="3287" y="3396"/>
                  <a:pt x="3287" y="3396"/>
                </a:cubicBezTo>
                <a:cubicBezTo>
                  <a:pt x="3230" y="3433"/>
                  <a:pt x="3157" y="3436"/>
                  <a:pt x="3092" y="3456"/>
                </a:cubicBezTo>
                <a:cubicBezTo>
                  <a:pt x="3052" y="3483"/>
                  <a:pt x="3004" y="3487"/>
                  <a:pt x="2957" y="3494"/>
                </a:cubicBezTo>
                <a:cubicBezTo>
                  <a:pt x="2903" y="3522"/>
                  <a:pt x="2830" y="3523"/>
                  <a:pt x="2770" y="3531"/>
                </a:cubicBezTo>
                <a:cubicBezTo>
                  <a:pt x="2567" y="3527"/>
                  <a:pt x="2505" y="3530"/>
                  <a:pt x="2352" y="3509"/>
                </a:cubicBezTo>
                <a:cubicBezTo>
                  <a:pt x="2314" y="3496"/>
                  <a:pt x="2276" y="3491"/>
                  <a:pt x="2239" y="3479"/>
                </a:cubicBezTo>
                <a:cubicBezTo>
                  <a:pt x="2198" y="3465"/>
                  <a:pt x="2164" y="3444"/>
                  <a:pt x="2120" y="3434"/>
                </a:cubicBezTo>
                <a:cubicBezTo>
                  <a:pt x="2014" y="3363"/>
                  <a:pt x="1870" y="3345"/>
                  <a:pt x="1746" y="3322"/>
                </a:cubicBezTo>
                <a:cubicBezTo>
                  <a:pt x="1657" y="3287"/>
                  <a:pt x="1763" y="3326"/>
                  <a:pt x="1663" y="3299"/>
                </a:cubicBezTo>
                <a:cubicBezTo>
                  <a:pt x="1605" y="3283"/>
                  <a:pt x="1550" y="3261"/>
                  <a:pt x="1491" y="3247"/>
                </a:cubicBezTo>
                <a:cubicBezTo>
                  <a:pt x="1436" y="3213"/>
                  <a:pt x="1368" y="3192"/>
                  <a:pt x="1304" y="3180"/>
                </a:cubicBezTo>
                <a:cubicBezTo>
                  <a:pt x="1216" y="3120"/>
                  <a:pt x="1344" y="3205"/>
                  <a:pt x="1259" y="3157"/>
                </a:cubicBezTo>
                <a:cubicBezTo>
                  <a:pt x="1185" y="3115"/>
                  <a:pt x="1241" y="3136"/>
                  <a:pt x="1192" y="3120"/>
                </a:cubicBezTo>
                <a:cubicBezTo>
                  <a:pt x="1165" y="3102"/>
                  <a:pt x="1143" y="3079"/>
                  <a:pt x="1117" y="3060"/>
                </a:cubicBezTo>
                <a:cubicBezTo>
                  <a:pt x="1100" y="3033"/>
                  <a:pt x="1078" y="3024"/>
                  <a:pt x="1057" y="3000"/>
                </a:cubicBezTo>
                <a:cubicBezTo>
                  <a:pt x="1010" y="2946"/>
                  <a:pt x="958" y="2900"/>
                  <a:pt x="908" y="2850"/>
                </a:cubicBezTo>
                <a:cubicBezTo>
                  <a:pt x="888" y="2830"/>
                  <a:pt x="896" y="2829"/>
                  <a:pt x="885" y="2806"/>
                </a:cubicBezTo>
                <a:cubicBezTo>
                  <a:pt x="866" y="2767"/>
                  <a:pt x="846" y="2735"/>
                  <a:pt x="833" y="2693"/>
                </a:cubicBezTo>
                <a:cubicBezTo>
                  <a:pt x="837" y="2655"/>
                  <a:pt x="839" y="2592"/>
                  <a:pt x="878" y="2566"/>
                </a:cubicBezTo>
                <a:cubicBezTo>
                  <a:pt x="900" y="2551"/>
                  <a:pt x="947" y="2543"/>
                  <a:pt x="975" y="2536"/>
                </a:cubicBezTo>
                <a:cubicBezTo>
                  <a:pt x="1138" y="2543"/>
                  <a:pt x="1269" y="2564"/>
                  <a:pt x="1424" y="2604"/>
                </a:cubicBezTo>
                <a:cubicBezTo>
                  <a:pt x="1563" y="2640"/>
                  <a:pt x="1731" y="2642"/>
                  <a:pt x="1873" y="2648"/>
                </a:cubicBezTo>
                <a:cubicBezTo>
                  <a:pt x="2040" y="2647"/>
                  <a:pt x="2811" y="2645"/>
                  <a:pt x="3129" y="2633"/>
                </a:cubicBezTo>
                <a:cubicBezTo>
                  <a:pt x="3261" y="2628"/>
                  <a:pt x="3394" y="2594"/>
                  <a:pt x="3526" y="2581"/>
                </a:cubicBezTo>
                <a:cubicBezTo>
                  <a:pt x="3563" y="2569"/>
                  <a:pt x="3601" y="2561"/>
                  <a:pt x="3638" y="2551"/>
                </a:cubicBezTo>
                <a:cubicBezTo>
                  <a:pt x="3722" y="2557"/>
                  <a:pt x="3814" y="2586"/>
                  <a:pt x="3892" y="2589"/>
                </a:cubicBezTo>
                <a:cubicBezTo>
                  <a:pt x="3997" y="2593"/>
                  <a:pt x="4102" y="2594"/>
                  <a:pt x="4207" y="2596"/>
                </a:cubicBezTo>
                <a:cubicBezTo>
                  <a:pt x="4232" y="2633"/>
                  <a:pt x="4245" y="2653"/>
                  <a:pt x="4281" y="2678"/>
                </a:cubicBezTo>
                <a:cubicBezTo>
                  <a:pt x="4286" y="2696"/>
                  <a:pt x="4296" y="2713"/>
                  <a:pt x="4296" y="2731"/>
                </a:cubicBezTo>
                <a:cubicBezTo>
                  <a:pt x="4296" y="2796"/>
                  <a:pt x="4232" y="2828"/>
                  <a:pt x="4184" y="2858"/>
                </a:cubicBezTo>
                <a:cubicBezTo>
                  <a:pt x="4144" y="2882"/>
                  <a:pt x="4101" y="2917"/>
                  <a:pt x="4057" y="2933"/>
                </a:cubicBezTo>
                <a:cubicBezTo>
                  <a:pt x="3982" y="2961"/>
                  <a:pt x="3889" y="2975"/>
                  <a:pt x="3810" y="2985"/>
                </a:cubicBezTo>
                <a:cubicBezTo>
                  <a:pt x="3664" y="3038"/>
                  <a:pt x="3498" y="3058"/>
                  <a:pt x="3346" y="3082"/>
                </a:cubicBezTo>
                <a:cubicBezTo>
                  <a:pt x="3193" y="3106"/>
                  <a:pt x="3043" y="3141"/>
                  <a:pt x="2890" y="3165"/>
                </a:cubicBezTo>
                <a:cubicBezTo>
                  <a:pt x="2822" y="3187"/>
                  <a:pt x="2752" y="3191"/>
                  <a:pt x="2681" y="3202"/>
                </a:cubicBezTo>
                <a:cubicBezTo>
                  <a:pt x="2521" y="3198"/>
                  <a:pt x="2368" y="3189"/>
                  <a:pt x="2209" y="3180"/>
                </a:cubicBezTo>
                <a:cubicBezTo>
                  <a:pt x="2146" y="3171"/>
                  <a:pt x="2085" y="3158"/>
                  <a:pt x="2022" y="3150"/>
                </a:cubicBezTo>
                <a:cubicBezTo>
                  <a:pt x="1976" y="3131"/>
                  <a:pt x="1929" y="3129"/>
                  <a:pt x="1880" y="3120"/>
                </a:cubicBezTo>
                <a:cubicBezTo>
                  <a:pt x="1786" y="3073"/>
                  <a:pt x="1644" y="3071"/>
                  <a:pt x="1544" y="3060"/>
                </a:cubicBezTo>
                <a:cubicBezTo>
                  <a:pt x="1441" y="3049"/>
                  <a:pt x="1340" y="3031"/>
                  <a:pt x="1237" y="3022"/>
                </a:cubicBezTo>
                <a:cubicBezTo>
                  <a:pt x="1159" y="3004"/>
                  <a:pt x="1077" y="3002"/>
                  <a:pt x="998" y="2993"/>
                </a:cubicBezTo>
                <a:cubicBezTo>
                  <a:pt x="947" y="2979"/>
                  <a:pt x="893" y="2970"/>
                  <a:pt x="840" y="2963"/>
                </a:cubicBezTo>
                <a:cubicBezTo>
                  <a:pt x="790" y="2945"/>
                  <a:pt x="738" y="2934"/>
                  <a:pt x="691" y="2910"/>
                </a:cubicBezTo>
                <a:cubicBezTo>
                  <a:pt x="651" y="2890"/>
                  <a:pt x="614" y="2862"/>
                  <a:pt x="571" y="2850"/>
                </a:cubicBezTo>
                <a:cubicBezTo>
                  <a:pt x="536" y="2815"/>
                  <a:pt x="558" y="2834"/>
                  <a:pt x="504" y="2798"/>
                </a:cubicBezTo>
                <a:cubicBezTo>
                  <a:pt x="486" y="2786"/>
                  <a:pt x="474" y="2768"/>
                  <a:pt x="459" y="2753"/>
                </a:cubicBezTo>
                <a:cubicBezTo>
                  <a:pt x="441" y="2735"/>
                  <a:pt x="419" y="2723"/>
                  <a:pt x="399" y="2708"/>
                </a:cubicBezTo>
                <a:cubicBezTo>
                  <a:pt x="381" y="2694"/>
                  <a:pt x="371" y="2672"/>
                  <a:pt x="354" y="2656"/>
                </a:cubicBezTo>
                <a:cubicBezTo>
                  <a:pt x="339" y="2607"/>
                  <a:pt x="359" y="2660"/>
                  <a:pt x="317" y="2596"/>
                </a:cubicBezTo>
                <a:cubicBezTo>
                  <a:pt x="313" y="2589"/>
                  <a:pt x="313" y="2581"/>
                  <a:pt x="309" y="2574"/>
                </a:cubicBezTo>
                <a:cubicBezTo>
                  <a:pt x="305" y="2566"/>
                  <a:pt x="299" y="2559"/>
                  <a:pt x="294" y="2551"/>
                </a:cubicBezTo>
                <a:cubicBezTo>
                  <a:pt x="279" y="2487"/>
                  <a:pt x="277" y="2470"/>
                  <a:pt x="272" y="2387"/>
                </a:cubicBezTo>
                <a:cubicBezTo>
                  <a:pt x="278" y="2248"/>
                  <a:pt x="255" y="2234"/>
                  <a:pt x="317" y="2147"/>
                </a:cubicBezTo>
                <a:cubicBezTo>
                  <a:pt x="329" y="2130"/>
                  <a:pt x="339" y="2110"/>
                  <a:pt x="354" y="2095"/>
                </a:cubicBezTo>
                <a:cubicBezTo>
                  <a:pt x="362" y="2087"/>
                  <a:pt x="370" y="2081"/>
                  <a:pt x="377" y="2072"/>
                </a:cubicBezTo>
                <a:cubicBezTo>
                  <a:pt x="388" y="2058"/>
                  <a:pt x="397" y="2043"/>
                  <a:pt x="407" y="2028"/>
                </a:cubicBezTo>
                <a:cubicBezTo>
                  <a:pt x="412" y="2020"/>
                  <a:pt x="422" y="2005"/>
                  <a:pt x="422" y="2005"/>
                </a:cubicBezTo>
                <a:cubicBezTo>
                  <a:pt x="447" y="1926"/>
                  <a:pt x="485" y="1849"/>
                  <a:pt x="519" y="1773"/>
                </a:cubicBezTo>
                <a:cubicBezTo>
                  <a:pt x="541" y="1725"/>
                  <a:pt x="575" y="1658"/>
                  <a:pt x="616" y="1624"/>
                </a:cubicBezTo>
                <a:cubicBezTo>
                  <a:pt x="643" y="1602"/>
                  <a:pt x="702" y="1585"/>
                  <a:pt x="736" y="1579"/>
                </a:cubicBezTo>
                <a:cubicBezTo>
                  <a:pt x="768" y="1573"/>
                  <a:pt x="833" y="1564"/>
                  <a:pt x="833" y="1564"/>
                </a:cubicBezTo>
                <a:cubicBezTo>
                  <a:pt x="872" y="1548"/>
                  <a:pt x="903" y="1540"/>
                  <a:pt x="945" y="1534"/>
                </a:cubicBezTo>
                <a:cubicBezTo>
                  <a:pt x="967" y="1519"/>
                  <a:pt x="987" y="1512"/>
                  <a:pt x="1012" y="1504"/>
                </a:cubicBezTo>
                <a:cubicBezTo>
                  <a:pt x="1037" y="1488"/>
                  <a:pt x="1059" y="1469"/>
                  <a:pt x="1087" y="1459"/>
                </a:cubicBezTo>
                <a:cubicBezTo>
                  <a:pt x="1140" y="1420"/>
                  <a:pt x="1174" y="1401"/>
                  <a:pt x="1237" y="1384"/>
                </a:cubicBezTo>
                <a:cubicBezTo>
                  <a:pt x="1285" y="1352"/>
                  <a:pt x="1339" y="1339"/>
                  <a:pt x="1394" y="1324"/>
                </a:cubicBezTo>
                <a:cubicBezTo>
                  <a:pt x="1466" y="1275"/>
                  <a:pt x="1579" y="1294"/>
                  <a:pt x="1663" y="1287"/>
                </a:cubicBezTo>
                <a:cubicBezTo>
                  <a:pt x="1732" y="1263"/>
                  <a:pt x="1671" y="1282"/>
                  <a:pt x="1828" y="1272"/>
                </a:cubicBezTo>
                <a:cubicBezTo>
                  <a:pt x="1921" y="1266"/>
                  <a:pt x="2012" y="1255"/>
                  <a:pt x="2105" y="1250"/>
                </a:cubicBezTo>
                <a:cubicBezTo>
                  <a:pt x="2197" y="1255"/>
                  <a:pt x="2290" y="1252"/>
                  <a:pt x="2381" y="1265"/>
                </a:cubicBezTo>
                <a:cubicBezTo>
                  <a:pt x="2400" y="1268"/>
                  <a:pt x="2459" y="1323"/>
                  <a:pt x="2471" y="1332"/>
                </a:cubicBezTo>
                <a:cubicBezTo>
                  <a:pt x="2546" y="1388"/>
                  <a:pt x="2624" y="1425"/>
                  <a:pt x="2718" y="1437"/>
                </a:cubicBezTo>
                <a:cubicBezTo>
                  <a:pt x="2915" y="1461"/>
                  <a:pt x="3118" y="1457"/>
                  <a:pt x="3316" y="1474"/>
                </a:cubicBezTo>
                <a:cubicBezTo>
                  <a:pt x="3401" y="1481"/>
                  <a:pt x="3479" y="1515"/>
                  <a:pt x="3563" y="1526"/>
                </a:cubicBezTo>
                <a:cubicBezTo>
                  <a:pt x="3670" y="1540"/>
                  <a:pt x="3778" y="1544"/>
                  <a:pt x="3885" y="1549"/>
                </a:cubicBezTo>
                <a:cubicBezTo>
                  <a:pt x="3921" y="1555"/>
                  <a:pt x="3955" y="1563"/>
                  <a:pt x="3990" y="1571"/>
                </a:cubicBezTo>
                <a:cubicBezTo>
                  <a:pt x="3991" y="1572"/>
                  <a:pt x="4058" y="1602"/>
                  <a:pt x="4072" y="1616"/>
                </a:cubicBezTo>
                <a:cubicBezTo>
                  <a:pt x="4081" y="1625"/>
                  <a:pt x="4086" y="1637"/>
                  <a:pt x="4094" y="1646"/>
                </a:cubicBezTo>
                <a:cubicBezTo>
                  <a:pt x="4101" y="1654"/>
                  <a:pt x="4109" y="1661"/>
                  <a:pt x="4117" y="1668"/>
                </a:cubicBezTo>
                <a:cubicBezTo>
                  <a:pt x="4141" y="1747"/>
                  <a:pt x="4121" y="1749"/>
                  <a:pt x="4065" y="1781"/>
                </a:cubicBezTo>
                <a:cubicBezTo>
                  <a:pt x="4033" y="1799"/>
                  <a:pt x="4022" y="1814"/>
                  <a:pt x="3990" y="1826"/>
                </a:cubicBezTo>
                <a:cubicBezTo>
                  <a:pt x="3928" y="1849"/>
                  <a:pt x="3860" y="1855"/>
                  <a:pt x="3795" y="1863"/>
                </a:cubicBezTo>
                <a:cubicBezTo>
                  <a:pt x="3725" y="1860"/>
                  <a:pt x="3656" y="1859"/>
                  <a:pt x="3586" y="1855"/>
                </a:cubicBezTo>
                <a:cubicBezTo>
                  <a:pt x="3528" y="1851"/>
                  <a:pt x="3472" y="1820"/>
                  <a:pt x="3414" y="1811"/>
                </a:cubicBezTo>
                <a:cubicBezTo>
                  <a:pt x="3347" y="1788"/>
                  <a:pt x="3437" y="1821"/>
                  <a:pt x="3369" y="1788"/>
                </a:cubicBezTo>
                <a:cubicBezTo>
                  <a:pt x="3263" y="1736"/>
                  <a:pt x="3112" y="1742"/>
                  <a:pt x="3002" y="1736"/>
                </a:cubicBezTo>
                <a:cubicBezTo>
                  <a:pt x="2923" y="1715"/>
                  <a:pt x="2843" y="1712"/>
                  <a:pt x="2763" y="1698"/>
                </a:cubicBezTo>
                <a:cubicBezTo>
                  <a:pt x="2453" y="1703"/>
                  <a:pt x="2145" y="1710"/>
                  <a:pt x="1835" y="1728"/>
                </a:cubicBezTo>
                <a:cubicBezTo>
                  <a:pt x="1691" y="1750"/>
                  <a:pt x="1546" y="1763"/>
                  <a:pt x="1401" y="1773"/>
                </a:cubicBezTo>
                <a:cubicBezTo>
                  <a:pt x="1290" y="1793"/>
                  <a:pt x="1186" y="1799"/>
                  <a:pt x="1072" y="1803"/>
                </a:cubicBezTo>
                <a:cubicBezTo>
                  <a:pt x="929" y="1816"/>
                  <a:pt x="788" y="1838"/>
                  <a:pt x="728" y="1691"/>
                </a:cubicBezTo>
                <a:cubicBezTo>
                  <a:pt x="731" y="1651"/>
                  <a:pt x="730" y="1611"/>
                  <a:pt x="736" y="1571"/>
                </a:cubicBezTo>
                <a:cubicBezTo>
                  <a:pt x="737" y="1562"/>
                  <a:pt x="748" y="1557"/>
                  <a:pt x="751" y="1549"/>
                </a:cubicBezTo>
                <a:cubicBezTo>
                  <a:pt x="758" y="1532"/>
                  <a:pt x="757" y="1506"/>
                  <a:pt x="766" y="1489"/>
                </a:cubicBezTo>
                <a:cubicBezTo>
                  <a:pt x="774" y="1473"/>
                  <a:pt x="788" y="1460"/>
                  <a:pt x="796" y="1444"/>
                </a:cubicBezTo>
                <a:cubicBezTo>
                  <a:pt x="806" y="1424"/>
                  <a:pt x="807" y="1397"/>
                  <a:pt x="825" y="1384"/>
                </a:cubicBezTo>
                <a:cubicBezTo>
                  <a:pt x="926" y="1308"/>
                  <a:pt x="1054" y="1180"/>
                  <a:pt x="1170" y="1137"/>
                </a:cubicBezTo>
                <a:cubicBezTo>
                  <a:pt x="1215" y="1120"/>
                  <a:pt x="1272" y="1120"/>
                  <a:pt x="1319" y="1115"/>
                </a:cubicBezTo>
                <a:cubicBezTo>
                  <a:pt x="1359" y="1106"/>
                  <a:pt x="1399" y="1094"/>
                  <a:pt x="1439" y="1085"/>
                </a:cubicBezTo>
                <a:cubicBezTo>
                  <a:pt x="1508" y="1050"/>
                  <a:pt x="1477" y="1060"/>
                  <a:pt x="1529" y="1048"/>
                </a:cubicBezTo>
                <a:cubicBezTo>
                  <a:pt x="1572" y="1015"/>
                  <a:pt x="1617" y="1006"/>
                  <a:pt x="1663" y="980"/>
                </a:cubicBezTo>
                <a:cubicBezTo>
                  <a:pt x="1824" y="889"/>
                  <a:pt x="1868" y="895"/>
                  <a:pt x="2082" y="891"/>
                </a:cubicBezTo>
                <a:cubicBezTo>
                  <a:pt x="2274" y="887"/>
                  <a:pt x="2466" y="886"/>
                  <a:pt x="2658" y="883"/>
                </a:cubicBezTo>
                <a:cubicBezTo>
                  <a:pt x="2798" y="864"/>
                  <a:pt x="2732" y="871"/>
                  <a:pt x="2853" y="861"/>
                </a:cubicBezTo>
                <a:cubicBezTo>
                  <a:pt x="2965" y="863"/>
                  <a:pt x="3077" y="864"/>
                  <a:pt x="3189" y="868"/>
                </a:cubicBezTo>
                <a:cubicBezTo>
                  <a:pt x="3253" y="870"/>
                  <a:pt x="3313" y="895"/>
                  <a:pt x="3376" y="898"/>
                </a:cubicBezTo>
                <a:cubicBezTo>
                  <a:pt x="3451" y="902"/>
                  <a:pt x="3526" y="903"/>
                  <a:pt x="3601" y="905"/>
                </a:cubicBezTo>
                <a:cubicBezTo>
                  <a:pt x="3636" y="908"/>
                  <a:pt x="3670" y="912"/>
                  <a:pt x="3705" y="913"/>
                </a:cubicBezTo>
                <a:cubicBezTo>
                  <a:pt x="3795" y="917"/>
                  <a:pt x="3885" y="915"/>
                  <a:pt x="3975" y="920"/>
                </a:cubicBezTo>
                <a:cubicBezTo>
                  <a:pt x="4023" y="922"/>
                  <a:pt x="4067" y="967"/>
                  <a:pt x="4109" y="988"/>
                </a:cubicBezTo>
                <a:cubicBezTo>
                  <a:pt x="4181" y="1025"/>
                  <a:pt x="4251" y="1062"/>
                  <a:pt x="4319" y="1107"/>
                </a:cubicBezTo>
                <a:cubicBezTo>
                  <a:pt x="4363" y="1137"/>
                  <a:pt x="4410" y="1181"/>
                  <a:pt x="4461" y="1197"/>
                </a:cubicBezTo>
                <a:cubicBezTo>
                  <a:pt x="4488" y="1215"/>
                  <a:pt x="4517" y="1222"/>
                  <a:pt x="4543" y="1242"/>
                </a:cubicBezTo>
                <a:cubicBezTo>
                  <a:pt x="4582" y="1271"/>
                  <a:pt x="4615" y="1304"/>
                  <a:pt x="4656" y="1332"/>
                </a:cubicBezTo>
                <a:cubicBezTo>
                  <a:pt x="4704" y="1364"/>
                  <a:pt x="4735" y="1421"/>
                  <a:pt x="4783" y="1452"/>
                </a:cubicBezTo>
                <a:cubicBezTo>
                  <a:pt x="4814" y="1497"/>
                  <a:pt x="4849" y="1540"/>
                  <a:pt x="4880" y="1586"/>
                </a:cubicBezTo>
                <a:cubicBezTo>
                  <a:pt x="4889" y="1600"/>
                  <a:pt x="4894" y="1617"/>
                  <a:pt x="4902" y="1631"/>
                </a:cubicBezTo>
                <a:cubicBezTo>
                  <a:pt x="4911" y="1647"/>
                  <a:pt x="4932" y="1676"/>
                  <a:pt x="4932" y="1676"/>
                </a:cubicBezTo>
                <a:cubicBezTo>
                  <a:pt x="4943" y="1717"/>
                  <a:pt x="4955" y="1754"/>
                  <a:pt x="4962" y="1796"/>
                </a:cubicBezTo>
                <a:cubicBezTo>
                  <a:pt x="4960" y="1936"/>
                  <a:pt x="4959" y="2075"/>
                  <a:pt x="4955" y="2215"/>
                </a:cubicBezTo>
                <a:cubicBezTo>
                  <a:pt x="4954" y="2237"/>
                  <a:pt x="4949" y="2260"/>
                  <a:pt x="4947" y="2282"/>
                </a:cubicBezTo>
                <a:cubicBezTo>
                  <a:pt x="4937" y="2410"/>
                  <a:pt x="4939" y="2662"/>
                  <a:pt x="4857" y="2783"/>
                </a:cubicBezTo>
                <a:cubicBezTo>
                  <a:pt x="4846" y="2830"/>
                  <a:pt x="4822" y="2863"/>
                  <a:pt x="4798" y="2903"/>
                </a:cubicBezTo>
                <a:cubicBezTo>
                  <a:pt x="4703" y="3057"/>
                  <a:pt x="4542" y="3141"/>
                  <a:pt x="4401" y="3247"/>
                </a:cubicBezTo>
                <a:cubicBezTo>
                  <a:pt x="4364" y="3275"/>
                  <a:pt x="4395" y="3266"/>
                  <a:pt x="4349" y="3292"/>
                </a:cubicBezTo>
                <a:cubicBezTo>
                  <a:pt x="4288" y="3326"/>
                  <a:pt x="4222" y="3364"/>
                  <a:pt x="4154" y="3382"/>
                </a:cubicBezTo>
                <a:cubicBezTo>
                  <a:pt x="4130" y="3398"/>
                  <a:pt x="4106" y="3400"/>
                  <a:pt x="4080" y="3411"/>
                </a:cubicBezTo>
                <a:cubicBezTo>
                  <a:pt x="4021" y="3436"/>
                  <a:pt x="3962" y="3472"/>
                  <a:pt x="3900" y="3486"/>
                </a:cubicBezTo>
                <a:cubicBezTo>
                  <a:pt x="3755" y="3585"/>
                  <a:pt x="3515" y="3544"/>
                  <a:pt x="3376" y="3546"/>
                </a:cubicBezTo>
                <a:cubicBezTo>
                  <a:pt x="3349" y="3556"/>
                  <a:pt x="3330" y="3569"/>
                  <a:pt x="3302" y="3576"/>
                </a:cubicBezTo>
                <a:cubicBezTo>
                  <a:pt x="3253" y="3612"/>
                  <a:pt x="3183" y="3642"/>
                  <a:pt x="3137" y="3681"/>
                </a:cubicBezTo>
                <a:cubicBezTo>
                  <a:pt x="3103" y="3710"/>
                  <a:pt x="3070" y="3733"/>
                  <a:pt x="3032" y="3756"/>
                </a:cubicBezTo>
                <a:cubicBezTo>
                  <a:pt x="2988" y="3783"/>
                  <a:pt x="2964" y="3814"/>
                  <a:pt x="2913" y="3830"/>
                </a:cubicBezTo>
                <a:cubicBezTo>
                  <a:pt x="2888" y="3846"/>
                  <a:pt x="2874" y="3866"/>
                  <a:pt x="2845" y="3875"/>
                </a:cubicBezTo>
                <a:cubicBezTo>
                  <a:pt x="2823" y="3890"/>
                  <a:pt x="2795" y="3911"/>
                  <a:pt x="2770" y="3920"/>
                </a:cubicBezTo>
                <a:cubicBezTo>
                  <a:pt x="2768" y="3921"/>
                  <a:pt x="2770" y="3915"/>
                  <a:pt x="2770" y="3913"/>
                </a:cubicBezTo>
              </a:path>
            </a:pathLst>
          </a:custGeom>
          <a:noFill/>
          <a:ln w="19050" cap="rnd" cmpd="sng">
            <a:solidFill>
              <a:schemeClr val="tx1">
                <a:alpha val="100000"/>
              </a:schemeClr>
            </a:solidFill>
            <a:prstDash val="sysDot"/>
            <a:round/>
            <a:headEnd type="none" w="med" len="med"/>
            <a:tailEnd type="arrow" w="med" len="med"/>
          </a:ln>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00562"/>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61862" y="1123629"/>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sz="2800" dirty="0"/>
              <a:t>A weighed graph is one in which weights (numbers) are assigned to all edges connecting each two vertices.</a:t>
            </a:r>
          </a:p>
          <a:p>
            <a:pPr>
              <a:lnSpc>
                <a:spcPct val="150000"/>
              </a:lnSpc>
            </a:pPr>
            <a:r>
              <a:rPr lang="en-US" sz="2800" dirty="0"/>
              <a:t>Such numbers can represent, for instance, traveling distance, monthly cost, or traveling time between two vertices.</a:t>
            </a:r>
          </a:p>
          <a:p>
            <a:pPr>
              <a:lnSpc>
                <a:spcPct val="150000"/>
              </a:lnSpc>
            </a:pPr>
            <a:r>
              <a:rPr lang="en-US" sz="2800" dirty="0"/>
              <a:t>The length of a path in a weighed graph is the sum of the weights of the edges of this path. (This use of term length is different from the use of length to denote the number of edges in a path in a graph without weights.)</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07464" y="1739142"/>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800" dirty="0">
                <a:ea typeface="宋体" panose="02010600030101010101" pitchFamily="2" charset="-122"/>
              </a:rPr>
              <a:t>Find the length of a shortest path between </a:t>
            </a:r>
            <a:r>
              <a:rPr lang="en-US" altLang="zh-CN" sz="2800" i="1" dirty="0">
                <a:ea typeface="宋体" panose="02010600030101010101" pitchFamily="2" charset="-122"/>
              </a:rPr>
              <a:t>a</a:t>
            </a:r>
            <a:r>
              <a:rPr lang="en-US" altLang="zh-CN" sz="2800" dirty="0">
                <a:ea typeface="宋体" panose="02010600030101010101" pitchFamily="2" charset="-122"/>
              </a:rPr>
              <a:t> and </a:t>
            </a:r>
            <a:r>
              <a:rPr lang="en-US" altLang="zh-CN" sz="2800" i="1" dirty="0">
                <a:ea typeface="宋体" panose="02010600030101010101" pitchFamily="2" charset="-122"/>
              </a:rPr>
              <a:t>z</a:t>
            </a:r>
            <a:r>
              <a:rPr lang="en-US" altLang="zh-CN" sz="2800" dirty="0">
                <a:ea typeface="宋体" panose="02010600030101010101" pitchFamily="2" charset="-122"/>
              </a:rPr>
              <a:t> in the weighted graph shown below.</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pic>
        <p:nvPicPr>
          <p:cNvPr id="3" name="图片 2">
            <a:extLst>
              <a:ext uri="{FF2B5EF4-FFF2-40B4-BE49-F238E27FC236}">
                <a16:creationId xmlns:a16="http://schemas.microsoft.com/office/drawing/2014/main" id="{1B08DC30-72FA-4B93-8F2F-A6AD40B3AFAC}"/>
              </a:ext>
            </a:extLst>
          </p:cNvPr>
          <p:cNvPicPr>
            <a:picLocks noChangeAspect="1"/>
          </p:cNvPicPr>
          <p:nvPr/>
        </p:nvPicPr>
        <p:blipFill>
          <a:blip r:embed="rId3"/>
          <a:stretch>
            <a:fillRect/>
          </a:stretch>
        </p:blipFill>
        <p:spPr>
          <a:xfrm>
            <a:off x="3724072" y="3177153"/>
            <a:ext cx="4743856" cy="3107408"/>
          </a:xfrm>
          <a:prstGeom prst="rect">
            <a:avLst/>
          </a:prstGeom>
        </p:spPr>
      </p:pic>
      <p:sp>
        <p:nvSpPr>
          <p:cNvPr id="6" name="文本框 5">
            <a:extLst>
              <a:ext uri="{FF2B5EF4-FFF2-40B4-BE49-F238E27FC236}">
                <a16:creationId xmlns:a16="http://schemas.microsoft.com/office/drawing/2014/main" id="{E49A4373-F28F-4FCA-B800-CA3FD0940E81}"/>
              </a:ext>
            </a:extLst>
          </p:cNvPr>
          <p:cNvSpPr txBox="1"/>
          <p:nvPr/>
        </p:nvSpPr>
        <p:spPr>
          <a:xfrm>
            <a:off x="3215218" y="927812"/>
            <a:ext cx="6052768" cy="723384"/>
          </a:xfrm>
          <a:prstGeom prst="rect">
            <a:avLst/>
          </a:prstGeom>
          <a:noFill/>
        </p:spPr>
        <p:txBody>
          <a:bodyPr wrap="square" rtlCol="0">
            <a:spAutoFit/>
          </a:bodyPr>
          <a:lstStyle/>
          <a:p>
            <a:pPr algn="ctr"/>
            <a:r>
              <a:rPr lang="en-US" altLang="zh-CN" sz="4000" b="1" dirty="0"/>
              <a:t>Motivating Example</a:t>
            </a:r>
          </a:p>
        </p:txBody>
      </p:sp>
    </p:spTree>
    <p:extLst>
      <p:ext uri="{BB962C8B-B14F-4D97-AF65-F5344CB8AC3E}">
        <p14:creationId xmlns:p14="http://schemas.microsoft.com/office/powerpoint/2010/main" val="151341498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6" name="文本框 5">
            <a:extLst>
              <a:ext uri="{FF2B5EF4-FFF2-40B4-BE49-F238E27FC236}">
                <a16:creationId xmlns:a16="http://schemas.microsoft.com/office/drawing/2014/main" id="{E49A4373-F28F-4FCA-B800-CA3FD0940E81}"/>
              </a:ext>
            </a:extLst>
          </p:cNvPr>
          <p:cNvSpPr txBox="1"/>
          <p:nvPr/>
        </p:nvSpPr>
        <p:spPr>
          <a:xfrm>
            <a:off x="1214034" y="867784"/>
            <a:ext cx="9763932" cy="707886"/>
          </a:xfrm>
          <a:prstGeom prst="rect">
            <a:avLst/>
          </a:prstGeom>
          <a:noFill/>
        </p:spPr>
        <p:txBody>
          <a:bodyPr wrap="square" rtlCol="0">
            <a:spAutoFit/>
          </a:bodyPr>
          <a:lstStyle/>
          <a:p>
            <a:pPr algn="ctr"/>
            <a:r>
              <a:rPr lang="en-US" altLang="zh-CN" sz="4000" b="1" dirty="0"/>
              <a:t>Shortest Path (Dijkstra’s )Algorithm</a:t>
            </a:r>
          </a:p>
        </p:txBody>
      </p:sp>
      <p:sp>
        <p:nvSpPr>
          <p:cNvPr id="8" name="Rectangle 3">
            <a:extLst>
              <a:ext uri="{FF2B5EF4-FFF2-40B4-BE49-F238E27FC236}">
                <a16:creationId xmlns:a16="http://schemas.microsoft.com/office/drawing/2014/main" id="{80DEA287-D8F6-442F-BAAA-21EA9768DDED}"/>
              </a:ext>
            </a:extLst>
          </p:cNvPr>
          <p:cNvSpPr txBox="1">
            <a:spLocks noChangeArrowheads="1"/>
          </p:cNvSpPr>
          <p:nvPr/>
        </p:nvSpPr>
        <p:spPr>
          <a:xfrm>
            <a:off x="210046" y="1692045"/>
            <a:ext cx="6206252" cy="4860187"/>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25000"/>
              </a:lnSpc>
            </a:pPr>
            <a:r>
              <a:rPr lang="en-US" altLang="zh-CN" sz="1800" kern="0" dirty="0">
                <a:ea typeface="宋体" panose="02010600030101010101" pitchFamily="2" charset="-122"/>
              </a:rPr>
              <a:t>procedure Dijkstra(</a:t>
            </a:r>
            <a:r>
              <a:rPr lang="en-US" altLang="zh-CN" sz="1800" i="1" kern="0" dirty="0">
                <a:ea typeface="宋体" panose="02010600030101010101" pitchFamily="2" charset="-122"/>
              </a:rPr>
              <a:t>G</a:t>
            </a:r>
            <a:r>
              <a:rPr lang="en-US" altLang="zh-CN" sz="1800" kern="0" dirty="0">
                <a:ea typeface="宋体" panose="02010600030101010101" pitchFamily="2" charset="-122"/>
              </a:rPr>
              <a:t>: weighted connected simple graph, with all weights positive)</a:t>
            </a:r>
          </a:p>
          <a:p>
            <a:pPr>
              <a:lnSpc>
                <a:spcPct val="125000"/>
              </a:lnSpc>
              <a:buFontTx/>
              <a:buNone/>
            </a:pPr>
            <a:r>
              <a:rPr lang="en-US" altLang="zh-CN" sz="1800" kern="0" dirty="0">
                <a:ea typeface="宋体" panose="02010600030101010101" pitchFamily="2" charset="-122"/>
              </a:rPr>
              <a:t>	{</a:t>
            </a:r>
            <a:r>
              <a:rPr lang="en-US" altLang="zh-CN" sz="1800" i="1" kern="0" dirty="0">
                <a:ea typeface="宋体" panose="02010600030101010101" pitchFamily="2" charset="-122"/>
              </a:rPr>
              <a:t>G</a:t>
            </a:r>
            <a:r>
              <a:rPr lang="en-US" altLang="zh-CN" sz="1800" kern="0" dirty="0">
                <a:ea typeface="宋体" panose="02010600030101010101" pitchFamily="2" charset="-122"/>
              </a:rPr>
              <a:t> has vertices </a:t>
            </a:r>
            <a:r>
              <a:rPr lang="en-US" altLang="zh-CN" sz="1800" i="1" kern="0" dirty="0">
                <a:ea typeface="宋体" panose="02010600030101010101" pitchFamily="2" charset="-122"/>
              </a:rPr>
              <a:t>a</a:t>
            </a:r>
            <a:r>
              <a:rPr lang="en-US" altLang="zh-CN" sz="1800" kern="0" dirty="0">
                <a:ea typeface="宋体" panose="02010600030101010101" pitchFamily="2" charset="-122"/>
              </a:rPr>
              <a:t> = </a:t>
            </a:r>
            <a:r>
              <a:rPr lang="en-US" altLang="zh-CN" sz="1800" i="1" kern="0" dirty="0">
                <a:ea typeface="宋体" panose="02010600030101010101" pitchFamily="2" charset="-122"/>
              </a:rPr>
              <a:t>v</a:t>
            </a:r>
            <a:r>
              <a:rPr lang="en-US" altLang="zh-CN" sz="1800" kern="0" baseline="-25000" dirty="0">
                <a:ea typeface="宋体" panose="02010600030101010101" pitchFamily="2" charset="-122"/>
              </a:rPr>
              <a:t>0</a:t>
            </a:r>
            <a:r>
              <a:rPr lang="en-US" altLang="zh-CN" sz="1800" kern="0" dirty="0">
                <a:ea typeface="宋体" panose="02010600030101010101" pitchFamily="2" charset="-122"/>
              </a:rPr>
              <a:t>,</a:t>
            </a:r>
            <a:r>
              <a:rPr lang="en-US" altLang="zh-CN" sz="1800" i="1" kern="0" dirty="0">
                <a:ea typeface="宋体" panose="02010600030101010101" pitchFamily="2" charset="-122"/>
              </a:rPr>
              <a:t> v</a:t>
            </a:r>
            <a:r>
              <a:rPr lang="en-US" altLang="zh-CN" sz="1800" kern="0" baseline="-25000" dirty="0">
                <a:ea typeface="宋体" panose="02010600030101010101" pitchFamily="2" charset="-122"/>
              </a:rPr>
              <a:t>1</a:t>
            </a:r>
            <a:r>
              <a:rPr lang="en-US" altLang="zh-CN" sz="1800" kern="0" dirty="0">
                <a:ea typeface="宋体" panose="02010600030101010101" pitchFamily="2" charset="-122"/>
              </a:rPr>
              <a:t>, </a:t>
            </a:r>
            <a:r>
              <a:rPr lang="en-US" altLang="zh-CN" sz="1800" kern="0" dirty="0">
                <a:latin typeface="Times New Roman" panose="02020603050405020304" pitchFamily="18" charset="0"/>
                <a:ea typeface="宋体" panose="02010600030101010101" pitchFamily="2" charset="-122"/>
              </a:rPr>
              <a:t>…</a:t>
            </a:r>
            <a:r>
              <a:rPr lang="en-US" altLang="zh-CN" sz="1800" kern="0" dirty="0">
                <a:ea typeface="宋体" panose="02010600030101010101" pitchFamily="2" charset="-122"/>
              </a:rPr>
              <a:t>, </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n</a:t>
            </a:r>
            <a:r>
              <a:rPr lang="en-US" altLang="zh-CN" sz="1800" kern="0" dirty="0">
                <a:ea typeface="宋体" panose="02010600030101010101" pitchFamily="2" charset="-122"/>
              </a:rPr>
              <a:t> = </a:t>
            </a:r>
            <a:r>
              <a:rPr lang="en-US" altLang="zh-CN" sz="1800" i="1" kern="0" dirty="0">
                <a:ea typeface="宋体" panose="02010600030101010101" pitchFamily="2" charset="-122"/>
              </a:rPr>
              <a:t>z</a:t>
            </a:r>
            <a:r>
              <a:rPr lang="en-US" altLang="zh-CN" sz="1800" kern="0" dirty="0">
                <a:ea typeface="宋体" panose="02010600030101010101" pitchFamily="2" charset="-122"/>
              </a:rPr>
              <a:t> and weights </a:t>
            </a:r>
            <a:r>
              <a:rPr lang="en-US" altLang="zh-CN" sz="1800" i="1" kern="0" dirty="0">
                <a:ea typeface="宋体" panose="02010600030101010101" pitchFamily="2" charset="-122"/>
              </a:rPr>
              <a:t>w</a:t>
            </a:r>
            <a:r>
              <a:rPr lang="en-US" altLang="zh-CN" sz="1800" kern="0" dirty="0">
                <a:ea typeface="宋体" panose="02010600030101010101" pitchFamily="2" charset="-122"/>
              </a:rPr>
              <a:t>(</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i</a:t>
            </a:r>
            <a:r>
              <a:rPr lang="en-US" altLang="zh-CN" sz="1800" kern="0" dirty="0">
                <a:ea typeface="宋体" panose="02010600030101010101" pitchFamily="2" charset="-122"/>
              </a:rPr>
              <a:t>, </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j</a:t>
            </a:r>
            <a:r>
              <a:rPr lang="en-US" altLang="zh-CN" sz="1800" kern="0" dirty="0">
                <a:ea typeface="宋体" panose="02010600030101010101" pitchFamily="2" charset="-122"/>
              </a:rPr>
              <a:t>) where </a:t>
            </a:r>
            <a:r>
              <a:rPr lang="en-US" altLang="zh-CN" sz="1800" i="1" kern="0" dirty="0">
                <a:ea typeface="宋体" panose="02010600030101010101" pitchFamily="2" charset="-122"/>
              </a:rPr>
              <a:t>w</a:t>
            </a:r>
            <a:r>
              <a:rPr lang="en-US" altLang="zh-CN" sz="1800" kern="0" dirty="0">
                <a:ea typeface="宋体" panose="02010600030101010101" pitchFamily="2" charset="-122"/>
              </a:rPr>
              <a:t>(</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i</a:t>
            </a:r>
            <a:r>
              <a:rPr lang="en-US" altLang="zh-CN" sz="1800" kern="0" dirty="0">
                <a:ea typeface="宋体" panose="02010600030101010101" pitchFamily="2" charset="-122"/>
              </a:rPr>
              <a:t>, </a:t>
            </a:r>
            <a:r>
              <a:rPr lang="en-US" altLang="zh-CN" sz="1800" i="1" kern="0" dirty="0">
                <a:ea typeface="宋体" panose="02010600030101010101" pitchFamily="2" charset="-122"/>
              </a:rPr>
              <a:t>v</a:t>
            </a:r>
            <a:r>
              <a:rPr lang="en-US" altLang="zh-CN" sz="1800" i="1" kern="0" baseline="-25000" dirty="0">
                <a:ea typeface="宋体" panose="02010600030101010101" pitchFamily="2" charset="-122"/>
              </a:rPr>
              <a:t>j</a:t>
            </a:r>
            <a:r>
              <a:rPr lang="en-US" altLang="zh-CN" sz="1800" kern="0" dirty="0">
                <a:ea typeface="宋体" panose="02010600030101010101" pitchFamily="2" charset="-122"/>
              </a:rPr>
              <a:t>)=</a:t>
            </a:r>
            <a:r>
              <a:rPr lang="en-US" altLang="zh-CN" sz="1800" kern="0" dirty="0">
                <a:ea typeface="宋体" panose="02010600030101010101" pitchFamily="2" charset="-122"/>
                <a:sym typeface="Symbol" panose="05050102010706020507" pitchFamily="18" charset="2"/>
              </a:rPr>
              <a:t> if {</a:t>
            </a:r>
            <a:r>
              <a:rPr lang="en-US" altLang="zh-CN" sz="1800" i="1" kern="0" dirty="0">
                <a:ea typeface="宋体" panose="02010600030101010101" pitchFamily="2" charset="-122"/>
                <a:sym typeface="Symbol" panose="05050102010706020507" pitchFamily="18" charset="2"/>
              </a:rPr>
              <a:t>v</a:t>
            </a:r>
            <a:r>
              <a:rPr lang="en-US" altLang="zh-CN" sz="1800" i="1" kern="0" baseline="-25000" dirty="0">
                <a:ea typeface="宋体" panose="02010600030101010101" pitchFamily="2" charset="-122"/>
                <a:sym typeface="Symbol" panose="05050102010706020507" pitchFamily="18" charset="2"/>
              </a:rPr>
              <a:t>i</a:t>
            </a: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v</a:t>
            </a:r>
            <a:r>
              <a:rPr lang="en-US" altLang="zh-CN" sz="1800" i="1" kern="0" baseline="-25000" dirty="0">
                <a:ea typeface="宋体" panose="02010600030101010101" pitchFamily="2" charset="-122"/>
                <a:sym typeface="Symbol" panose="05050102010706020507" pitchFamily="18" charset="2"/>
              </a:rPr>
              <a:t>j</a:t>
            </a:r>
            <a:r>
              <a:rPr lang="en-US" altLang="zh-CN" sz="1800" kern="0" dirty="0">
                <a:ea typeface="宋体" panose="02010600030101010101" pitchFamily="2" charset="-122"/>
                <a:sym typeface="Symbol" panose="05050102010706020507" pitchFamily="18" charset="2"/>
              </a:rPr>
              <a:t>} is not an edge in </a:t>
            </a:r>
            <a:r>
              <a:rPr lang="en-US" altLang="zh-CN" sz="1800" i="1" kern="0" dirty="0">
                <a:ea typeface="宋体" panose="02010600030101010101" pitchFamily="2" charset="-122"/>
                <a:sym typeface="Symbol" panose="05050102010706020507" pitchFamily="18" charset="2"/>
              </a:rPr>
              <a:t>G</a:t>
            </a:r>
            <a:r>
              <a:rPr lang="en-US" altLang="zh-CN" sz="1800" kern="0" dirty="0">
                <a:ea typeface="宋体" panose="02010600030101010101" pitchFamily="2" charset="-122"/>
                <a:sym typeface="Symbol" panose="05050102010706020507" pitchFamily="18" charset="2"/>
              </a:rPr>
              <a:t>}</a:t>
            </a:r>
          </a:p>
          <a:p>
            <a:pPr>
              <a:lnSpc>
                <a:spcPct val="125000"/>
              </a:lnSpc>
              <a:buFontTx/>
              <a:buNone/>
            </a:pPr>
            <a:r>
              <a:rPr lang="en-US" altLang="zh-CN" sz="1800" kern="0" dirty="0">
                <a:ea typeface="宋体" panose="02010600030101010101" pitchFamily="2" charset="-122"/>
                <a:sym typeface="Symbol" panose="05050102010706020507" pitchFamily="18" charset="2"/>
              </a:rPr>
              <a:t>	for </a:t>
            </a:r>
            <a:r>
              <a:rPr lang="en-US" altLang="zh-CN" sz="1800" i="1" kern="0" dirty="0">
                <a:ea typeface="宋体" panose="02010600030101010101" pitchFamily="2" charset="-122"/>
                <a:sym typeface="Symbol" panose="05050102010706020507" pitchFamily="18" charset="2"/>
              </a:rPr>
              <a:t>i</a:t>
            </a:r>
            <a:r>
              <a:rPr lang="en-US" altLang="zh-CN" sz="1800" kern="0" dirty="0">
                <a:ea typeface="宋体" panose="02010600030101010101" pitchFamily="2" charset="-122"/>
                <a:sym typeface="Symbol" panose="05050102010706020507" pitchFamily="18" charset="2"/>
              </a:rPr>
              <a:t>:=1 to </a:t>
            </a:r>
            <a:r>
              <a:rPr lang="en-US" altLang="zh-CN" sz="1800" i="1" kern="0" dirty="0">
                <a:ea typeface="宋体" panose="02010600030101010101" pitchFamily="2" charset="-122"/>
                <a:sym typeface="Symbol" panose="05050102010706020507" pitchFamily="18" charset="2"/>
              </a:rPr>
              <a:t>n</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v</a:t>
            </a:r>
            <a:r>
              <a:rPr lang="en-US" altLang="zh-CN" sz="1800" i="1" kern="0" baseline="-25000" dirty="0">
                <a:ea typeface="宋体" panose="02010600030101010101" pitchFamily="2" charset="-122"/>
                <a:sym typeface="Symbol" panose="05050102010706020507" pitchFamily="18" charset="2"/>
              </a:rPr>
              <a:t>i</a:t>
            </a:r>
            <a:r>
              <a:rPr lang="en-US" altLang="zh-CN" sz="1800" kern="0" dirty="0">
                <a:ea typeface="宋体" panose="02010600030101010101" pitchFamily="2" charset="-122"/>
                <a:sym typeface="Symbol" panose="05050102010706020507" pitchFamily="18" charset="2"/>
              </a:rPr>
              <a:t>) := </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a</a:t>
            </a:r>
            <a:r>
              <a:rPr lang="en-US" altLang="zh-CN" sz="1800" kern="0" dirty="0">
                <a:ea typeface="宋体" panose="02010600030101010101" pitchFamily="2" charset="-122"/>
                <a:sym typeface="Symbol" panose="05050102010706020507" pitchFamily="18" charset="2"/>
              </a:rPr>
              <a:t>) := 0</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 </a:t>
            </a:r>
          </a:p>
          <a:p>
            <a:pPr>
              <a:lnSpc>
                <a:spcPct val="125000"/>
              </a:lnSpc>
              <a:buFontTx/>
              <a:buNone/>
            </a:pPr>
            <a:r>
              <a:rPr lang="en-US" altLang="zh-CN" sz="1800" kern="0" dirty="0">
                <a:ea typeface="宋体" panose="02010600030101010101" pitchFamily="2" charset="-122"/>
                <a:sym typeface="Symbol" panose="05050102010706020507" pitchFamily="18" charset="2"/>
              </a:rPr>
              <a:t>	{the labels are now initialized so that the label of </a:t>
            </a:r>
            <a:r>
              <a:rPr lang="en-US" altLang="zh-CN" sz="1800" i="1" kern="0" dirty="0">
                <a:ea typeface="宋体" panose="02010600030101010101" pitchFamily="2" charset="-122"/>
                <a:sym typeface="Symbol" panose="05050102010706020507" pitchFamily="18" charset="2"/>
              </a:rPr>
              <a:t>a</a:t>
            </a:r>
            <a:r>
              <a:rPr lang="en-US" altLang="zh-CN" sz="1800" kern="0" dirty="0">
                <a:ea typeface="宋体" panose="02010600030101010101" pitchFamily="2" charset="-122"/>
                <a:sym typeface="Symbol" panose="05050102010706020507" pitchFamily="18" charset="2"/>
              </a:rPr>
              <a:t> is 0 and all other labels are , and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is the empty set}</a:t>
            </a:r>
          </a:p>
          <a:p>
            <a:pPr>
              <a:lnSpc>
                <a:spcPct val="125000"/>
              </a:lnSpc>
              <a:buFontTx/>
              <a:buNone/>
            </a:pPr>
            <a:r>
              <a:rPr lang="en-US" altLang="zh-CN" sz="1800" kern="0" dirty="0">
                <a:ea typeface="宋体" panose="02010600030101010101" pitchFamily="2" charset="-122"/>
                <a:sym typeface="Symbol" panose="05050102010706020507" pitchFamily="18" charset="2"/>
              </a:rPr>
              <a:t>	while </a:t>
            </a:r>
            <a:r>
              <a:rPr lang="en-US" altLang="zh-CN" sz="1800" i="1" kern="0" dirty="0">
                <a:ea typeface="宋体" panose="02010600030101010101" pitchFamily="2" charset="-122"/>
                <a:sym typeface="Symbol" panose="05050102010706020507" pitchFamily="18" charset="2"/>
              </a:rPr>
              <a:t>z</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S</a:t>
            </a:r>
          </a:p>
          <a:p>
            <a:pPr>
              <a:lnSpc>
                <a:spcPct val="125000"/>
              </a:lnSpc>
              <a:buFontTx/>
              <a:buNone/>
            </a:pPr>
            <a:r>
              <a:rPr lang="en-US" altLang="zh-CN" sz="1800" kern="0" dirty="0">
                <a:ea typeface="宋体" panose="02010600030101010101" pitchFamily="2" charset="-122"/>
                <a:sym typeface="Symbol" panose="05050102010706020507" pitchFamily="18" charset="2"/>
              </a:rPr>
              <a:t>	</a:t>
            </a:r>
          </a:p>
        </p:txBody>
      </p:sp>
      <p:sp>
        <p:nvSpPr>
          <p:cNvPr id="9" name="Rectangle 3">
            <a:extLst>
              <a:ext uri="{FF2B5EF4-FFF2-40B4-BE49-F238E27FC236}">
                <a16:creationId xmlns:a16="http://schemas.microsoft.com/office/drawing/2014/main" id="{5E6A6851-3910-4080-924D-667C81599920}"/>
              </a:ext>
            </a:extLst>
          </p:cNvPr>
          <p:cNvSpPr txBox="1">
            <a:spLocks noChangeArrowheads="1"/>
          </p:cNvSpPr>
          <p:nvPr/>
        </p:nvSpPr>
        <p:spPr>
          <a:xfrm>
            <a:off x="6307810" y="1675432"/>
            <a:ext cx="5971392" cy="487680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25000"/>
              </a:lnSpc>
              <a:buFontTx/>
              <a:buNone/>
            </a:pPr>
            <a:r>
              <a:rPr lang="en-US" altLang="zh-CN" sz="1800" kern="0" dirty="0">
                <a:ea typeface="宋体" panose="02010600030101010101" pitchFamily="2" charset="-122"/>
                <a:sym typeface="Symbol" panose="05050102010706020507" pitchFamily="18" charset="2"/>
              </a:rPr>
              <a:t>	begin</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a</a:t>
            </a:r>
            <a:r>
              <a:rPr lang="en-US" altLang="zh-CN" sz="1800" kern="0" dirty="0">
                <a:ea typeface="宋体" panose="02010600030101010101" pitchFamily="2" charset="-122"/>
                <a:sym typeface="Symbol" panose="05050102010706020507" pitchFamily="18" charset="2"/>
              </a:rPr>
              <a:t> vertex not in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with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minimal</a:t>
            </a:r>
          </a:p>
          <a:p>
            <a:pPr>
              <a:lnSpc>
                <a:spcPct val="125000"/>
              </a:lnSpc>
              <a:buFontTx/>
              <a:buNone/>
            </a:pP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a:t>
            </a:r>
          </a:p>
          <a:p>
            <a:pPr>
              <a:lnSpc>
                <a:spcPct val="125000"/>
              </a:lnSpc>
              <a:buFontTx/>
              <a:buNone/>
            </a:pPr>
            <a:r>
              <a:rPr lang="en-US" altLang="zh-CN" sz="1800" kern="0" dirty="0">
                <a:ea typeface="宋体" panose="02010600030101010101" pitchFamily="2" charset="-122"/>
                <a:sym typeface="Symbol" panose="05050102010706020507" pitchFamily="18" charset="2"/>
              </a:rPr>
              <a:t>		for all vertices </a:t>
            </a:r>
            <a:r>
              <a:rPr lang="en-US" altLang="zh-CN" sz="1800" i="1" kern="0" dirty="0">
                <a:ea typeface="宋体" panose="02010600030101010101" pitchFamily="2" charset="-122"/>
                <a:sym typeface="Symbol" panose="05050102010706020507" pitchFamily="18" charset="2"/>
              </a:rPr>
              <a:t>v</a:t>
            </a:r>
            <a:r>
              <a:rPr lang="en-US" altLang="zh-CN" sz="1800" kern="0" dirty="0">
                <a:ea typeface="宋体" panose="02010600030101010101" pitchFamily="2" charset="-122"/>
                <a:sym typeface="Symbol" panose="05050102010706020507" pitchFamily="18" charset="2"/>
              </a:rPr>
              <a:t> not in </a:t>
            </a:r>
            <a:r>
              <a:rPr lang="en-US" altLang="zh-CN" sz="1800" i="1" kern="0" dirty="0">
                <a:ea typeface="宋体" panose="02010600030101010101" pitchFamily="2" charset="-122"/>
                <a:sym typeface="Symbol" panose="05050102010706020507" pitchFamily="18" charset="2"/>
              </a:rPr>
              <a:t>S</a:t>
            </a:r>
          </a:p>
          <a:p>
            <a:pPr>
              <a:lnSpc>
                <a:spcPct val="125000"/>
              </a:lnSpc>
              <a:buFontTx/>
              <a:buNone/>
            </a:pPr>
            <a:r>
              <a:rPr lang="en-US" altLang="zh-CN" sz="1800" kern="0" dirty="0">
                <a:ea typeface="宋体" panose="02010600030101010101" pitchFamily="2" charset="-122"/>
                <a:sym typeface="Symbol" panose="05050102010706020507" pitchFamily="18" charset="2"/>
              </a:rPr>
              <a:t>		   if </a:t>
            </a:r>
            <a:r>
              <a:rPr lang="en-US" altLang="zh-CN" sz="1800" i="1" kern="0" dirty="0">
                <a:ea typeface="宋体" panose="02010600030101010101" pitchFamily="2" charset="-122"/>
                <a:sym typeface="Symbol" panose="05050102010706020507" pitchFamily="18" charset="2"/>
              </a:rPr>
              <a:t>L(u</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w</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v) &lt;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v</a:t>
            </a:r>
            <a:r>
              <a:rPr lang="en-US" altLang="zh-CN" sz="1800" kern="0" dirty="0">
                <a:ea typeface="宋体" panose="02010600030101010101" pitchFamily="2" charset="-122"/>
                <a:sym typeface="Symbol" panose="05050102010706020507" pitchFamily="18" charset="2"/>
              </a:rPr>
              <a:t>) then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v</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 </a:t>
            </a:r>
            <a:r>
              <a:rPr lang="en-US" altLang="zh-CN" sz="1800" i="1" kern="0" dirty="0">
                <a:ea typeface="宋体" panose="02010600030101010101" pitchFamily="2" charset="-122"/>
                <a:sym typeface="Symbol" panose="05050102010706020507" pitchFamily="18" charset="2"/>
              </a:rPr>
              <a:t>w</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u</a:t>
            </a:r>
            <a:r>
              <a:rPr lang="en-US" altLang="zh-CN" sz="1800" kern="0" dirty="0">
                <a:ea typeface="宋体" panose="02010600030101010101" pitchFamily="2" charset="-122"/>
                <a:sym typeface="Symbol" panose="05050102010706020507" pitchFamily="18" charset="2"/>
              </a:rPr>
              <a:t>, v)</a:t>
            </a:r>
          </a:p>
          <a:p>
            <a:pPr>
              <a:lnSpc>
                <a:spcPct val="125000"/>
              </a:lnSpc>
              <a:buFontTx/>
              <a:buNone/>
            </a:pPr>
            <a:r>
              <a:rPr lang="en-US" altLang="zh-CN" sz="1800" kern="0" dirty="0">
                <a:ea typeface="宋体" panose="02010600030101010101" pitchFamily="2" charset="-122"/>
                <a:sym typeface="Symbol" panose="05050102010706020507" pitchFamily="18" charset="2"/>
              </a:rPr>
              <a:t>		   {this adds a vertex to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 with minimal label and updates the labels of vertices 	     	     not in </a:t>
            </a:r>
            <a:r>
              <a:rPr lang="en-US" altLang="zh-CN" sz="1800" i="1" kern="0" dirty="0">
                <a:ea typeface="宋体" panose="02010600030101010101" pitchFamily="2" charset="-122"/>
                <a:sym typeface="Symbol" panose="05050102010706020507" pitchFamily="18" charset="2"/>
              </a:rPr>
              <a:t>S</a:t>
            </a:r>
            <a:r>
              <a:rPr lang="en-US" altLang="zh-CN" sz="1800" kern="0" dirty="0">
                <a:ea typeface="宋体" panose="02010600030101010101" pitchFamily="2" charset="-122"/>
                <a:sym typeface="Symbol" panose="05050102010706020507" pitchFamily="18" charset="2"/>
              </a:rPr>
              <a:t>}</a:t>
            </a:r>
          </a:p>
          <a:p>
            <a:pPr>
              <a:lnSpc>
                <a:spcPct val="125000"/>
              </a:lnSpc>
              <a:buFontTx/>
              <a:buNone/>
            </a:pPr>
            <a:r>
              <a:rPr lang="en-US" altLang="zh-CN" sz="1800" kern="0" dirty="0">
                <a:ea typeface="宋体" panose="02010600030101010101" pitchFamily="2" charset="-122"/>
                <a:sym typeface="Symbol" panose="05050102010706020507" pitchFamily="18" charset="2"/>
              </a:rPr>
              <a:t>	end {</a:t>
            </a:r>
            <a:r>
              <a:rPr lang="en-US" altLang="zh-CN" sz="1800" i="1" kern="0" dirty="0">
                <a:ea typeface="宋体" panose="02010600030101010101" pitchFamily="2" charset="-122"/>
                <a:sym typeface="Symbol" panose="05050102010706020507" pitchFamily="18" charset="2"/>
              </a:rPr>
              <a:t>L</a:t>
            </a:r>
            <a:r>
              <a:rPr lang="en-US" altLang="zh-CN" sz="1800" kern="0" dirty="0">
                <a:ea typeface="宋体" panose="02010600030101010101" pitchFamily="2" charset="-122"/>
                <a:sym typeface="Symbol" panose="05050102010706020507" pitchFamily="18" charset="2"/>
              </a:rPr>
              <a:t>(</a:t>
            </a:r>
            <a:r>
              <a:rPr lang="en-US" altLang="zh-CN" sz="1800" i="1" kern="0" dirty="0">
                <a:ea typeface="宋体" panose="02010600030101010101" pitchFamily="2" charset="-122"/>
                <a:sym typeface="Symbol" panose="05050102010706020507" pitchFamily="18" charset="2"/>
              </a:rPr>
              <a:t>z</a:t>
            </a:r>
            <a:r>
              <a:rPr lang="en-US" altLang="zh-CN" sz="1800" kern="0" dirty="0">
                <a:ea typeface="宋体" panose="02010600030101010101" pitchFamily="2" charset="-122"/>
                <a:sym typeface="Symbol" panose="05050102010706020507" pitchFamily="18" charset="2"/>
              </a:rPr>
              <a:t>) = length of a shortest path from </a:t>
            </a:r>
            <a:r>
              <a:rPr lang="en-US" altLang="zh-CN" sz="1800" i="1" kern="0" dirty="0">
                <a:ea typeface="宋体" panose="02010600030101010101" pitchFamily="2" charset="-122"/>
                <a:sym typeface="Symbol" panose="05050102010706020507" pitchFamily="18" charset="2"/>
              </a:rPr>
              <a:t>a</a:t>
            </a:r>
            <a:r>
              <a:rPr lang="en-US" altLang="zh-CN" sz="1800" kern="0" dirty="0">
                <a:ea typeface="宋体" panose="02010600030101010101" pitchFamily="2" charset="-122"/>
                <a:sym typeface="Symbol" panose="05050102010706020507" pitchFamily="18" charset="2"/>
              </a:rPr>
              <a:t> to </a:t>
            </a:r>
            <a:r>
              <a:rPr lang="en-US" altLang="zh-CN" sz="1800" i="1" kern="0" dirty="0">
                <a:ea typeface="宋体" panose="02010600030101010101" pitchFamily="2" charset="-122"/>
                <a:sym typeface="Symbol" panose="05050102010706020507" pitchFamily="18" charset="2"/>
              </a:rPr>
              <a:t>z</a:t>
            </a:r>
            <a:r>
              <a:rPr lang="en-US" altLang="zh-CN" sz="1800" kern="0" dirty="0">
                <a:ea typeface="宋体" panose="02010600030101010101" pitchFamily="2" charset="-122"/>
                <a:sym typeface="Symbol" panose="05050102010706020507" pitchFamily="18" charset="2"/>
              </a:rPr>
              <a:t>}</a:t>
            </a:r>
          </a:p>
        </p:txBody>
      </p:sp>
    </p:spTree>
    <p:extLst>
      <p:ext uri="{BB962C8B-B14F-4D97-AF65-F5344CB8AC3E}">
        <p14:creationId xmlns:p14="http://schemas.microsoft.com/office/powerpoint/2010/main" val="330699464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pic>
        <p:nvPicPr>
          <p:cNvPr id="10" name="Picture 2">
            <a:extLst>
              <a:ext uri="{FF2B5EF4-FFF2-40B4-BE49-F238E27FC236}">
                <a16:creationId xmlns:a16="http://schemas.microsoft.com/office/drawing/2014/main" id="{373A95CB-EAF3-4008-A1C0-0E601E96A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391" y="1999281"/>
            <a:ext cx="6239218" cy="409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10">
            <a:extLst>
              <a:ext uri="{FF2B5EF4-FFF2-40B4-BE49-F238E27FC236}">
                <a16:creationId xmlns:a16="http://schemas.microsoft.com/office/drawing/2014/main" id="{A8188EF1-923C-45D4-B661-115CDF9165D2}"/>
              </a:ext>
            </a:extLst>
          </p:cNvPr>
          <p:cNvSpPr txBox="1"/>
          <p:nvPr/>
        </p:nvSpPr>
        <p:spPr>
          <a:xfrm>
            <a:off x="410705" y="1107907"/>
            <a:ext cx="6121830" cy="523220"/>
          </a:xfrm>
          <a:prstGeom prst="rect">
            <a:avLst/>
          </a:prstGeom>
          <a:noFill/>
        </p:spPr>
        <p:txBody>
          <a:bodyPr wrap="square">
            <a:spAutoFit/>
          </a:bodyPr>
          <a:lstStyle/>
          <a:p>
            <a:pPr marL="457200" indent="-457200">
              <a:buFont typeface="Wingdings" panose="05000000000000000000" pitchFamily="2" charset="2"/>
              <a:buChar char="l"/>
            </a:pPr>
            <a:r>
              <a:rPr lang="en-US" altLang="zh-CN" sz="2800" b="1" dirty="0">
                <a:ea typeface="宋体" panose="02010600030101010101" pitchFamily="2" charset="-122"/>
              </a:rPr>
              <a:t>Example:</a:t>
            </a:r>
            <a:endParaRPr lang="zh-CN" altLang="en-US" sz="2800" b="1" dirty="0"/>
          </a:p>
        </p:txBody>
      </p:sp>
    </p:spTree>
    <p:extLst>
      <p:ext uri="{BB962C8B-B14F-4D97-AF65-F5344CB8AC3E}">
        <p14:creationId xmlns:p14="http://schemas.microsoft.com/office/powerpoint/2010/main" val="36768329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a:t>
            </a:r>
          </a:p>
          <a:p>
            <a:pPr lvl="1">
              <a:lnSpc>
                <a:spcPct val="150000"/>
              </a:lnSpc>
              <a:buClr>
                <a:schemeClr val="tx1"/>
              </a:buClr>
              <a:buFont typeface="Wingdings" panose="05000000000000000000" pitchFamily="2" charset="2"/>
              <a:buChar char="l"/>
            </a:pPr>
            <a:r>
              <a:rPr lang="en-US" altLang="zh-CN" sz="2400" dirty="0"/>
              <a:t>The graph G</a:t>
            </a:r>
            <a:r>
              <a:rPr lang="en-US" altLang="zh-CN" sz="2400" baseline="-25000" dirty="0"/>
              <a:t>1</a:t>
            </a:r>
            <a:r>
              <a:rPr lang="en-US" altLang="zh-CN" sz="2400" dirty="0"/>
              <a:t> in Figure 2 is connected, because for every pair of distinct vertices there is a path between them. However, the graph G</a:t>
            </a:r>
            <a:r>
              <a:rPr lang="en-US" altLang="zh-CN" sz="2400" baseline="-25000" dirty="0"/>
              <a:t>2</a:t>
            </a:r>
            <a:r>
              <a:rPr lang="en-US" altLang="zh-CN" sz="2400" dirty="0"/>
              <a:t> in Figure 2 is not connected. For instance, there is no path in G</a:t>
            </a:r>
            <a:r>
              <a:rPr lang="en-US" altLang="zh-CN" sz="2400" baseline="-25000" dirty="0"/>
              <a:t>2 </a:t>
            </a:r>
            <a:r>
              <a:rPr lang="en-US" altLang="zh-CN" sz="2400" dirty="0"/>
              <a:t>between vertices a and d.</a:t>
            </a:r>
            <a:endParaRPr lang="en-US" altLang="zh-CN" sz="3600" dirty="0"/>
          </a:p>
        </p:txBody>
      </p:sp>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pic>
        <p:nvPicPr>
          <p:cNvPr id="3" name="图片 2"/>
          <p:cNvPicPr>
            <a:picLocks noChangeAspect="1"/>
          </p:cNvPicPr>
          <p:nvPr/>
        </p:nvPicPr>
        <p:blipFill>
          <a:blip r:embed="rId4"/>
          <a:stretch>
            <a:fillRect/>
          </a:stretch>
        </p:blipFill>
        <p:spPr>
          <a:xfrm>
            <a:off x="4127671" y="3177153"/>
            <a:ext cx="3933484" cy="3676294"/>
          </a:xfrm>
          <a:prstGeom prst="rect">
            <a:avLst/>
          </a:prstGeom>
        </p:spPr>
      </p:pic>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11" name="文本框 10">
            <a:extLst>
              <a:ext uri="{FF2B5EF4-FFF2-40B4-BE49-F238E27FC236}">
                <a16:creationId xmlns:a16="http://schemas.microsoft.com/office/drawing/2014/main" id="{A8188EF1-923C-45D4-B661-115CDF9165D2}"/>
              </a:ext>
            </a:extLst>
          </p:cNvPr>
          <p:cNvSpPr txBox="1"/>
          <p:nvPr/>
        </p:nvSpPr>
        <p:spPr>
          <a:xfrm>
            <a:off x="410705" y="1107907"/>
            <a:ext cx="6121830" cy="523220"/>
          </a:xfrm>
          <a:prstGeom prst="rect">
            <a:avLst/>
          </a:prstGeom>
          <a:noFill/>
        </p:spPr>
        <p:txBody>
          <a:bodyPr wrap="square">
            <a:spAutoFit/>
          </a:bodyPr>
          <a:lstStyle/>
          <a:p>
            <a:pPr marL="457200" indent="-457200">
              <a:buFont typeface="Wingdings" panose="05000000000000000000" pitchFamily="2" charset="2"/>
              <a:buChar char="l"/>
            </a:pPr>
            <a:r>
              <a:rPr lang="en-US" altLang="zh-CN" sz="2800" b="1" dirty="0">
                <a:ea typeface="宋体" panose="02010600030101010101" pitchFamily="2" charset="-122"/>
              </a:rPr>
              <a:t>Solution:</a:t>
            </a:r>
            <a:endParaRPr lang="zh-CN" altLang="en-US" sz="2800" b="1" dirty="0"/>
          </a:p>
        </p:txBody>
      </p:sp>
      <p:graphicFrame>
        <p:nvGraphicFramePr>
          <p:cNvPr id="5" name="Object 4">
            <a:extLst>
              <a:ext uri="{FF2B5EF4-FFF2-40B4-BE49-F238E27FC236}">
                <a16:creationId xmlns:a16="http://schemas.microsoft.com/office/drawing/2014/main" id="{B7FF9104-BD84-434B-816A-FD3B3DCA4181}"/>
              </a:ext>
            </a:extLst>
          </p:cNvPr>
          <p:cNvGraphicFramePr>
            <a:graphicFrameLocks noChangeAspect="1"/>
          </p:cNvGraphicFramePr>
          <p:nvPr/>
        </p:nvGraphicFramePr>
        <p:xfrm>
          <a:off x="3342010" y="2559210"/>
          <a:ext cx="4365625" cy="2919413"/>
        </p:xfrm>
        <a:graphic>
          <a:graphicData uri="http://schemas.openxmlformats.org/presentationml/2006/ole">
            <mc:AlternateContent xmlns:mc="http://schemas.openxmlformats.org/markup-compatibility/2006">
              <mc:Choice xmlns:v="urn:schemas-microsoft-com:vml" Requires="v">
                <p:oleObj name="Visio" r:id="rId2" imgW="2281238" imgH="1525905" progId="Visio.Drawing.11">
                  <p:embed/>
                </p:oleObj>
              </mc:Choice>
              <mc:Fallback>
                <p:oleObj name="Visio" r:id="rId2" imgW="2281238" imgH="1525905" progId="Visio.Drawing.11">
                  <p:embed/>
                  <p:pic>
                    <p:nvPicPr>
                      <p:cNvPr id="5" name="Object 4">
                        <a:extLst>
                          <a:ext uri="{FF2B5EF4-FFF2-40B4-BE49-F238E27FC236}">
                            <a16:creationId xmlns:a16="http://schemas.microsoft.com/office/drawing/2014/main" id="{B7FF9104-BD84-434B-816A-FD3B3DCA4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010" y="2559210"/>
                        <a:ext cx="4365625"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7F2295BA-988D-46C3-A3DF-D41C1519F7BD}"/>
              </a:ext>
            </a:extLst>
          </p:cNvPr>
          <p:cNvGraphicFramePr>
            <a:graphicFrameLocks noChangeAspect="1"/>
          </p:cNvGraphicFramePr>
          <p:nvPr/>
        </p:nvGraphicFramePr>
        <p:xfrm>
          <a:off x="2983235" y="3634380"/>
          <a:ext cx="258762" cy="539750"/>
        </p:xfrm>
        <a:graphic>
          <a:graphicData uri="http://schemas.openxmlformats.org/presentationml/2006/ole">
            <mc:AlternateContent xmlns:mc="http://schemas.openxmlformats.org/markup-compatibility/2006">
              <mc:Choice xmlns:v="urn:schemas-microsoft-com:vml" Requires="v">
                <p:oleObj name="Visio" r:id="rId4" imgW="113348" imgH="234315" progId="Visio.Drawing.11">
                  <p:embed/>
                </p:oleObj>
              </mc:Choice>
              <mc:Fallback>
                <p:oleObj name="Visio" r:id="rId4" imgW="113348" imgH="234315" progId="Visio.Drawing.11">
                  <p:embed/>
                  <p:pic>
                    <p:nvPicPr>
                      <p:cNvPr id="6" name="Object 5">
                        <a:extLst>
                          <a:ext uri="{FF2B5EF4-FFF2-40B4-BE49-F238E27FC236}">
                            <a16:creationId xmlns:a16="http://schemas.microsoft.com/office/drawing/2014/main" id="{7F2295BA-988D-46C3-A3DF-D41C1519F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3235" y="3634380"/>
                        <a:ext cx="25876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6">
            <a:extLst>
              <a:ext uri="{FF2B5EF4-FFF2-40B4-BE49-F238E27FC236}">
                <a16:creationId xmlns:a16="http://schemas.microsoft.com/office/drawing/2014/main" id="{BFA222B1-EE56-41B0-99FD-759526F7D15F}"/>
              </a:ext>
            </a:extLst>
          </p:cNvPr>
          <p:cNvSpPr txBox="1">
            <a:spLocks noChangeArrowheads="1"/>
          </p:cNvSpPr>
          <p:nvPr/>
        </p:nvSpPr>
        <p:spPr bwMode="auto">
          <a:xfrm>
            <a:off x="4743772" y="25294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9" name="Text Box 7">
            <a:extLst>
              <a:ext uri="{FF2B5EF4-FFF2-40B4-BE49-F238E27FC236}">
                <a16:creationId xmlns:a16="http://schemas.microsoft.com/office/drawing/2014/main" id="{7ECFF980-CE8B-4030-AC8A-937A8FECD8AF}"/>
              </a:ext>
            </a:extLst>
          </p:cNvPr>
          <p:cNvSpPr txBox="1">
            <a:spLocks noChangeArrowheads="1"/>
          </p:cNvSpPr>
          <p:nvPr/>
        </p:nvSpPr>
        <p:spPr bwMode="auto">
          <a:xfrm>
            <a:off x="6499547" y="25294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2" name="Text Box 8">
            <a:extLst>
              <a:ext uri="{FF2B5EF4-FFF2-40B4-BE49-F238E27FC236}">
                <a16:creationId xmlns:a16="http://schemas.microsoft.com/office/drawing/2014/main" id="{F630E5FD-919F-4F83-A5E9-94E91E1771AD}"/>
              </a:ext>
            </a:extLst>
          </p:cNvPr>
          <p:cNvSpPr txBox="1">
            <a:spLocks noChangeArrowheads="1"/>
          </p:cNvSpPr>
          <p:nvPr/>
        </p:nvSpPr>
        <p:spPr bwMode="auto">
          <a:xfrm>
            <a:off x="7669535" y="36343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3" name="Text Box 9">
            <a:extLst>
              <a:ext uri="{FF2B5EF4-FFF2-40B4-BE49-F238E27FC236}">
                <a16:creationId xmlns:a16="http://schemas.microsoft.com/office/drawing/2014/main" id="{D22585D2-DEA3-44C8-AF1D-9E284962568D}"/>
              </a:ext>
            </a:extLst>
          </p:cNvPr>
          <p:cNvSpPr txBox="1">
            <a:spLocks noChangeArrowheads="1"/>
          </p:cNvSpPr>
          <p:nvPr/>
        </p:nvSpPr>
        <p:spPr bwMode="auto">
          <a:xfrm>
            <a:off x="6499547" y="4912317"/>
            <a:ext cx="43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4" name="Text Box 10">
            <a:extLst>
              <a:ext uri="{FF2B5EF4-FFF2-40B4-BE49-F238E27FC236}">
                <a16:creationId xmlns:a16="http://schemas.microsoft.com/office/drawing/2014/main" id="{18EB8395-AB73-4A07-95A7-0858026E9A68}"/>
              </a:ext>
            </a:extLst>
          </p:cNvPr>
          <p:cNvSpPr txBox="1">
            <a:spLocks noChangeArrowheads="1"/>
          </p:cNvSpPr>
          <p:nvPr/>
        </p:nvSpPr>
        <p:spPr bwMode="auto">
          <a:xfrm>
            <a:off x="4699322" y="4912317"/>
            <a:ext cx="43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5" name="Text Box 11">
            <a:extLst>
              <a:ext uri="{FF2B5EF4-FFF2-40B4-BE49-F238E27FC236}">
                <a16:creationId xmlns:a16="http://schemas.microsoft.com/office/drawing/2014/main" id="{C2992253-A904-44F3-A756-14C0BBE88202}"/>
              </a:ext>
            </a:extLst>
          </p:cNvPr>
          <p:cNvSpPr txBox="1">
            <a:spLocks noChangeArrowheads="1"/>
          </p:cNvSpPr>
          <p:nvPr/>
        </p:nvSpPr>
        <p:spPr bwMode="auto">
          <a:xfrm>
            <a:off x="4789810" y="4939305"/>
            <a:ext cx="8461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2 (a)</a:t>
            </a:r>
          </a:p>
        </p:txBody>
      </p:sp>
      <p:sp>
        <p:nvSpPr>
          <p:cNvPr id="16" name="Text Box 12">
            <a:extLst>
              <a:ext uri="{FF2B5EF4-FFF2-40B4-BE49-F238E27FC236}">
                <a16:creationId xmlns:a16="http://schemas.microsoft.com/office/drawing/2014/main" id="{B1595F49-A981-4878-ACE9-D0ABC876BDCD}"/>
              </a:ext>
            </a:extLst>
          </p:cNvPr>
          <p:cNvSpPr txBox="1">
            <a:spLocks noChangeArrowheads="1"/>
          </p:cNvSpPr>
          <p:nvPr/>
        </p:nvSpPr>
        <p:spPr bwMode="auto">
          <a:xfrm>
            <a:off x="4753297" y="2529480"/>
            <a:ext cx="846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4 (a)</a:t>
            </a:r>
          </a:p>
        </p:txBody>
      </p:sp>
      <p:sp>
        <p:nvSpPr>
          <p:cNvPr id="17" name="Oval 13">
            <a:extLst>
              <a:ext uri="{FF2B5EF4-FFF2-40B4-BE49-F238E27FC236}">
                <a16:creationId xmlns:a16="http://schemas.microsoft.com/office/drawing/2014/main" id="{5C810098-F451-4F13-A952-C56E261C8DFF}"/>
              </a:ext>
            </a:extLst>
          </p:cNvPr>
          <p:cNvSpPr>
            <a:spLocks noChangeArrowheads="1"/>
          </p:cNvSpPr>
          <p:nvPr/>
        </p:nvSpPr>
        <p:spPr bwMode="auto">
          <a:xfrm>
            <a:off x="3213422" y="3655017"/>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4">
            <a:extLst>
              <a:ext uri="{FF2B5EF4-FFF2-40B4-BE49-F238E27FC236}">
                <a16:creationId xmlns:a16="http://schemas.microsoft.com/office/drawing/2014/main" id="{9F42A34D-9663-460E-8DD3-8E0964864768}"/>
              </a:ext>
            </a:extLst>
          </p:cNvPr>
          <p:cNvSpPr>
            <a:spLocks noChangeArrowheads="1"/>
          </p:cNvSpPr>
          <p:nvPr/>
        </p:nvSpPr>
        <p:spPr bwMode="auto">
          <a:xfrm>
            <a:off x="4384997" y="4939305"/>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Text Box 15">
            <a:extLst>
              <a:ext uri="{FF2B5EF4-FFF2-40B4-BE49-F238E27FC236}">
                <a16:creationId xmlns:a16="http://schemas.microsoft.com/office/drawing/2014/main" id="{92A30319-1BDC-481C-B291-8D7971C61DE1}"/>
              </a:ext>
            </a:extLst>
          </p:cNvPr>
          <p:cNvSpPr txBox="1">
            <a:spLocks noChangeArrowheads="1"/>
          </p:cNvSpPr>
          <p:nvPr/>
        </p:nvSpPr>
        <p:spPr bwMode="auto">
          <a:xfrm>
            <a:off x="4778697" y="2553292"/>
            <a:ext cx="1181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3 (a, c)</a:t>
            </a:r>
          </a:p>
        </p:txBody>
      </p:sp>
      <p:sp>
        <p:nvSpPr>
          <p:cNvPr id="20" name="Text Box 16">
            <a:extLst>
              <a:ext uri="{FF2B5EF4-FFF2-40B4-BE49-F238E27FC236}">
                <a16:creationId xmlns:a16="http://schemas.microsoft.com/office/drawing/2014/main" id="{CBD28213-096E-412D-9284-26F02748CB32}"/>
              </a:ext>
            </a:extLst>
          </p:cNvPr>
          <p:cNvSpPr txBox="1">
            <a:spLocks noChangeArrowheads="1"/>
          </p:cNvSpPr>
          <p:nvPr/>
        </p:nvSpPr>
        <p:spPr bwMode="auto">
          <a:xfrm>
            <a:off x="6543997" y="2553292"/>
            <a:ext cx="1358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10 (a, c)</a:t>
            </a:r>
          </a:p>
        </p:txBody>
      </p:sp>
      <p:sp>
        <p:nvSpPr>
          <p:cNvPr id="21" name="Text Box 17">
            <a:extLst>
              <a:ext uri="{FF2B5EF4-FFF2-40B4-BE49-F238E27FC236}">
                <a16:creationId xmlns:a16="http://schemas.microsoft.com/office/drawing/2014/main" id="{2ED7CF3D-B6AB-4341-952A-6201A71331B3}"/>
              </a:ext>
            </a:extLst>
          </p:cNvPr>
          <p:cNvSpPr txBox="1">
            <a:spLocks noChangeArrowheads="1"/>
          </p:cNvSpPr>
          <p:nvPr/>
        </p:nvSpPr>
        <p:spPr bwMode="auto">
          <a:xfrm>
            <a:off x="6521772" y="4912317"/>
            <a:ext cx="1358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12 (a, c)</a:t>
            </a:r>
          </a:p>
        </p:txBody>
      </p:sp>
      <p:sp>
        <p:nvSpPr>
          <p:cNvPr id="22" name="Oval 18">
            <a:extLst>
              <a:ext uri="{FF2B5EF4-FFF2-40B4-BE49-F238E27FC236}">
                <a16:creationId xmlns:a16="http://schemas.microsoft.com/office/drawing/2014/main" id="{9EFB759D-5D42-43E6-B8E4-B77BE32A710D}"/>
              </a:ext>
            </a:extLst>
          </p:cNvPr>
          <p:cNvSpPr>
            <a:spLocks noChangeArrowheads="1"/>
          </p:cNvSpPr>
          <p:nvPr/>
        </p:nvSpPr>
        <p:spPr bwMode="auto">
          <a:xfrm>
            <a:off x="4411985" y="2508842"/>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 name="Text Box 19">
            <a:extLst>
              <a:ext uri="{FF2B5EF4-FFF2-40B4-BE49-F238E27FC236}">
                <a16:creationId xmlns:a16="http://schemas.microsoft.com/office/drawing/2014/main" id="{294FDF31-0FE2-45D5-BEA6-510E55AC79B4}"/>
              </a:ext>
            </a:extLst>
          </p:cNvPr>
          <p:cNvSpPr txBox="1">
            <a:spLocks noChangeArrowheads="1"/>
          </p:cNvSpPr>
          <p:nvPr/>
        </p:nvSpPr>
        <p:spPr bwMode="auto">
          <a:xfrm>
            <a:off x="6537647" y="2553292"/>
            <a:ext cx="1536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8 (a, c, b)</a:t>
            </a:r>
          </a:p>
        </p:txBody>
      </p:sp>
      <p:sp>
        <p:nvSpPr>
          <p:cNvPr id="24" name="Oval 20">
            <a:extLst>
              <a:ext uri="{FF2B5EF4-FFF2-40B4-BE49-F238E27FC236}">
                <a16:creationId xmlns:a16="http://schemas.microsoft.com/office/drawing/2014/main" id="{EE0B23B1-AFB7-4A10-89ED-2175FC59653B}"/>
              </a:ext>
            </a:extLst>
          </p:cNvPr>
          <p:cNvSpPr>
            <a:spLocks noChangeArrowheads="1"/>
          </p:cNvSpPr>
          <p:nvPr/>
        </p:nvSpPr>
        <p:spPr bwMode="auto">
          <a:xfrm>
            <a:off x="6167760" y="2508842"/>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5" name="Text Box 21">
            <a:extLst>
              <a:ext uri="{FF2B5EF4-FFF2-40B4-BE49-F238E27FC236}">
                <a16:creationId xmlns:a16="http://schemas.microsoft.com/office/drawing/2014/main" id="{F98ACF16-AD97-4E2C-8B55-684C4C301DA1}"/>
              </a:ext>
            </a:extLst>
          </p:cNvPr>
          <p:cNvSpPr txBox="1">
            <a:spLocks noChangeArrowheads="1"/>
          </p:cNvSpPr>
          <p:nvPr/>
        </p:nvSpPr>
        <p:spPr bwMode="auto">
          <a:xfrm>
            <a:off x="7625085" y="3655017"/>
            <a:ext cx="2070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16 (a, c, b, d)</a:t>
            </a:r>
          </a:p>
        </p:txBody>
      </p:sp>
      <p:sp>
        <p:nvSpPr>
          <p:cNvPr id="26" name="Text Box 22">
            <a:extLst>
              <a:ext uri="{FF2B5EF4-FFF2-40B4-BE49-F238E27FC236}">
                <a16:creationId xmlns:a16="http://schemas.microsoft.com/office/drawing/2014/main" id="{C3DA931C-1AD9-4E6B-9EBF-944325717A08}"/>
              </a:ext>
            </a:extLst>
          </p:cNvPr>
          <p:cNvSpPr txBox="1">
            <a:spLocks noChangeArrowheads="1"/>
          </p:cNvSpPr>
          <p:nvPr/>
        </p:nvSpPr>
        <p:spPr bwMode="auto">
          <a:xfrm>
            <a:off x="6499547" y="4912317"/>
            <a:ext cx="2070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10 (a, c, b, d)</a:t>
            </a:r>
          </a:p>
        </p:txBody>
      </p:sp>
      <p:sp>
        <p:nvSpPr>
          <p:cNvPr id="27" name="Oval 23">
            <a:extLst>
              <a:ext uri="{FF2B5EF4-FFF2-40B4-BE49-F238E27FC236}">
                <a16:creationId xmlns:a16="http://schemas.microsoft.com/office/drawing/2014/main" id="{AA2281B9-99CF-4F7D-87AC-1C1AEF10561A}"/>
              </a:ext>
            </a:extLst>
          </p:cNvPr>
          <p:cNvSpPr>
            <a:spLocks noChangeArrowheads="1"/>
          </p:cNvSpPr>
          <p:nvPr/>
        </p:nvSpPr>
        <p:spPr bwMode="auto">
          <a:xfrm>
            <a:off x="6139185" y="4939305"/>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 name="Text Box 24">
            <a:extLst>
              <a:ext uri="{FF2B5EF4-FFF2-40B4-BE49-F238E27FC236}">
                <a16:creationId xmlns:a16="http://schemas.microsoft.com/office/drawing/2014/main" id="{767ADEE7-3F21-4915-89BD-BAC615C3FBCC}"/>
              </a:ext>
            </a:extLst>
          </p:cNvPr>
          <p:cNvSpPr txBox="1">
            <a:spLocks noChangeArrowheads="1"/>
          </p:cNvSpPr>
          <p:nvPr/>
        </p:nvSpPr>
        <p:spPr bwMode="auto">
          <a:xfrm>
            <a:off x="7644135" y="3678830"/>
            <a:ext cx="213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8000"/>
                </a:solidFill>
                <a:latin typeface="Times New Roman" panose="02020603050405020304" pitchFamily="18" charset="0"/>
              </a:rPr>
              <a:t>13 (a, c, b, d, e)</a:t>
            </a:r>
          </a:p>
        </p:txBody>
      </p:sp>
      <p:sp>
        <p:nvSpPr>
          <p:cNvPr id="29" name="Oval 25">
            <a:extLst>
              <a:ext uri="{FF2B5EF4-FFF2-40B4-BE49-F238E27FC236}">
                <a16:creationId xmlns:a16="http://schemas.microsoft.com/office/drawing/2014/main" id="{54F45193-B285-44A2-889F-BB77244F7C20}"/>
              </a:ext>
            </a:extLst>
          </p:cNvPr>
          <p:cNvSpPr>
            <a:spLocks noChangeArrowheads="1"/>
          </p:cNvSpPr>
          <p:nvPr/>
        </p:nvSpPr>
        <p:spPr bwMode="auto">
          <a:xfrm>
            <a:off x="7337747" y="3634380"/>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164755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heckerboard(across)">
                                      <p:cBhvr>
                                        <p:cTn id="19" dur="500"/>
                                        <p:tgtEl>
                                          <p:spTgt spid="12"/>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checkerboard(across)">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xit" presetSubtype="10" fill="hold" grpId="1" nodeType="clickEffect">
                                  <p:stCondLst>
                                    <p:cond delay="0"/>
                                  </p:stCondLst>
                                  <p:childTnLst>
                                    <p:animEffect transition="out" filter="checkerboard(across)">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5" presetClass="exit" presetSubtype="10" fill="hold" grpId="1" nodeType="withEffect">
                                  <p:stCondLst>
                                    <p:cond delay="0"/>
                                  </p:stCondLst>
                                  <p:childTnLst>
                                    <p:animEffect transition="out" filter="checkerboard(across)">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amond(in)">
                                      <p:cBhvr>
                                        <p:cTn id="38" dur="1000"/>
                                        <p:tgtEl>
                                          <p:spTgt spid="17"/>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amond(in)">
                                      <p:cBhvr>
                                        <p:cTn id="41" dur="1000"/>
                                        <p:tgtEl>
                                          <p:spTgt spid="16"/>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amond(in)">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amond(in)">
                                      <p:cBhvr>
                                        <p:cTn id="49" dur="10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xit" presetSubtype="16" fill="hold" grpId="1" nodeType="clickEffect">
                                  <p:stCondLst>
                                    <p:cond delay="0"/>
                                  </p:stCondLst>
                                  <p:childTnLst>
                                    <p:animEffect transition="out" filter="box(in)">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4" presetClass="exit" presetSubtype="16" fill="hold" grpId="1" nodeType="withEffect">
                                  <p:stCondLst>
                                    <p:cond delay="0"/>
                                  </p:stCondLst>
                                  <p:childTnLst>
                                    <p:animEffect transition="out" filter="box(in)">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4" presetClass="exit" presetSubtype="16" fill="hold" grpId="1" nodeType="withEffect">
                                  <p:stCondLst>
                                    <p:cond delay="0"/>
                                  </p:stCondLst>
                                  <p:childTnLst>
                                    <p:animEffect transition="out" filter="box(in)">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ox(in)">
                                      <p:cBhvr>
                                        <p:cTn id="65" dur="500"/>
                                        <p:tgtEl>
                                          <p:spTgt spid="19"/>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ox(in)">
                                      <p:cBhvr>
                                        <p:cTn id="68" dur="500"/>
                                        <p:tgtEl>
                                          <p:spTgt spid="20"/>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ox(i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linds(horizontal)">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xit" presetSubtype="10" fill="hold" grpId="1" nodeType="clickEffect">
                                  <p:stCondLst>
                                    <p:cond delay="0"/>
                                  </p:stCondLst>
                                  <p:childTnLst>
                                    <p:animEffect transition="out" filter="blinds(horizontal)">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blinds(horizontal)">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up)">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xit" presetSubtype="1" fill="hold" grpId="1" nodeType="clickEffect">
                                  <p:stCondLst>
                                    <p:cond delay="0"/>
                                  </p:stCondLst>
                                  <p:childTnLst>
                                    <p:animEffect transition="out" filter="wipe(up)">
                                      <p:cBhvr>
                                        <p:cTn id="95" dur="500"/>
                                        <p:tgtEl>
                                          <p:spTgt spid="12"/>
                                        </p:tgtEl>
                                      </p:cBhvr>
                                    </p:animEffect>
                                    <p:set>
                                      <p:cBhvr>
                                        <p:cTn id="96" dur="1" fill="hold">
                                          <p:stCondLst>
                                            <p:cond delay="499"/>
                                          </p:stCondLst>
                                        </p:cTn>
                                        <p:tgtEl>
                                          <p:spTgt spid="12"/>
                                        </p:tgtEl>
                                        <p:attrNameLst>
                                          <p:attrName>style.visibility</p:attrName>
                                        </p:attrNameLst>
                                      </p:cBhvr>
                                      <p:to>
                                        <p:strVal val="hidden"/>
                                      </p:to>
                                    </p:set>
                                  </p:childTnLst>
                                </p:cTn>
                              </p:par>
                              <p:par>
                                <p:cTn id="97" presetID="22" presetClass="exit" presetSubtype="1" fill="hold" grpId="1" nodeType="withEffect">
                                  <p:stCondLst>
                                    <p:cond delay="0"/>
                                  </p:stCondLst>
                                  <p:childTnLst>
                                    <p:animEffect transition="out" filter="wipe(up)">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up)">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slide(fromBottom)">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xit" presetSubtype="4" fill="hold" grpId="1" nodeType="clickEffect">
                                  <p:stCondLst>
                                    <p:cond delay="0"/>
                                  </p:stCondLst>
                                  <p:childTnLst>
                                    <p:animEffect transition="out" filter="slide(fromBottom)">
                                      <p:cBhvr>
                                        <p:cTn id="116" dur="500"/>
                                        <p:tgtEl>
                                          <p:spTgt spid="25"/>
                                        </p:tgtEl>
                                      </p:cBhvr>
                                    </p:animEffect>
                                    <p:set>
                                      <p:cBhvr>
                                        <p:cTn id="117" dur="1" fill="hold">
                                          <p:stCondLst>
                                            <p:cond delay="499"/>
                                          </p:stCondLst>
                                        </p:cTn>
                                        <p:tgtEl>
                                          <p:spTgt spid="25"/>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slide(fromBottom)">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grpId="0" nodeType="click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slide(fromBottom)">
                                      <p:cBhvr>
                                        <p:cTn id="1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2" grpId="0"/>
      <p:bldP spid="12" grpId="1"/>
      <p:bldP spid="13" grpId="0"/>
      <p:bldP spid="13" grpId="1"/>
      <p:bldP spid="14" grpId="0"/>
      <p:bldP spid="14" grpId="1"/>
      <p:bldP spid="15" grpId="0"/>
      <p:bldP spid="16" grpId="0"/>
      <p:bldP spid="16" grpId="1"/>
      <p:bldP spid="17" grpId="0" animBg="1"/>
      <p:bldP spid="18" grpId="0" animBg="1"/>
      <p:bldP spid="19" grpId="0"/>
      <p:bldP spid="20" grpId="0"/>
      <p:bldP spid="20" grpId="1"/>
      <p:bldP spid="21" grpId="0"/>
      <p:bldP spid="21" grpId="1"/>
      <p:bldP spid="22" grpId="0" animBg="1"/>
      <p:bldP spid="23" grpId="0"/>
      <p:bldP spid="24" grpId="0" animBg="1"/>
      <p:bldP spid="25" grpId="0"/>
      <p:bldP spid="25" grpId="1"/>
      <p:bldP spid="26" grpId="0"/>
      <p:bldP spid="27" grpId="0" animBg="1"/>
      <p:bldP spid="28" grpId="0"/>
      <p:bldP spid="2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11" name="文本框 10">
            <a:extLst>
              <a:ext uri="{FF2B5EF4-FFF2-40B4-BE49-F238E27FC236}">
                <a16:creationId xmlns:a16="http://schemas.microsoft.com/office/drawing/2014/main" id="{A8188EF1-923C-45D4-B661-115CDF9165D2}"/>
              </a:ext>
            </a:extLst>
          </p:cNvPr>
          <p:cNvSpPr txBox="1"/>
          <p:nvPr/>
        </p:nvSpPr>
        <p:spPr>
          <a:xfrm>
            <a:off x="410705" y="1107907"/>
            <a:ext cx="6121830" cy="523220"/>
          </a:xfrm>
          <a:prstGeom prst="rect">
            <a:avLst/>
          </a:prstGeom>
          <a:noFill/>
        </p:spPr>
        <p:txBody>
          <a:bodyPr wrap="square">
            <a:spAutoFit/>
          </a:bodyPr>
          <a:lstStyle/>
          <a:p>
            <a:pPr marL="457200" indent="-457200">
              <a:buFont typeface="Wingdings" panose="05000000000000000000" pitchFamily="2" charset="2"/>
              <a:buChar char="l"/>
            </a:pPr>
            <a:r>
              <a:rPr lang="en-US" altLang="zh-CN" sz="2800" b="1" dirty="0">
                <a:ea typeface="宋体" panose="02010600030101010101" pitchFamily="2" charset="-122"/>
              </a:rPr>
              <a:t>Solution:</a:t>
            </a:r>
            <a:endParaRPr lang="zh-CN" altLang="en-US" sz="2800" b="1" dirty="0"/>
          </a:p>
        </p:txBody>
      </p:sp>
      <p:graphicFrame>
        <p:nvGraphicFramePr>
          <p:cNvPr id="5" name="Object 4">
            <a:extLst>
              <a:ext uri="{FF2B5EF4-FFF2-40B4-BE49-F238E27FC236}">
                <a16:creationId xmlns:a16="http://schemas.microsoft.com/office/drawing/2014/main" id="{B7FF9104-BD84-434B-816A-FD3B3DCA4181}"/>
              </a:ext>
            </a:extLst>
          </p:cNvPr>
          <p:cNvGraphicFramePr>
            <a:graphicFrameLocks noChangeAspect="1"/>
          </p:cNvGraphicFramePr>
          <p:nvPr/>
        </p:nvGraphicFramePr>
        <p:xfrm>
          <a:off x="3342010" y="2559210"/>
          <a:ext cx="4365625" cy="2919413"/>
        </p:xfrm>
        <a:graphic>
          <a:graphicData uri="http://schemas.openxmlformats.org/presentationml/2006/ole">
            <mc:AlternateContent xmlns:mc="http://schemas.openxmlformats.org/markup-compatibility/2006">
              <mc:Choice xmlns:v="urn:schemas-microsoft-com:vml" Requires="v">
                <p:oleObj name="Visio" r:id="rId2" imgW="2281238" imgH="1525905" progId="Visio.Drawing.11">
                  <p:embed/>
                </p:oleObj>
              </mc:Choice>
              <mc:Fallback>
                <p:oleObj name="Visio" r:id="rId2" imgW="2281238" imgH="1525905" progId="Visio.Drawing.11">
                  <p:embed/>
                  <p:pic>
                    <p:nvPicPr>
                      <p:cNvPr id="5" name="Object 4">
                        <a:extLst>
                          <a:ext uri="{FF2B5EF4-FFF2-40B4-BE49-F238E27FC236}">
                            <a16:creationId xmlns:a16="http://schemas.microsoft.com/office/drawing/2014/main" id="{B7FF9104-BD84-434B-816A-FD3B3DCA4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010" y="2559210"/>
                        <a:ext cx="4365625"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7F2295BA-988D-46C3-A3DF-D41C1519F7BD}"/>
              </a:ext>
            </a:extLst>
          </p:cNvPr>
          <p:cNvGraphicFramePr>
            <a:graphicFrameLocks noChangeAspect="1"/>
          </p:cNvGraphicFramePr>
          <p:nvPr/>
        </p:nvGraphicFramePr>
        <p:xfrm>
          <a:off x="2983235" y="3634380"/>
          <a:ext cx="258762" cy="539750"/>
        </p:xfrm>
        <a:graphic>
          <a:graphicData uri="http://schemas.openxmlformats.org/presentationml/2006/ole">
            <mc:AlternateContent xmlns:mc="http://schemas.openxmlformats.org/markup-compatibility/2006">
              <mc:Choice xmlns:v="urn:schemas-microsoft-com:vml" Requires="v">
                <p:oleObj name="Visio" r:id="rId4" imgW="113348" imgH="234315" progId="Visio.Drawing.11">
                  <p:embed/>
                </p:oleObj>
              </mc:Choice>
              <mc:Fallback>
                <p:oleObj name="Visio" r:id="rId4" imgW="113348" imgH="234315" progId="Visio.Drawing.11">
                  <p:embed/>
                  <p:pic>
                    <p:nvPicPr>
                      <p:cNvPr id="6" name="Object 5">
                        <a:extLst>
                          <a:ext uri="{FF2B5EF4-FFF2-40B4-BE49-F238E27FC236}">
                            <a16:creationId xmlns:a16="http://schemas.microsoft.com/office/drawing/2014/main" id="{7F2295BA-988D-46C3-A3DF-D41C1519F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3235" y="3634380"/>
                        <a:ext cx="25876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6">
            <a:extLst>
              <a:ext uri="{FF2B5EF4-FFF2-40B4-BE49-F238E27FC236}">
                <a16:creationId xmlns:a16="http://schemas.microsoft.com/office/drawing/2014/main" id="{BFA222B1-EE56-41B0-99FD-759526F7D15F}"/>
              </a:ext>
            </a:extLst>
          </p:cNvPr>
          <p:cNvSpPr txBox="1">
            <a:spLocks noChangeArrowheads="1"/>
          </p:cNvSpPr>
          <p:nvPr/>
        </p:nvSpPr>
        <p:spPr bwMode="auto">
          <a:xfrm>
            <a:off x="4743772" y="25294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9" name="Text Box 7">
            <a:extLst>
              <a:ext uri="{FF2B5EF4-FFF2-40B4-BE49-F238E27FC236}">
                <a16:creationId xmlns:a16="http://schemas.microsoft.com/office/drawing/2014/main" id="{7ECFF980-CE8B-4030-AC8A-937A8FECD8AF}"/>
              </a:ext>
            </a:extLst>
          </p:cNvPr>
          <p:cNvSpPr txBox="1">
            <a:spLocks noChangeArrowheads="1"/>
          </p:cNvSpPr>
          <p:nvPr/>
        </p:nvSpPr>
        <p:spPr bwMode="auto">
          <a:xfrm>
            <a:off x="6499547" y="25294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2" name="Text Box 8">
            <a:extLst>
              <a:ext uri="{FF2B5EF4-FFF2-40B4-BE49-F238E27FC236}">
                <a16:creationId xmlns:a16="http://schemas.microsoft.com/office/drawing/2014/main" id="{F630E5FD-919F-4F83-A5E9-94E91E1771AD}"/>
              </a:ext>
            </a:extLst>
          </p:cNvPr>
          <p:cNvSpPr txBox="1">
            <a:spLocks noChangeArrowheads="1"/>
          </p:cNvSpPr>
          <p:nvPr/>
        </p:nvSpPr>
        <p:spPr bwMode="auto">
          <a:xfrm>
            <a:off x="7669535" y="3634380"/>
            <a:ext cx="43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3" name="Text Box 9">
            <a:extLst>
              <a:ext uri="{FF2B5EF4-FFF2-40B4-BE49-F238E27FC236}">
                <a16:creationId xmlns:a16="http://schemas.microsoft.com/office/drawing/2014/main" id="{D22585D2-DEA3-44C8-AF1D-9E284962568D}"/>
              </a:ext>
            </a:extLst>
          </p:cNvPr>
          <p:cNvSpPr txBox="1">
            <a:spLocks noChangeArrowheads="1"/>
          </p:cNvSpPr>
          <p:nvPr/>
        </p:nvSpPr>
        <p:spPr bwMode="auto">
          <a:xfrm>
            <a:off x="6499547" y="4912317"/>
            <a:ext cx="43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4" name="Text Box 10">
            <a:extLst>
              <a:ext uri="{FF2B5EF4-FFF2-40B4-BE49-F238E27FC236}">
                <a16:creationId xmlns:a16="http://schemas.microsoft.com/office/drawing/2014/main" id="{18EB8395-AB73-4A07-95A7-0858026E9A68}"/>
              </a:ext>
            </a:extLst>
          </p:cNvPr>
          <p:cNvSpPr txBox="1">
            <a:spLocks noChangeArrowheads="1"/>
          </p:cNvSpPr>
          <p:nvPr/>
        </p:nvSpPr>
        <p:spPr bwMode="auto">
          <a:xfrm>
            <a:off x="4699322" y="4912317"/>
            <a:ext cx="43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sym typeface="Symbol" panose="05050102010706020507" pitchFamily="18" charset="2"/>
              </a:rPr>
              <a:t></a:t>
            </a:r>
          </a:p>
        </p:txBody>
      </p:sp>
      <p:sp>
        <p:nvSpPr>
          <p:cNvPr id="15" name="Text Box 11">
            <a:extLst>
              <a:ext uri="{FF2B5EF4-FFF2-40B4-BE49-F238E27FC236}">
                <a16:creationId xmlns:a16="http://schemas.microsoft.com/office/drawing/2014/main" id="{C2992253-A904-44F3-A756-14C0BBE88202}"/>
              </a:ext>
            </a:extLst>
          </p:cNvPr>
          <p:cNvSpPr txBox="1">
            <a:spLocks noChangeArrowheads="1"/>
          </p:cNvSpPr>
          <p:nvPr/>
        </p:nvSpPr>
        <p:spPr bwMode="auto">
          <a:xfrm>
            <a:off x="4789810" y="4939305"/>
            <a:ext cx="8461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2 (a)</a:t>
            </a:r>
          </a:p>
        </p:txBody>
      </p:sp>
      <p:sp>
        <p:nvSpPr>
          <p:cNvPr id="16" name="Text Box 12">
            <a:extLst>
              <a:ext uri="{FF2B5EF4-FFF2-40B4-BE49-F238E27FC236}">
                <a16:creationId xmlns:a16="http://schemas.microsoft.com/office/drawing/2014/main" id="{B1595F49-A981-4878-ACE9-D0ABC876BDCD}"/>
              </a:ext>
            </a:extLst>
          </p:cNvPr>
          <p:cNvSpPr txBox="1">
            <a:spLocks noChangeArrowheads="1"/>
          </p:cNvSpPr>
          <p:nvPr/>
        </p:nvSpPr>
        <p:spPr bwMode="auto">
          <a:xfrm>
            <a:off x="4753297" y="2529480"/>
            <a:ext cx="846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4 (a)</a:t>
            </a:r>
          </a:p>
        </p:txBody>
      </p:sp>
      <p:sp>
        <p:nvSpPr>
          <p:cNvPr id="17" name="Oval 13">
            <a:extLst>
              <a:ext uri="{FF2B5EF4-FFF2-40B4-BE49-F238E27FC236}">
                <a16:creationId xmlns:a16="http://schemas.microsoft.com/office/drawing/2014/main" id="{5C810098-F451-4F13-A952-C56E261C8DFF}"/>
              </a:ext>
            </a:extLst>
          </p:cNvPr>
          <p:cNvSpPr>
            <a:spLocks noChangeArrowheads="1"/>
          </p:cNvSpPr>
          <p:nvPr/>
        </p:nvSpPr>
        <p:spPr bwMode="auto">
          <a:xfrm>
            <a:off x="3213422" y="3655017"/>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4">
            <a:extLst>
              <a:ext uri="{FF2B5EF4-FFF2-40B4-BE49-F238E27FC236}">
                <a16:creationId xmlns:a16="http://schemas.microsoft.com/office/drawing/2014/main" id="{9F42A34D-9663-460E-8DD3-8E0964864768}"/>
              </a:ext>
            </a:extLst>
          </p:cNvPr>
          <p:cNvSpPr>
            <a:spLocks noChangeArrowheads="1"/>
          </p:cNvSpPr>
          <p:nvPr/>
        </p:nvSpPr>
        <p:spPr bwMode="auto">
          <a:xfrm>
            <a:off x="4384997" y="4939305"/>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Text Box 15">
            <a:extLst>
              <a:ext uri="{FF2B5EF4-FFF2-40B4-BE49-F238E27FC236}">
                <a16:creationId xmlns:a16="http://schemas.microsoft.com/office/drawing/2014/main" id="{92A30319-1BDC-481C-B291-8D7971C61DE1}"/>
              </a:ext>
            </a:extLst>
          </p:cNvPr>
          <p:cNvSpPr txBox="1">
            <a:spLocks noChangeArrowheads="1"/>
          </p:cNvSpPr>
          <p:nvPr/>
        </p:nvSpPr>
        <p:spPr bwMode="auto">
          <a:xfrm>
            <a:off x="4778697" y="2553292"/>
            <a:ext cx="1181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3 (a, c)</a:t>
            </a:r>
          </a:p>
        </p:txBody>
      </p:sp>
      <p:sp>
        <p:nvSpPr>
          <p:cNvPr id="20" name="Text Box 16">
            <a:extLst>
              <a:ext uri="{FF2B5EF4-FFF2-40B4-BE49-F238E27FC236}">
                <a16:creationId xmlns:a16="http://schemas.microsoft.com/office/drawing/2014/main" id="{CBD28213-096E-412D-9284-26F02748CB32}"/>
              </a:ext>
            </a:extLst>
          </p:cNvPr>
          <p:cNvSpPr txBox="1">
            <a:spLocks noChangeArrowheads="1"/>
          </p:cNvSpPr>
          <p:nvPr/>
        </p:nvSpPr>
        <p:spPr bwMode="auto">
          <a:xfrm>
            <a:off x="6543997" y="2553292"/>
            <a:ext cx="1358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10 (a, c)</a:t>
            </a:r>
          </a:p>
        </p:txBody>
      </p:sp>
      <p:sp>
        <p:nvSpPr>
          <p:cNvPr id="21" name="Text Box 17">
            <a:extLst>
              <a:ext uri="{FF2B5EF4-FFF2-40B4-BE49-F238E27FC236}">
                <a16:creationId xmlns:a16="http://schemas.microsoft.com/office/drawing/2014/main" id="{2ED7CF3D-B6AB-4341-952A-6201A71331B3}"/>
              </a:ext>
            </a:extLst>
          </p:cNvPr>
          <p:cNvSpPr txBox="1">
            <a:spLocks noChangeArrowheads="1"/>
          </p:cNvSpPr>
          <p:nvPr/>
        </p:nvSpPr>
        <p:spPr bwMode="auto">
          <a:xfrm>
            <a:off x="6521772" y="4912317"/>
            <a:ext cx="1358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12 (a, c)</a:t>
            </a:r>
          </a:p>
        </p:txBody>
      </p:sp>
      <p:sp>
        <p:nvSpPr>
          <p:cNvPr id="22" name="Oval 18">
            <a:extLst>
              <a:ext uri="{FF2B5EF4-FFF2-40B4-BE49-F238E27FC236}">
                <a16:creationId xmlns:a16="http://schemas.microsoft.com/office/drawing/2014/main" id="{9EFB759D-5D42-43E6-B8E4-B77BE32A710D}"/>
              </a:ext>
            </a:extLst>
          </p:cNvPr>
          <p:cNvSpPr>
            <a:spLocks noChangeArrowheads="1"/>
          </p:cNvSpPr>
          <p:nvPr/>
        </p:nvSpPr>
        <p:spPr bwMode="auto">
          <a:xfrm>
            <a:off x="4411985" y="2508842"/>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 name="Text Box 19">
            <a:extLst>
              <a:ext uri="{FF2B5EF4-FFF2-40B4-BE49-F238E27FC236}">
                <a16:creationId xmlns:a16="http://schemas.microsoft.com/office/drawing/2014/main" id="{294FDF31-0FE2-45D5-BEA6-510E55AC79B4}"/>
              </a:ext>
            </a:extLst>
          </p:cNvPr>
          <p:cNvSpPr txBox="1">
            <a:spLocks noChangeArrowheads="1"/>
          </p:cNvSpPr>
          <p:nvPr/>
        </p:nvSpPr>
        <p:spPr bwMode="auto">
          <a:xfrm>
            <a:off x="6537647" y="2553292"/>
            <a:ext cx="1536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8 (a, c, b)</a:t>
            </a:r>
          </a:p>
        </p:txBody>
      </p:sp>
      <p:sp>
        <p:nvSpPr>
          <p:cNvPr id="24" name="Oval 20">
            <a:extLst>
              <a:ext uri="{FF2B5EF4-FFF2-40B4-BE49-F238E27FC236}">
                <a16:creationId xmlns:a16="http://schemas.microsoft.com/office/drawing/2014/main" id="{EE0B23B1-AFB7-4A10-89ED-2175FC59653B}"/>
              </a:ext>
            </a:extLst>
          </p:cNvPr>
          <p:cNvSpPr>
            <a:spLocks noChangeArrowheads="1"/>
          </p:cNvSpPr>
          <p:nvPr/>
        </p:nvSpPr>
        <p:spPr bwMode="auto">
          <a:xfrm>
            <a:off x="6167760" y="2508842"/>
            <a:ext cx="422275" cy="519113"/>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5" name="Text Box 21">
            <a:extLst>
              <a:ext uri="{FF2B5EF4-FFF2-40B4-BE49-F238E27FC236}">
                <a16:creationId xmlns:a16="http://schemas.microsoft.com/office/drawing/2014/main" id="{F98ACF16-AD97-4E2C-8B55-684C4C301DA1}"/>
              </a:ext>
            </a:extLst>
          </p:cNvPr>
          <p:cNvSpPr txBox="1">
            <a:spLocks noChangeArrowheads="1"/>
          </p:cNvSpPr>
          <p:nvPr/>
        </p:nvSpPr>
        <p:spPr bwMode="auto">
          <a:xfrm>
            <a:off x="7625085" y="3655017"/>
            <a:ext cx="2070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16 (a, c, b, d)</a:t>
            </a:r>
          </a:p>
        </p:txBody>
      </p:sp>
      <p:sp>
        <p:nvSpPr>
          <p:cNvPr id="26" name="Text Box 22">
            <a:extLst>
              <a:ext uri="{FF2B5EF4-FFF2-40B4-BE49-F238E27FC236}">
                <a16:creationId xmlns:a16="http://schemas.microsoft.com/office/drawing/2014/main" id="{C3DA931C-1AD9-4E6B-9EBF-944325717A08}"/>
              </a:ext>
            </a:extLst>
          </p:cNvPr>
          <p:cNvSpPr txBox="1">
            <a:spLocks noChangeArrowheads="1"/>
          </p:cNvSpPr>
          <p:nvPr/>
        </p:nvSpPr>
        <p:spPr bwMode="auto">
          <a:xfrm>
            <a:off x="6499547" y="4912317"/>
            <a:ext cx="2070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solidFill>
                  <a:srgbClr val="008000"/>
                </a:solidFill>
                <a:latin typeface="Times New Roman" panose="02020603050405020304" pitchFamily="18" charset="0"/>
              </a:rPr>
              <a:t>10 (a, c, b, d)</a:t>
            </a:r>
          </a:p>
        </p:txBody>
      </p:sp>
      <p:sp>
        <p:nvSpPr>
          <p:cNvPr id="27" name="Oval 23">
            <a:extLst>
              <a:ext uri="{FF2B5EF4-FFF2-40B4-BE49-F238E27FC236}">
                <a16:creationId xmlns:a16="http://schemas.microsoft.com/office/drawing/2014/main" id="{AA2281B9-99CF-4F7D-87AC-1C1AEF10561A}"/>
              </a:ext>
            </a:extLst>
          </p:cNvPr>
          <p:cNvSpPr>
            <a:spLocks noChangeArrowheads="1"/>
          </p:cNvSpPr>
          <p:nvPr/>
        </p:nvSpPr>
        <p:spPr bwMode="auto">
          <a:xfrm>
            <a:off x="6139185" y="4939305"/>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8" name="Text Box 24">
            <a:extLst>
              <a:ext uri="{FF2B5EF4-FFF2-40B4-BE49-F238E27FC236}">
                <a16:creationId xmlns:a16="http://schemas.microsoft.com/office/drawing/2014/main" id="{767ADEE7-3F21-4915-89BD-BAC615C3FBCC}"/>
              </a:ext>
            </a:extLst>
          </p:cNvPr>
          <p:cNvSpPr txBox="1">
            <a:spLocks noChangeArrowheads="1"/>
          </p:cNvSpPr>
          <p:nvPr/>
        </p:nvSpPr>
        <p:spPr bwMode="auto">
          <a:xfrm>
            <a:off x="7644135" y="3678830"/>
            <a:ext cx="213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a:solidFill>
                  <a:srgbClr val="008000"/>
                </a:solidFill>
                <a:latin typeface="Times New Roman" panose="02020603050405020304" pitchFamily="18" charset="0"/>
              </a:rPr>
              <a:t>13 (a, c, b, d, e)</a:t>
            </a:r>
          </a:p>
        </p:txBody>
      </p:sp>
      <p:sp>
        <p:nvSpPr>
          <p:cNvPr id="29" name="Oval 25">
            <a:extLst>
              <a:ext uri="{FF2B5EF4-FFF2-40B4-BE49-F238E27FC236}">
                <a16:creationId xmlns:a16="http://schemas.microsoft.com/office/drawing/2014/main" id="{54F45193-B285-44A2-889F-BB77244F7C20}"/>
              </a:ext>
            </a:extLst>
          </p:cNvPr>
          <p:cNvSpPr>
            <a:spLocks noChangeArrowheads="1"/>
          </p:cNvSpPr>
          <p:nvPr/>
        </p:nvSpPr>
        <p:spPr bwMode="auto">
          <a:xfrm>
            <a:off x="7337747" y="3634380"/>
            <a:ext cx="422275" cy="519112"/>
          </a:xfrm>
          <a:prstGeom prst="ellipse">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19804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heckerboard(across)">
                                      <p:cBhvr>
                                        <p:cTn id="19" dur="500"/>
                                        <p:tgtEl>
                                          <p:spTgt spid="12"/>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checkerboard(across)">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xit" presetSubtype="10" fill="hold" grpId="1" nodeType="clickEffect">
                                  <p:stCondLst>
                                    <p:cond delay="0"/>
                                  </p:stCondLst>
                                  <p:childTnLst>
                                    <p:animEffect transition="out" filter="checkerboard(across)">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5" presetClass="exit" presetSubtype="10" fill="hold" grpId="1" nodeType="withEffect">
                                  <p:stCondLst>
                                    <p:cond delay="0"/>
                                  </p:stCondLst>
                                  <p:childTnLst>
                                    <p:animEffect transition="out" filter="checkerboard(across)">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amond(in)">
                                      <p:cBhvr>
                                        <p:cTn id="38" dur="1000"/>
                                        <p:tgtEl>
                                          <p:spTgt spid="17"/>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amond(in)">
                                      <p:cBhvr>
                                        <p:cTn id="41" dur="1000"/>
                                        <p:tgtEl>
                                          <p:spTgt spid="16"/>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amond(in)">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amond(in)">
                                      <p:cBhvr>
                                        <p:cTn id="49" dur="10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xit" presetSubtype="16" fill="hold" grpId="1" nodeType="clickEffect">
                                  <p:stCondLst>
                                    <p:cond delay="0"/>
                                  </p:stCondLst>
                                  <p:childTnLst>
                                    <p:animEffect transition="out" filter="box(in)">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4" presetClass="exit" presetSubtype="16" fill="hold" grpId="1" nodeType="withEffect">
                                  <p:stCondLst>
                                    <p:cond delay="0"/>
                                  </p:stCondLst>
                                  <p:childTnLst>
                                    <p:animEffect transition="out" filter="box(in)">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4" presetClass="exit" presetSubtype="16" fill="hold" grpId="1" nodeType="withEffect">
                                  <p:stCondLst>
                                    <p:cond delay="0"/>
                                  </p:stCondLst>
                                  <p:childTnLst>
                                    <p:animEffect transition="out" filter="box(in)">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ox(in)">
                                      <p:cBhvr>
                                        <p:cTn id="65" dur="500"/>
                                        <p:tgtEl>
                                          <p:spTgt spid="19"/>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ox(in)">
                                      <p:cBhvr>
                                        <p:cTn id="68" dur="500"/>
                                        <p:tgtEl>
                                          <p:spTgt spid="20"/>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ox(i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linds(horizontal)">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xit" presetSubtype="10" fill="hold" grpId="1" nodeType="clickEffect">
                                  <p:stCondLst>
                                    <p:cond delay="0"/>
                                  </p:stCondLst>
                                  <p:childTnLst>
                                    <p:animEffect transition="out" filter="blinds(horizontal)">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blinds(horizontal)">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up)">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xit" presetSubtype="1" fill="hold" grpId="1" nodeType="clickEffect">
                                  <p:stCondLst>
                                    <p:cond delay="0"/>
                                  </p:stCondLst>
                                  <p:childTnLst>
                                    <p:animEffect transition="out" filter="wipe(up)">
                                      <p:cBhvr>
                                        <p:cTn id="95" dur="500"/>
                                        <p:tgtEl>
                                          <p:spTgt spid="12"/>
                                        </p:tgtEl>
                                      </p:cBhvr>
                                    </p:animEffect>
                                    <p:set>
                                      <p:cBhvr>
                                        <p:cTn id="96" dur="1" fill="hold">
                                          <p:stCondLst>
                                            <p:cond delay="499"/>
                                          </p:stCondLst>
                                        </p:cTn>
                                        <p:tgtEl>
                                          <p:spTgt spid="12"/>
                                        </p:tgtEl>
                                        <p:attrNameLst>
                                          <p:attrName>style.visibility</p:attrName>
                                        </p:attrNameLst>
                                      </p:cBhvr>
                                      <p:to>
                                        <p:strVal val="hidden"/>
                                      </p:to>
                                    </p:set>
                                  </p:childTnLst>
                                </p:cTn>
                              </p:par>
                              <p:par>
                                <p:cTn id="97" presetID="22" presetClass="exit" presetSubtype="1" fill="hold" grpId="1" nodeType="withEffect">
                                  <p:stCondLst>
                                    <p:cond delay="0"/>
                                  </p:stCondLst>
                                  <p:childTnLst>
                                    <p:animEffect transition="out" filter="wipe(up)">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up)">
                                      <p:cBhvr>
                                        <p:cTn id="107" dur="500"/>
                                        <p:tgtEl>
                                          <p:spTgt spid="25"/>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slide(fromBottom)">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xit" presetSubtype="4" fill="hold" grpId="1" nodeType="clickEffect">
                                  <p:stCondLst>
                                    <p:cond delay="0"/>
                                  </p:stCondLst>
                                  <p:childTnLst>
                                    <p:animEffect transition="out" filter="slide(fromBottom)">
                                      <p:cBhvr>
                                        <p:cTn id="116" dur="500"/>
                                        <p:tgtEl>
                                          <p:spTgt spid="25"/>
                                        </p:tgtEl>
                                      </p:cBhvr>
                                    </p:animEffect>
                                    <p:set>
                                      <p:cBhvr>
                                        <p:cTn id="117" dur="1" fill="hold">
                                          <p:stCondLst>
                                            <p:cond delay="499"/>
                                          </p:stCondLst>
                                        </p:cTn>
                                        <p:tgtEl>
                                          <p:spTgt spid="25"/>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slide(fromBottom)">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grpId="0" nodeType="click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slide(fromBottom)">
                                      <p:cBhvr>
                                        <p:cTn id="1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2" grpId="0"/>
      <p:bldP spid="12" grpId="1"/>
      <p:bldP spid="13" grpId="0"/>
      <p:bldP spid="13" grpId="1"/>
      <p:bldP spid="14" grpId="0"/>
      <p:bldP spid="14" grpId="1"/>
      <p:bldP spid="15" grpId="0"/>
      <p:bldP spid="16" grpId="0"/>
      <p:bldP spid="16" grpId="1"/>
      <p:bldP spid="17" grpId="0" animBg="1"/>
      <p:bldP spid="18" grpId="0" animBg="1"/>
      <p:bldP spid="19" grpId="0"/>
      <p:bldP spid="20" grpId="0"/>
      <p:bldP spid="20" grpId="1"/>
      <p:bldP spid="21" grpId="0"/>
      <p:bldP spid="21" grpId="1"/>
      <p:bldP spid="22" grpId="0" animBg="1"/>
      <p:bldP spid="23" grpId="0"/>
      <p:bldP spid="24" grpId="0" animBg="1"/>
      <p:bldP spid="25" grpId="0"/>
      <p:bldP spid="25" grpId="1"/>
      <p:bldP spid="26" grpId="0"/>
      <p:bldP spid="27" grpId="0" animBg="1"/>
      <p:bldP spid="28" grpId="0"/>
      <p:bldP spid="2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60275" y="1745018"/>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800" dirty="0">
                <a:ea typeface="宋体" panose="02010600030101010101" pitchFamily="2" charset="-122"/>
              </a:rPr>
              <a:t>Theorem 1: Dijkstra</a:t>
            </a:r>
            <a:r>
              <a:rPr lang="en-US" altLang="zh-CN" sz="2800" dirty="0">
                <a:latin typeface="Times New Roman" panose="02020603050405020304" pitchFamily="18" charset="0"/>
                <a:ea typeface="宋体" panose="02010600030101010101" pitchFamily="2" charset="-122"/>
              </a:rPr>
              <a:t>’</a:t>
            </a:r>
            <a:r>
              <a:rPr lang="en-US" altLang="zh-CN" sz="2800" dirty="0">
                <a:ea typeface="宋体" panose="02010600030101010101" pitchFamily="2" charset="-122"/>
              </a:rPr>
              <a:t>s algorithm finds the length of a shortest path between two vertices in a connected simple undirected weighted graph.</a:t>
            </a:r>
          </a:p>
          <a:p>
            <a:pPr eaLnBrk="1" hangingPunct="1">
              <a:lnSpc>
                <a:spcPct val="150000"/>
              </a:lnSpc>
            </a:pPr>
            <a:r>
              <a:rPr lang="en-US" altLang="zh-CN" sz="2800" dirty="0">
                <a:ea typeface="宋体" panose="02010600030101010101" pitchFamily="2" charset="-122"/>
              </a:rPr>
              <a:t>Theorem 2: Dijkstra</a:t>
            </a:r>
            <a:r>
              <a:rPr lang="en-US" altLang="zh-CN" sz="2800" dirty="0">
                <a:latin typeface="Times New Roman" panose="02020603050405020304" pitchFamily="18" charset="0"/>
                <a:ea typeface="宋体" panose="02010600030101010101" pitchFamily="2" charset="-122"/>
              </a:rPr>
              <a:t>’</a:t>
            </a:r>
            <a:r>
              <a:rPr lang="en-US" altLang="zh-CN" sz="2800" dirty="0">
                <a:ea typeface="宋体" panose="02010600030101010101" pitchFamily="2" charset="-122"/>
              </a:rPr>
              <a:t>s algorithm uses </a:t>
            </a:r>
            <a:r>
              <a:rPr lang="en-US" altLang="zh-CN" sz="2800" i="1" dirty="0">
                <a:ea typeface="宋体" panose="02010600030101010101" pitchFamily="2" charset="-122"/>
              </a:rPr>
              <a:t>O</a:t>
            </a:r>
            <a:r>
              <a:rPr lang="en-US" altLang="zh-CN" sz="2800" dirty="0">
                <a:ea typeface="宋体" panose="02010600030101010101" pitchFamily="2" charset="-122"/>
              </a:rPr>
              <a:t>(</a:t>
            </a:r>
            <a:r>
              <a:rPr lang="en-US" altLang="zh-CN" sz="2800" i="1" dirty="0">
                <a:ea typeface="宋体" panose="02010600030101010101" pitchFamily="2" charset="-122"/>
              </a:rPr>
              <a:t>n</a:t>
            </a:r>
            <a:r>
              <a:rPr lang="en-US" altLang="zh-CN" sz="2800" baseline="30000" dirty="0">
                <a:ea typeface="宋体" panose="02010600030101010101" pitchFamily="2" charset="-122"/>
              </a:rPr>
              <a:t>2</a:t>
            </a:r>
            <a:r>
              <a:rPr lang="en-US" altLang="zh-CN" sz="2800" dirty="0">
                <a:ea typeface="宋体" panose="02010600030101010101" pitchFamily="2" charset="-122"/>
              </a:rPr>
              <a:t>) operations (additions and comparisons) to find the length of a shortest path between two vertices in a connected simple undirected weighted graph with </a:t>
            </a:r>
            <a:r>
              <a:rPr lang="en-US" altLang="zh-CN" sz="2800" i="1" dirty="0">
                <a:ea typeface="宋体" panose="02010600030101010101" pitchFamily="2" charset="-122"/>
              </a:rPr>
              <a:t>n</a:t>
            </a:r>
            <a:r>
              <a:rPr lang="en-US" altLang="zh-CN" sz="2800" dirty="0">
                <a:ea typeface="宋体" panose="02010600030101010101" pitchFamily="2" charset="-122"/>
              </a:rPr>
              <a:t> vertices.</a:t>
            </a:r>
          </a:p>
        </p:txBody>
      </p:sp>
      <p:sp>
        <p:nvSpPr>
          <p:cNvPr id="6" name="文本框 5"/>
          <p:cNvSpPr txBox="1"/>
          <p:nvPr/>
        </p:nvSpPr>
        <p:spPr>
          <a:xfrm>
            <a:off x="2083842" y="996930"/>
            <a:ext cx="8733975" cy="707886"/>
          </a:xfrm>
          <a:prstGeom prst="rect">
            <a:avLst/>
          </a:prstGeom>
          <a:noFill/>
        </p:spPr>
        <p:txBody>
          <a:bodyPr wrap="square" rtlCol="0">
            <a:spAutoFit/>
          </a:bodyPr>
          <a:lstStyle/>
          <a:p>
            <a:pPr algn="ctr"/>
            <a:r>
              <a:rPr lang="en-US" altLang="zh-CN" sz="4000" b="1" dirty="0"/>
              <a:t>Dijkstra’s Algorithm Complexity</a:t>
            </a:r>
          </a:p>
        </p:txBody>
      </p:sp>
      <p:sp>
        <p:nvSpPr>
          <p:cNvPr id="8" name="文本框 7">
            <a:extLst>
              <a:ext uri="{FF2B5EF4-FFF2-40B4-BE49-F238E27FC236}">
                <a16:creationId xmlns:a16="http://schemas.microsoft.com/office/drawing/2014/main" id="{01045853-A380-498E-BE3D-30CA358A02B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5E99DF9-FBEE-4738-B21C-D767BEE57E92}"/>
              </a:ext>
            </a:extLst>
          </p:cNvPr>
          <p:cNvSpPr txBox="1">
            <a:spLocks noChangeArrowheads="1"/>
          </p:cNvSpPr>
          <p:nvPr/>
        </p:nvSpPr>
        <p:spPr>
          <a:xfrm>
            <a:off x="457200" y="1166018"/>
            <a:ext cx="1173480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Many problems in the real life are related to the shortest path problem. Such as</a:t>
            </a:r>
          </a:p>
          <a:p>
            <a:pPr lvl="1">
              <a:lnSpc>
                <a:spcPct val="150000"/>
              </a:lnSpc>
            </a:pPr>
            <a:r>
              <a:rPr lang="en-US" altLang="zh-CN" kern="0" dirty="0">
                <a:ea typeface="宋体" panose="02010600030101010101" pitchFamily="2" charset="-122"/>
              </a:rPr>
              <a:t>Pipe lines</a:t>
            </a:r>
          </a:p>
          <a:p>
            <a:pPr lvl="1">
              <a:lnSpc>
                <a:spcPct val="150000"/>
              </a:lnSpc>
            </a:pPr>
            <a:r>
              <a:rPr lang="en-US" altLang="zh-CN" kern="0" dirty="0">
                <a:ea typeface="宋体" panose="02010600030101010101" pitchFamily="2" charset="-122"/>
              </a:rPr>
              <a:t>Electric power grid</a:t>
            </a:r>
          </a:p>
          <a:p>
            <a:pPr lvl="1">
              <a:lnSpc>
                <a:spcPct val="150000"/>
              </a:lnSpc>
            </a:pPr>
            <a:r>
              <a:rPr lang="en-US" altLang="zh-CN" kern="0" dirty="0">
                <a:ea typeface="宋体" panose="02010600030101010101" pitchFamily="2" charset="-122"/>
              </a:rPr>
              <a:t>Communicating network</a:t>
            </a:r>
          </a:p>
          <a:p>
            <a:pPr lvl="1">
              <a:lnSpc>
                <a:spcPct val="150000"/>
              </a:lnSpc>
            </a:pPr>
            <a:r>
              <a:rPr lang="en-US" altLang="zh-CN" kern="0" dirty="0">
                <a:ea typeface="宋体" panose="02010600030101010101" pitchFamily="2" charset="-122"/>
              </a:rPr>
              <a:t>Railway stations </a:t>
            </a:r>
          </a:p>
        </p:txBody>
      </p:sp>
      <p:sp>
        <p:nvSpPr>
          <p:cNvPr id="3" name="文本框 2">
            <a:extLst>
              <a:ext uri="{FF2B5EF4-FFF2-40B4-BE49-F238E27FC236}">
                <a16:creationId xmlns:a16="http://schemas.microsoft.com/office/drawing/2014/main" id="{A0D69CDA-7318-4AE7-BAD2-2D97F8084643}"/>
              </a:ext>
            </a:extLst>
          </p:cNvPr>
          <p:cNvSpPr txBox="1"/>
          <p:nvPr/>
        </p:nvSpPr>
        <p:spPr>
          <a:xfrm>
            <a:off x="260275"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extLst>
      <p:ext uri="{BB962C8B-B14F-4D97-AF65-F5344CB8AC3E}">
        <p14:creationId xmlns:p14="http://schemas.microsoft.com/office/powerpoint/2010/main" val="181694130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0D69CDA-7318-4AE7-BAD2-2D97F8084643}"/>
              </a:ext>
            </a:extLst>
          </p:cNvPr>
          <p:cNvSpPr txBox="1"/>
          <p:nvPr/>
        </p:nvSpPr>
        <p:spPr>
          <a:xfrm>
            <a:off x="260275"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4" name="Rectangle 2">
            <a:extLst>
              <a:ext uri="{FF2B5EF4-FFF2-40B4-BE49-F238E27FC236}">
                <a16:creationId xmlns:a16="http://schemas.microsoft.com/office/drawing/2014/main" id="{A74CD8DF-6793-471B-9D63-4644203DF956}"/>
              </a:ext>
            </a:extLst>
          </p:cNvPr>
          <p:cNvSpPr txBox="1">
            <a:spLocks noChangeArrowheads="1"/>
          </p:cNvSpPr>
          <p:nvPr/>
        </p:nvSpPr>
        <p:spPr>
          <a:xfrm>
            <a:off x="1981200" y="859598"/>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Problem</a:t>
            </a:r>
          </a:p>
        </p:txBody>
      </p:sp>
      <p:sp>
        <p:nvSpPr>
          <p:cNvPr id="5" name="Rectangle 3">
            <a:extLst>
              <a:ext uri="{FF2B5EF4-FFF2-40B4-BE49-F238E27FC236}">
                <a16:creationId xmlns:a16="http://schemas.microsoft.com/office/drawing/2014/main" id="{4B575436-5E11-49D7-A8BA-B46FA0374E40}"/>
              </a:ext>
            </a:extLst>
          </p:cNvPr>
          <p:cNvSpPr txBox="1">
            <a:spLocks noChangeArrowheads="1"/>
          </p:cNvSpPr>
          <p:nvPr/>
        </p:nvSpPr>
        <p:spPr>
          <a:xfrm>
            <a:off x="260275" y="1677692"/>
            <a:ext cx="11688918" cy="211939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There are two types of such problems</a:t>
            </a:r>
          </a:p>
          <a:p>
            <a:pPr lvl="1">
              <a:lnSpc>
                <a:spcPct val="150000"/>
              </a:lnSpc>
            </a:pPr>
            <a:r>
              <a:rPr lang="en-US" altLang="zh-CN" kern="0" dirty="0">
                <a:ea typeface="宋体" panose="02010600030101010101" pitchFamily="2" charset="-122"/>
              </a:rPr>
              <a:t>Determining the shortest path from a vertex to an assigned vertex. </a:t>
            </a:r>
          </a:p>
          <a:p>
            <a:pPr lvl="1">
              <a:lnSpc>
                <a:spcPct val="150000"/>
              </a:lnSpc>
            </a:pPr>
            <a:r>
              <a:rPr lang="en-US" altLang="zh-CN" kern="0" dirty="0">
                <a:ea typeface="宋体" panose="02010600030101010101" pitchFamily="2" charset="-122"/>
              </a:rPr>
              <a:t>Determining the shortest path of any two vertices in the graph.</a:t>
            </a:r>
          </a:p>
        </p:txBody>
      </p:sp>
    </p:spTree>
    <p:extLst>
      <p:ext uri="{BB962C8B-B14F-4D97-AF65-F5344CB8AC3E}">
        <p14:creationId xmlns:p14="http://schemas.microsoft.com/office/powerpoint/2010/main" val="3107422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60275" y="1745018"/>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pPr>
            <a:r>
              <a:rPr lang="en-US" altLang="zh-CN" sz="2800" dirty="0">
                <a:ea typeface="宋体" panose="02010600030101010101" pitchFamily="2" charset="-122"/>
              </a:rPr>
              <a:t>The algorithm is to find the shortest way from v</a:t>
            </a:r>
            <a:r>
              <a:rPr lang="en-US" altLang="zh-CN" sz="2800" baseline="-25000" dirty="0">
                <a:ea typeface="宋体" panose="02010600030101010101" pitchFamily="2" charset="-122"/>
              </a:rPr>
              <a:t>1</a:t>
            </a:r>
            <a:r>
              <a:rPr lang="en-US" altLang="zh-CN" sz="2800" dirty="0">
                <a:ea typeface="宋体" panose="02010600030101010101" pitchFamily="2" charset="-122"/>
              </a:rPr>
              <a:t> to v</a:t>
            </a:r>
            <a:r>
              <a:rPr lang="en-US" altLang="zh-CN" sz="2800" baseline="-25000" dirty="0">
                <a:ea typeface="宋体" panose="02010600030101010101" pitchFamily="2" charset="-122"/>
              </a:rPr>
              <a:t>n</a:t>
            </a:r>
            <a:r>
              <a:rPr lang="en-US" altLang="zh-CN" sz="2800" dirty="0">
                <a:ea typeface="宋体" panose="02010600030101010101" pitchFamily="2" charset="-122"/>
              </a:rPr>
              <a:t>, at the same time, it gets the shortest way from  v</a:t>
            </a:r>
            <a:r>
              <a:rPr lang="en-US" altLang="zh-CN" sz="2800" baseline="-25000" dirty="0">
                <a:ea typeface="宋体" panose="02010600030101010101" pitchFamily="2" charset="-122"/>
              </a:rPr>
              <a:t>1</a:t>
            </a:r>
            <a:r>
              <a:rPr lang="en-US" altLang="zh-CN" sz="2800" dirty="0">
                <a:ea typeface="宋体" panose="02010600030101010101" pitchFamily="2" charset="-122"/>
              </a:rPr>
              <a:t> to each other vertices in the graph.</a:t>
            </a:r>
          </a:p>
        </p:txBody>
      </p:sp>
      <p:sp>
        <p:nvSpPr>
          <p:cNvPr id="6" name="文本框 5"/>
          <p:cNvSpPr txBox="1"/>
          <p:nvPr/>
        </p:nvSpPr>
        <p:spPr>
          <a:xfrm>
            <a:off x="2083842" y="996930"/>
            <a:ext cx="8733975" cy="707886"/>
          </a:xfrm>
          <a:prstGeom prst="rect">
            <a:avLst/>
          </a:prstGeom>
          <a:noFill/>
        </p:spPr>
        <p:txBody>
          <a:bodyPr wrap="square" rtlCol="0">
            <a:spAutoFit/>
          </a:bodyPr>
          <a:lstStyle/>
          <a:p>
            <a:pPr algn="ctr"/>
            <a:r>
              <a:rPr lang="en-US" altLang="zh-CN" sz="4000" b="1" dirty="0"/>
              <a:t>Dijkstra Algorithm – </a:t>
            </a:r>
            <a:r>
              <a:rPr lang="zh-CN" altLang="en-US" sz="4000" b="1" dirty="0"/>
              <a:t>迪杰斯特拉算法</a:t>
            </a:r>
            <a:endParaRPr lang="en-US" altLang="zh-CN" sz="4000" b="1" dirty="0"/>
          </a:p>
        </p:txBody>
      </p:sp>
      <p:sp>
        <p:nvSpPr>
          <p:cNvPr id="8" name="文本框 7">
            <a:extLst>
              <a:ext uri="{FF2B5EF4-FFF2-40B4-BE49-F238E27FC236}">
                <a16:creationId xmlns:a16="http://schemas.microsoft.com/office/drawing/2014/main" id="{01045853-A380-498E-BE3D-30CA358A02B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extLst>
      <p:ext uri="{BB962C8B-B14F-4D97-AF65-F5344CB8AC3E}">
        <p14:creationId xmlns:p14="http://schemas.microsoft.com/office/powerpoint/2010/main" val="179506130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1045853-A380-498E-BE3D-30CA358A02B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7" name="Rectangle 2">
            <a:extLst>
              <a:ext uri="{FF2B5EF4-FFF2-40B4-BE49-F238E27FC236}">
                <a16:creationId xmlns:a16="http://schemas.microsoft.com/office/drawing/2014/main" id="{7809EB3A-7DAA-40AB-9D54-19ECDCBC72D0}"/>
              </a:ext>
            </a:extLst>
          </p:cNvPr>
          <p:cNvSpPr txBox="1">
            <a:spLocks noChangeArrowheads="1"/>
          </p:cNvSpPr>
          <p:nvPr/>
        </p:nvSpPr>
        <p:spPr>
          <a:xfrm>
            <a:off x="2107655" y="103344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A Weighted Simple Graph</a:t>
            </a:r>
          </a:p>
        </p:txBody>
      </p:sp>
      <p:grpSp>
        <p:nvGrpSpPr>
          <p:cNvPr id="9" name="组合 1">
            <a:extLst>
              <a:ext uri="{FF2B5EF4-FFF2-40B4-BE49-F238E27FC236}">
                <a16:creationId xmlns:a16="http://schemas.microsoft.com/office/drawing/2014/main" id="{19461D4D-AB44-4DD5-9B22-BCD1A335C71A}"/>
              </a:ext>
            </a:extLst>
          </p:cNvPr>
          <p:cNvGrpSpPr>
            <a:grpSpLocks/>
          </p:cNvGrpSpPr>
          <p:nvPr/>
        </p:nvGrpSpPr>
        <p:grpSpPr bwMode="auto">
          <a:xfrm>
            <a:off x="2946649" y="2470126"/>
            <a:ext cx="6551612" cy="2971800"/>
            <a:chOff x="827088" y="2384425"/>
            <a:chExt cx="6551612" cy="2971800"/>
          </a:xfrm>
        </p:grpSpPr>
        <p:sp>
          <p:nvSpPr>
            <p:cNvPr id="10" name="Text Box 64">
              <a:extLst>
                <a:ext uri="{FF2B5EF4-FFF2-40B4-BE49-F238E27FC236}">
                  <a16:creationId xmlns:a16="http://schemas.microsoft.com/office/drawing/2014/main" id="{093B4AA8-45CE-4102-8A28-755F8C3EBC5C}"/>
                </a:ext>
              </a:extLst>
            </p:cNvPr>
            <p:cNvSpPr txBox="1">
              <a:spLocks noChangeArrowheads="1"/>
            </p:cNvSpPr>
            <p:nvPr/>
          </p:nvSpPr>
          <p:spPr bwMode="auto">
            <a:xfrm>
              <a:off x="827088" y="367982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a</a:t>
              </a:r>
              <a:endParaRPr kumimoji="1" lang="en-US" altLang="zh-CN" sz="2400" baseline="-25000">
                <a:latin typeface="Times New Roman" panose="02020603050405020304" pitchFamily="18" charset="0"/>
              </a:endParaRPr>
            </a:p>
          </p:txBody>
        </p:sp>
        <p:sp>
          <p:nvSpPr>
            <p:cNvPr id="11" name="Text Box 66">
              <a:extLst>
                <a:ext uri="{FF2B5EF4-FFF2-40B4-BE49-F238E27FC236}">
                  <a16:creationId xmlns:a16="http://schemas.microsoft.com/office/drawing/2014/main" id="{6149B03F-D874-4450-8BD5-94E0E5EAC9AD}"/>
                </a:ext>
              </a:extLst>
            </p:cNvPr>
            <p:cNvSpPr txBox="1">
              <a:spLocks noChangeArrowheads="1"/>
            </p:cNvSpPr>
            <p:nvPr/>
          </p:nvSpPr>
          <p:spPr bwMode="auto">
            <a:xfrm>
              <a:off x="5475288" y="238442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c</a:t>
              </a:r>
              <a:endParaRPr kumimoji="1" lang="en-US" altLang="zh-CN" sz="2400" baseline="-25000">
                <a:latin typeface="Times New Roman" panose="02020603050405020304" pitchFamily="18" charset="0"/>
              </a:endParaRPr>
            </a:p>
          </p:txBody>
        </p:sp>
        <p:sp>
          <p:nvSpPr>
            <p:cNvPr id="12" name="Oval 67">
              <a:extLst>
                <a:ext uri="{FF2B5EF4-FFF2-40B4-BE49-F238E27FC236}">
                  <a16:creationId xmlns:a16="http://schemas.microsoft.com/office/drawing/2014/main" id="{53EC8E0E-D6AE-405F-B32D-21DFFD69FBF5}"/>
                </a:ext>
              </a:extLst>
            </p:cNvPr>
            <p:cNvSpPr>
              <a:spLocks noChangeArrowheads="1"/>
            </p:cNvSpPr>
            <p:nvPr/>
          </p:nvSpPr>
          <p:spPr bwMode="auto">
            <a:xfrm>
              <a:off x="1131888" y="38322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68">
              <a:extLst>
                <a:ext uri="{FF2B5EF4-FFF2-40B4-BE49-F238E27FC236}">
                  <a16:creationId xmlns:a16="http://schemas.microsoft.com/office/drawing/2014/main" id="{EB622CB4-75DD-4D76-B72B-60CA0B72AB87}"/>
                </a:ext>
              </a:extLst>
            </p:cNvPr>
            <p:cNvSpPr>
              <a:spLocks noChangeArrowheads="1"/>
            </p:cNvSpPr>
            <p:nvPr/>
          </p:nvSpPr>
          <p:spPr bwMode="auto">
            <a:xfrm>
              <a:off x="2503488" y="28416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71">
              <a:extLst>
                <a:ext uri="{FF2B5EF4-FFF2-40B4-BE49-F238E27FC236}">
                  <a16:creationId xmlns:a16="http://schemas.microsoft.com/office/drawing/2014/main" id="{CF65C279-79FA-42E5-B2EC-638D41D6062B}"/>
                </a:ext>
              </a:extLst>
            </p:cNvPr>
            <p:cNvSpPr>
              <a:spLocks noChangeArrowheads="1"/>
            </p:cNvSpPr>
            <p:nvPr/>
          </p:nvSpPr>
          <p:spPr bwMode="auto">
            <a:xfrm>
              <a:off x="2427288" y="47466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72">
              <a:extLst>
                <a:ext uri="{FF2B5EF4-FFF2-40B4-BE49-F238E27FC236}">
                  <a16:creationId xmlns:a16="http://schemas.microsoft.com/office/drawing/2014/main" id="{399FB117-F15A-4157-84AF-92C2036C757E}"/>
                </a:ext>
              </a:extLst>
            </p:cNvPr>
            <p:cNvSpPr>
              <a:spLocks noChangeArrowheads="1"/>
            </p:cNvSpPr>
            <p:nvPr/>
          </p:nvSpPr>
          <p:spPr bwMode="auto">
            <a:xfrm>
              <a:off x="5399088" y="47466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73">
              <a:extLst>
                <a:ext uri="{FF2B5EF4-FFF2-40B4-BE49-F238E27FC236}">
                  <a16:creationId xmlns:a16="http://schemas.microsoft.com/office/drawing/2014/main" id="{D5739123-413D-4F8C-9695-022F9FD41651}"/>
                </a:ext>
              </a:extLst>
            </p:cNvPr>
            <p:cNvSpPr>
              <a:spLocks noChangeArrowheads="1"/>
            </p:cNvSpPr>
            <p:nvPr/>
          </p:nvSpPr>
          <p:spPr bwMode="auto">
            <a:xfrm>
              <a:off x="5475288" y="27654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76">
              <a:extLst>
                <a:ext uri="{FF2B5EF4-FFF2-40B4-BE49-F238E27FC236}">
                  <a16:creationId xmlns:a16="http://schemas.microsoft.com/office/drawing/2014/main" id="{BA3197A2-A9C1-4A17-84F0-4B2B7A2A3C1D}"/>
                </a:ext>
              </a:extLst>
            </p:cNvPr>
            <p:cNvSpPr>
              <a:spLocks noChangeArrowheads="1"/>
            </p:cNvSpPr>
            <p:nvPr/>
          </p:nvSpPr>
          <p:spPr bwMode="auto">
            <a:xfrm>
              <a:off x="6846888" y="375602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78">
              <a:extLst>
                <a:ext uri="{FF2B5EF4-FFF2-40B4-BE49-F238E27FC236}">
                  <a16:creationId xmlns:a16="http://schemas.microsoft.com/office/drawing/2014/main" id="{40797327-A9CF-49DE-B39C-AC51A1865F27}"/>
                </a:ext>
              </a:extLst>
            </p:cNvPr>
            <p:cNvSpPr>
              <a:spLocks noChangeShapeType="1"/>
            </p:cNvSpPr>
            <p:nvPr/>
          </p:nvSpPr>
          <p:spPr bwMode="auto">
            <a:xfrm flipV="1">
              <a:off x="1284288" y="2994025"/>
              <a:ext cx="1219200" cy="8382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79">
              <a:extLst>
                <a:ext uri="{FF2B5EF4-FFF2-40B4-BE49-F238E27FC236}">
                  <a16:creationId xmlns:a16="http://schemas.microsoft.com/office/drawing/2014/main" id="{286C0442-78AA-46DD-9BCB-97E82EA45C56}"/>
                </a:ext>
              </a:extLst>
            </p:cNvPr>
            <p:cNvSpPr>
              <a:spLocks noChangeShapeType="1"/>
            </p:cNvSpPr>
            <p:nvPr/>
          </p:nvSpPr>
          <p:spPr bwMode="auto">
            <a:xfrm>
              <a:off x="1360488" y="3984625"/>
              <a:ext cx="1066800" cy="9144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80">
              <a:extLst>
                <a:ext uri="{FF2B5EF4-FFF2-40B4-BE49-F238E27FC236}">
                  <a16:creationId xmlns:a16="http://schemas.microsoft.com/office/drawing/2014/main" id="{A7F83F6D-4EDA-4C0E-9740-7AE8D5C5D593}"/>
                </a:ext>
              </a:extLst>
            </p:cNvPr>
            <p:cNvSpPr>
              <a:spLocks noChangeShapeType="1"/>
            </p:cNvSpPr>
            <p:nvPr/>
          </p:nvSpPr>
          <p:spPr bwMode="auto">
            <a:xfrm>
              <a:off x="2771775" y="2924175"/>
              <a:ext cx="26638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82">
              <a:extLst>
                <a:ext uri="{FF2B5EF4-FFF2-40B4-BE49-F238E27FC236}">
                  <a16:creationId xmlns:a16="http://schemas.microsoft.com/office/drawing/2014/main" id="{DB2B2499-3F56-479C-8FB7-89DBDA95706C}"/>
                </a:ext>
              </a:extLst>
            </p:cNvPr>
            <p:cNvSpPr>
              <a:spLocks noChangeShapeType="1"/>
            </p:cNvSpPr>
            <p:nvPr/>
          </p:nvSpPr>
          <p:spPr bwMode="auto">
            <a:xfrm>
              <a:off x="5703888" y="2917825"/>
              <a:ext cx="1219200" cy="914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86">
              <a:extLst>
                <a:ext uri="{FF2B5EF4-FFF2-40B4-BE49-F238E27FC236}">
                  <a16:creationId xmlns:a16="http://schemas.microsoft.com/office/drawing/2014/main" id="{DD15535F-B554-4FEF-8E78-20E05296A635}"/>
                </a:ext>
              </a:extLst>
            </p:cNvPr>
            <p:cNvSpPr>
              <a:spLocks noChangeShapeType="1"/>
            </p:cNvSpPr>
            <p:nvPr/>
          </p:nvSpPr>
          <p:spPr bwMode="auto">
            <a:xfrm>
              <a:off x="2700338" y="3068638"/>
              <a:ext cx="2735262" cy="1728787"/>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87">
              <a:extLst>
                <a:ext uri="{FF2B5EF4-FFF2-40B4-BE49-F238E27FC236}">
                  <a16:creationId xmlns:a16="http://schemas.microsoft.com/office/drawing/2014/main" id="{C85E3545-E00C-4BBD-9B74-6D9E231A59BC}"/>
                </a:ext>
              </a:extLst>
            </p:cNvPr>
            <p:cNvSpPr>
              <a:spLocks noChangeShapeType="1"/>
            </p:cNvSpPr>
            <p:nvPr/>
          </p:nvSpPr>
          <p:spPr bwMode="auto">
            <a:xfrm>
              <a:off x="2700338" y="4868863"/>
              <a:ext cx="273526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89">
              <a:extLst>
                <a:ext uri="{FF2B5EF4-FFF2-40B4-BE49-F238E27FC236}">
                  <a16:creationId xmlns:a16="http://schemas.microsoft.com/office/drawing/2014/main" id="{DF5181BB-A06B-4D30-A585-C875F8DE6315}"/>
                </a:ext>
              </a:extLst>
            </p:cNvPr>
            <p:cNvSpPr>
              <a:spLocks noChangeShapeType="1"/>
            </p:cNvSpPr>
            <p:nvPr/>
          </p:nvSpPr>
          <p:spPr bwMode="auto">
            <a:xfrm flipV="1">
              <a:off x="5627688" y="3984625"/>
              <a:ext cx="1295400" cy="838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Text Box 96">
              <a:extLst>
                <a:ext uri="{FF2B5EF4-FFF2-40B4-BE49-F238E27FC236}">
                  <a16:creationId xmlns:a16="http://schemas.microsoft.com/office/drawing/2014/main" id="{326E561E-1E3B-488A-B08F-0D027BCB7961}"/>
                </a:ext>
              </a:extLst>
            </p:cNvPr>
            <p:cNvSpPr txBox="1">
              <a:spLocks noChangeArrowheads="1"/>
            </p:cNvSpPr>
            <p:nvPr/>
          </p:nvSpPr>
          <p:spPr bwMode="auto">
            <a:xfrm>
              <a:off x="1573213" y="41783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6" name="Text Box 98">
              <a:extLst>
                <a:ext uri="{FF2B5EF4-FFF2-40B4-BE49-F238E27FC236}">
                  <a16:creationId xmlns:a16="http://schemas.microsoft.com/office/drawing/2014/main" id="{896D29C5-FEF5-4AC1-90EE-74843EBA7CF7}"/>
                </a:ext>
              </a:extLst>
            </p:cNvPr>
            <p:cNvSpPr txBox="1">
              <a:spLocks noChangeArrowheads="1"/>
            </p:cNvSpPr>
            <p:nvPr/>
          </p:nvSpPr>
          <p:spPr bwMode="auto">
            <a:xfrm>
              <a:off x="1573213" y="31115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7" name="Text Box 100">
              <a:extLst>
                <a:ext uri="{FF2B5EF4-FFF2-40B4-BE49-F238E27FC236}">
                  <a16:creationId xmlns:a16="http://schemas.microsoft.com/office/drawing/2014/main" id="{9B34783A-61A2-400E-BA90-32E94744812B}"/>
                </a:ext>
              </a:extLst>
            </p:cNvPr>
            <p:cNvSpPr txBox="1">
              <a:spLocks noChangeArrowheads="1"/>
            </p:cNvSpPr>
            <p:nvPr/>
          </p:nvSpPr>
          <p:spPr bwMode="auto">
            <a:xfrm>
              <a:off x="6145213" y="28829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8" name="Text Box 101">
              <a:extLst>
                <a:ext uri="{FF2B5EF4-FFF2-40B4-BE49-F238E27FC236}">
                  <a16:creationId xmlns:a16="http://schemas.microsoft.com/office/drawing/2014/main" id="{9A45CC47-3BD5-4D85-9782-5696C63DCA59}"/>
                </a:ext>
              </a:extLst>
            </p:cNvPr>
            <p:cNvSpPr txBox="1">
              <a:spLocks noChangeArrowheads="1"/>
            </p:cNvSpPr>
            <p:nvPr/>
          </p:nvSpPr>
          <p:spPr bwMode="auto">
            <a:xfrm>
              <a:off x="3779838" y="24209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9" name="Text Box 102">
              <a:extLst>
                <a:ext uri="{FF2B5EF4-FFF2-40B4-BE49-F238E27FC236}">
                  <a16:creationId xmlns:a16="http://schemas.microsoft.com/office/drawing/2014/main" id="{136417B7-CC07-4F09-A774-FC26C3BAF751}"/>
                </a:ext>
              </a:extLst>
            </p:cNvPr>
            <p:cNvSpPr txBox="1">
              <a:spLocks noChangeArrowheads="1"/>
            </p:cNvSpPr>
            <p:nvPr/>
          </p:nvSpPr>
          <p:spPr bwMode="auto">
            <a:xfrm>
              <a:off x="3779838" y="35004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30" name="Text Box 105">
              <a:extLst>
                <a:ext uri="{FF2B5EF4-FFF2-40B4-BE49-F238E27FC236}">
                  <a16:creationId xmlns:a16="http://schemas.microsoft.com/office/drawing/2014/main" id="{EA4926BC-076B-4AAD-A101-0A76F24E0A73}"/>
                </a:ext>
              </a:extLst>
            </p:cNvPr>
            <p:cNvSpPr txBox="1">
              <a:spLocks noChangeArrowheads="1"/>
            </p:cNvSpPr>
            <p:nvPr/>
          </p:nvSpPr>
          <p:spPr bwMode="auto">
            <a:xfrm>
              <a:off x="3779838" y="479742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31" name="Text Box 107">
              <a:extLst>
                <a:ext uri="{FF2B5EF4-FFF2-40B4-BE49-F238E27FC236}">
                  <a16:creationId xmlns:a16="http://schemas.microsoft.com/office/drawing/2014/main" id="{CB69D14E-303E-42CB-86E0-9DF63FB2F15C}"/>
                </a:ext>
              </a:extLst>
            </p:cNvPr>
            <p:cNvSpPr txBox="1">
              <a:spLocks noChangeArrowheads="1"/>
            </p:cNvSpPr>
            <p:nvPr/>
          </p:nvSpPr>
          <p:spPr bwMode="auto">
            <a:xfrm>
              <a:off x="6084888" y="4292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2" name="Text Box 114">
              <a:extLst>
                <a:ext uri="{FF2B5EF4-FFF2-40B4-BE49-F238E27FC236}">
                  <a16:creationId xmlns:a16="http://schemas.microsoft.com/office/drawing/2014/main" id="{54DF35EC-3CE7-496E-882B-5A01344810D4}"/>
                </a:ext>
              </a:extLst>
            </p:cNvPr>
            <p:cNvSpPr txBox="1">
              <a:spLocks noChangeArrowheads="1"/>
            </p:cNvSpPr>
            <p:nvPr/>
          </p:nvSpPr>
          <p:spPr bwMode="auto">
            <a:xfrm>
              <a:off x="2182813" y="2425700"/>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33" name="Text Box 116">
              <a:extLst>
                <a:ext uri="{FF2B5EF4-FFF2-40B4-BE49-F238E27FC236}">
                  <a16:creationId xmlns:a16="http://schemas.microsoft.com/office/drawing/2014/main" id="{DF5320BF-4AE4-451A-B0E0-60DD4D436DC5}"/>
                </a:ext>
              </a:extLst>
            </p:cNvPr>
            <p:cNvSpPr txBox="1">
              <a:spLocks noChangeArrowheads="1"/>
            </p:cNvSpPr>
            <p:nvPr/>
          </p:nvSpPr>
          <p:spPr bwMode="auto">
            <a:xfrm>
              <a:off x="2427288" y="48990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34" name="Text Box 120">
              <a:extLst>
                <a:ext uri="{FF2B5EF4-FFF2-40B4-BE49-F238E27FC236}">
                  <a16:creationId xmlns:a16="http://schemas.microsoft.com/office/drawing/2014/main" id="{62EADE3A-318A-4426-AC48-0C07A8C98F42}"/>
                </a:ext>
              </a:extLst>
            </p:cNvPr>
            <p:cNvSpPr txBox="1">
              <a:spLocks noChangeArrowheads="1"/>
            </p:cNvSpPr>
            <p:nvPr/>
          </p:nvSpPr>
          <p:spPr bwMode="auto">
            <a:xfrm>
              <a:off x="5535613" y="4787900"/>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35" name="Text Box 121">
              <a:extLst>
                <a:ext uri="{FF2B5EF4-FFF2-40B4-BE49-F238E27FC236}">
                  <a16:creationId xmlns:a16="http://schemas.microsoft.com/office/drawing/2014/main" id="{154FB96F-D31B-4A0C-B2B4-506CD5E0DCB6}"/>
                </a:ext>
              </a:extLst>
            </p:cNvPr>
            <p:cNvSpPr txBox="1">
              <a:spLocks noChangeArrowheads="1"/>
            </p:cNvSpPr>
            <p:nvPr/>
          </p:nvSpPr>
          <p:spPr bwMode="auto">
            <a:xfrm>
              <a:off x="7059613" y="3568700"/>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grpSp>
      <p:graphicFrame>
        <p:nvGraphicFramePr>
          <p:cNvPr id="36" name="Object 122">
            <a:extLst>
              <a:ext uri="{FF2B5EF4-FFF2-40B4-BE49-F238E27FC236}">
                <a16:creationId xmlns:a16="http://schemas.microsoft.com/office/drawing/2014/main" id="{C4DC35A0-6A82-4C36-8B32-566A9D3DD76A}"/>
              </a:ext>
            </a:extLst>
          </p:cNvPr>
          <p:cNvGraphicFramePr>
            <a:graphicFrameLocks noChangeAspect="1"/>
          </p:cNvGraphicFramePr>
          <p:nvPr/>
        </p:nvGraphicFramePr>
        <p:xfrm>
          <a:off x="3252243" y="6003895"/>
          <a:ext cx="6096000" cy="509588"/>
        </p:xfrm>
        <a:graphic>
          <a:graphicData uri="http://schemas.openxmlformats.org/presentationml/2006/ole">
            <mc:AlternateContent xmlns:mc="http://schemas.openxmlformats.org/markup-compatibility/2006">
              <mc:Choice xmlns:v="urn:schemas-microsoft-com:vml" Requires="v">
                <p:oleObj name="公式" r:id="rId2" imgW="2730500" imgH="228600" progId="Equation.3">
                  <p:embed/>
                </p:oleObj>
              </mc:Choice>
              <mc:Fallback>
                <p:oleObj name="公式" r:id="rId2" imgW="2730500" imgH="228600" progId="Equation.3">
                  <p:embed/>
                  <p:pic>
                    <p:nvPicPr>
                      <p:cNvPr id="36" name="Object 122">
                        <a:extLst>
                          <a:ext uri="{FF2B5EF4-FFF2-40B4-BE49-F238E27FC236}">
                            <a16:creationId xmlns:a16="http://schemas.microsoft.com/office/drawing/2014/main" id="{C4DC35A0-6A82-4C36-8B32-566A9D3DD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243" y="6003895"/>
                        <a:ext cx="60960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2144277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1045853-A380-498E-BE3D-30CA358A02B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7" name="Rectangle 2">
            <a:extLst>
              <a:ext uri="{FF2B5EF4-FFF2-40B4-BE49-F238E27FC236}">
                <a16:creationId xmlns:a16="http://schemas.microsoft.com/office/drawing/2014/main" id="{88560EEF-C832-443E-8B57-5A93F4BEA27B}"/>
              </a:ext>
            </a:extLst>
          </p:cNvPr>
          <p:cNvSpPr txBox="1">
            <a:spLocks noChangeArrowheads="1"/>
          </p:cNvSpPr>
          <p:nvPr/>
        </p:nvSpPr>
        <p:spPr>
          <a:xfrm>
            <a:off x="1979613" y="972062"/>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Find a shortest path from a to z</a:t>
            </a:r>
          </a:p>
        </p:txBody>
      </p:sp>
      <p:sp>
        <p:nvSpPr>
          <p:cNvPr id="38" name="Text Box 4">
            <a:extLst>
              <a:ext uri="{FF2B5EF4-FFF2-40B4-BE49-F238E27FC236}">
                <a16:creationId xmlns:a16="http://schemas.microsoft.com/office/drawing/2014/main" id="{EF2062F2-2C7D-47E1-B3EC-772366F24A85}"/>
              </a:ext>
            </a:extLst>
          </p:cNvPr>
          <p:cNvSpPr txBox="1">
            <a:spLocks noChangeArrowheads="1"/>
          </p:cNvSpPr>
          <p:nvPr/>
        </p:nvSpPr>
        <p:spPr bwMode="auto">
          <a:xfrm>
            <a:off x="2349501" y="4377249"/>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a</a:t>
            </a:r>
            <a:endParaRPr kumimoji="1" lang="en-US" altLang="zh-CN" sz="2400" baseline="-25000">
              <a:latin typeface="Times New Roman" panose="02020603050405020304" pitchFamily="18" charset="0"/>
            </a:endParaRPr>
          </a:p>
        </p:txBody>
      </p:sp>
      <p:sp>
        <p:nvSpPr>
          <p:cNvPr id="39" name="Text Box 5">
            <a:extLst>
              <a:ext uri="{FF2B5EF4-FFF2-40B4-BE49-F238E27FC236}">
                <a16:creationId xmlns:a16="http://schemas.microsoft.com/office/drawing/2014/main" id="{40BB35A5-6C82-4665-AEA0-9D3FF1832FEF}"/>
              </a:ext>
            </a:extLst>
          </p:cNvPr>
          <p:cNvSpPr txBox="1">
            <a:spLocks noChangeArrowheads="1"/>
          </p:cNvSpPr>
          <p:nvPr/>
        </p:nvSpPr>
        <p:spPr bwMode="auto">
          <a:xfrm>
            <a:off x="3646488" y="5710749"/>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c</a:t>
            </a:r>
            <a:endParaRPr kumimoji="1" lang="en-US" altLang="zh-CN" sz="2400" baseline="-25000">
              <a:latin typeface="Times New Roman" panose="02020603050405020304" pitchFamily="18" charset="0"/>
            </a:endParaRPr>
          </a:p>
        </p:txBody>
      </p:sp>
      <p:sp>
        <p:nvSpPr>
          <p:cNvPr id="40" name="Oval 6">
            <a:extLst>
              <a:ext uri="{FF2B5EF4-FFF2-40B4-BE49-F238E27FC236}">
                <a16:creationId xmlns:a16="http://schemas.microsoft.com/office/drawing/2014/main" id="{C271BE1E-2ABA-4F60-84A1-690A668E0F99}"/>
              </a:ext>
            </a:extLst>
          </p:cNvPr>
          <p:cNvSpPr>
            <a:spLocks noChangeArrowheads="1"/>
          </p:cNvSpPr>
          <p:nvPr/>
        </p:nvSpPr>
        <p:spPr bwMode="auto">
          <a:xfrm>
            <a:off x="2654301" y="45296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 name="Oval 7">
            <a:extLst>
              <a:ext uri="{FF2B5EF4-FFF2-40B4-BE49-F238E27FC236}">
                <a16:creationId xmlns:a16="http://schemas.microsoft.com/office/drawing/2014/main" id="{C2ED1404-A111-4FF3-B6D4-20A972BCADC1}"/>
              </a:ext>
            </a:extLst>
          </p:cNvPr>
          <p:cNvSpPr>
            <a:spLocks noChangeArrowheads="1"/>
          </p:cNvSpPr>
          <p:nvPr/>
        </p:nvSpPr>
        <p:spPr bwMode="auto">
          <a:xfrm>
            <a:off x="4025901" y="35390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2" name="Oval 8">
            <a:extLst>
              <a:ext uri="{FF2B5EF4-FFF2-40B4-BE49-F238E27FC236}">
                <a16:creationId xmlns:a16="http://schemas.microsoft.com/office/drawing/2014/main" id="{99F151D4-391D-4429-A7D9-324DD672A844}"/>
              </a:ext>
            </a:extLst>
          </p:cNvPr>
          <p:cNvSpPr>
            <a:spLocks noChangeArrowheads="1"/>
          </p:cNvSpPr>
          <p:nvPr/>
        </p:nvSpPr>
        <p:spPr bwMode="auto">
          <a:xfrm>
            <a:off x="3949701" y="54440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Oval 9">
            <a:extLst>
              <a:ext uri="{FF2B5EF4-FFF2-40B4-BE49-F238E27FC236}">
                <a16:creationId xmlns:a16="http://schemas.microsoft.com/office/drawing/2014/main" id="{F912AD5F-03F7-46EA-B355-00AB0C74483C}"/>
              </a:ext>
            </a:extLst>
          </p:cNvPr>
          <p:cNvSpPr>
            <a:spLocks noChangeArrowheads="1"/>
          </p:cNvSpPr>
          <p:nvPr/>
        </p:nvSpPr>
        <p:spPr bwMode="auto">
          <a:xfrm>
            <a:off x="6921501" y="54440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 name="Oval 10">
            <a:extLst>
              <a:ext uri="{FF2B5EF4-FFF2-40B4-BE49-F238E27FC236}">
                <a16:creationId xmlns:a16="http://schemas.microsoft.com/office/drawing/2014/main" id="{EDBFEA84-E2EE-4BDB-9C27-44BA925405F7}"/>
              </a:ext>
            </a:extLst>
          </p:cNvPr>
          <p:cNvSpPr>
            <a:spLocks noChangeArrowheads="1"/>
          </p:cNvSpPr>
          <p:nvPr/>
        </p:nvSpPr>
        <p:spPr bwMode="auto">
          <a:xfrm>
            <a:off x="6997701" y="34628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5" name="Oval 11">
            <a:extLst>
              <a:ext uri="{FF2B5EF4-FFF2-40B4-BE49-F238E27FC236}">
                <a16:creationId xmlns:a16="http://schemas.microsoft.com/office/drawing/2014/main" id="{DA27113A-365B-45F8-BAAD-08168DEDE8A5}"/>
              </a:ext>
            </a:extLst>
          </p:cNvPr>
          <p:cNvSpPr>
            <a:spLocks noChangeArrowheads="1"/>
          </p:cNvSpPr>
          <p:nvPr/>
        </p:nvSpPr>
        <p:spPr bwMode="auto">
          <a:xfrm>
            <a:off x="8369301" y="4453449"/>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 name="Line 12">
            <a:extLst>
              <a:ext uri="{FF2B5EF4-FFF2-40B4-BE49-F238E27FC236}">
                <a16:creationId xmlns:a16="http://schemas.microsoft.com/office/drawing/2014/main" id="{E15E45C4-43EB-4315-806D-CB423215B546}"/>
              </a:ext>
            </a:extLst>
          </p:cNvPr>
          <p:cNvSpPr>
            <a:spLocks noChangeShapeType="1"/>
          </p:cNvSpPr>
          <p:nvPr/>
        </p:nvSpPr>
        <p:spPr bwMode="auto">
          <a:xfrm flipV="1">
            <a:off x="2806701" y="3691449"/>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13">
            <a:extLst>
              <a:ext uri="{FF2B5EF4-FFF2-40B4-BE49-F238E27FC236}">
                <a16:creationId xmlns:a16="http://schemas.microsoft.com/office/drawing/2014/main" id="{E467B189-F719-4AF9-8AAA-DBFF71EA0DFE}"/>
              </a:ext>
            </a:extLst>
          </p:cNvPr>
          <p:cNvSpPr>
            <a:spLocks noChangeShapeType="1"/>
          </p:cNvSpPr>
          <p:nvPr/>
        </p:nvSpPr>
        <p:spPr bwMode="auto">
          <a:xfrm>
            <a:off x="2882901" y="4682049"/>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Line 14">
            <a:extLst>
              <a:ext uri="{FF2B5EF4-FFF2-40B4-BE49-F238E27FC236}">
                <a16:creationId xmlns:a16="http://schemas.microsoft.com/office/drawing/2014/main" id="{61E0A273-8C82-43B9-86C8-DAFD4A730712}"/>
              </a:ext>
            </a:extLst>
          </p:cNvPr>
          <p:cNvSpPr>
            <a:spLocks noChangeShapeType="1"/>
          </p:cNvSpPr>
          <p:nvPr/>
        </p:nvSpPr>
        <p:spPr bwMode="auto">
          <a:xfrm>
            <a:off x="4294188" y="3621599"/>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 name="Line 15">
            <a:extLst>
              <a:ext uri="{FF2B5EF4-FFF2-40B4-BE49-F238E27FC236}">
                <a16:creationId xmlns:a16="http://schemas.microsoft.com/office/drawing/2014/main" id="{D979EACD-180F-447F-814F-EE8404E62431}"/>
              </a:ext>
            </a:extLst>
          </p:cNvPr>
          <p:cNvSpPr>
            <a:spLocks noChangeShapeType="1"/>
          </p:cNvSpPr>
          <p:nvPr/>
        </p:nvSpPr>
        <p:spPr bwMode="auto">
          <a:xfrm>
            <a:off x="7226301" y="3615249"/>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 name="Line 16">
            <a:extLst>
              <a:ext uri="{FF2B5EF4-FFF2-40B4-BE49-F238E27FC236}">
                <a16:creationId xmlns:a16="http://schemas.microsoft.com/office/drawing/2014/main" id="{7234249E-527E-47A2-89FE-7F78A89FF074}"/>
              </a:ext>
            </a:extLst>
          </p:cNvPr>
          <p:cNvSpPr>
            <a:spLocks noChangeShapeType="1"/>
          </p:cNvSpPr>
          <p:nvPr/>
        </p:nvSpPr>
        <p:spPr bwMode="auto">
          <a:xfrm flipV="1">
            <a:off x="4149726" y="3694624"/>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 name="Line 17">
            <a:extLst>
              <a:ext uri="{FF2B5EF4-FFF2-40B4-BE49-F238E27FC236}">
                <a16:creationId xmlns:a16="http://schemas.microsoft.com/office/drawing/2014/main" id="{DA127BE9-A498-4D57-86C6-EB7F1A280AC2}"/>
              </a:ext>
            </a:extLst>
          </p:cNvPr>
          <p:cNvSpPr>
            <a:spLocks noChangeShapeType="1"/>
          </p:cNvSpPr>
          <p:nvPr/>
        </p:nvSpPr>
        <p:spPr bwMode="auto">
          <a:xfrm>
            <a:off x="4222751" y="5566287"/>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18">
            <a:extLst>
              <a:ext uri="{FF2B5EF4-FFF2-40B4-BE49-F238E27FC236}">
                <a16:creationId xmlns:a16="http://schemas.microsoft.com/office/drawing/2014/main" id="{8ED83B12-1CCA-4798-9F25-D5E9531D3106}"/>
              </a:ext>
            </a:extLst>
          </p:cNvPr>
          <p:cNvSpPr>
            <a:spLocks noChangeShapeType="1"/>
          </p:cNvSpPr>
          <p:nvPr/>
        </p:nvSpPr>
        <p:spPr bwMode="auto">
          <a:xfrm flipV="1">
            <a:off x="7150101" y="4682049"/>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 name="Text Box 19">
            <a:extLst>
              <a:ext uri="{FF2B5EF4-FFF2-40B4-BE49-F238E27FC236}">
                <a16:creationId xmlns:a16="http://schemas.microsoft.com/office/drawing/2014/main" id="{D2D48AFB-768A-4A1D-A8EF-503DDF9A316E}"/>
              </a:ext>
            </a:extLst>
          </p:cNvPr>
          <p:cNvSpPr txBox="1">
            <a:spLocks noChangeArrowheads="1"/>
          </p:cNvSpPr>
          <p:nvPr/>
        </p:nvSpPr>
        <p:spPr bwMode="auto">
          <a:xfrm>
            <a:off x="3095626" y="487572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20">
            <a:extLst>
              <a:ext uri="{FF2B5EF4-FFF2-40B4-BE49-F238E27FC236}">
                <a16:creationId xmlns:a16="http://schemas.microsoft.com/office/drawing/2014/main" id="{F612BE94-F6FA-41E2-B12D-D8DB011A9B24}"/>
              </a:ext>
            </a:extLst>
          </p:cNvPr>
          <p:cNvSpPr txBox="1">
            <a:spLocks noChangeArrowheads="1"/>
          </p:cNvSpPr>
          <p:nvPr/>
        </p:nvSpPr>
        <p:spPr bwMode="auto">
          <a:xfrm>
            <a:off x="3095626" y="380892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5" name="Text Box 21">
            <a:extLst>
              <a:ext uri="{FF2B5EF4-FFF2-40B4-BE49-F238E27FC236}">
                <a16:creationId xmlns:a16="http://schemas.microsoft.com/office/drawing/2014/main" id="{F65319E1-36BC-4E7C-B2B9-1B89D26703F5}"/>
              </a:ext>
            </a:extLst>
          </p:cNvPr>
          <p:cNvSpPr txBox="1">
            <a:spLocks noChangeArrowheads="1"/>
          </p:cNvSpPr>
          <p:nvPr/>
        </p:nvSpPr>
        <p:spPr bwMode="auto">
          <a:xfrm>
            <a:off x="7607301" y="369462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6" name="Text Box 22">
            <a:extLst>
              <a:ext uri="{FF2B5EF4-FFF2-40B4-BE49-F238E27FC236}">
                <a16:creationId xmlns:a16="http://schemas.microsoft.com/office/drawing/2014/main" id="{2F933AB8-BDDF-43AD-9FA6-0CF46DED58E2}"/>
              </a:ext>
            </a:extLst>
          </p:cNvPr>
          <p:cNvSpPr txBox="1">
            <a:spLocks noChangeArrowheads="1"/>
          </p:cNvSpPr>
          <p:nvPr/>
        </p:nvSpPr>
        <p:spPr bwMode="auto">
          <a:xfrm>
            <a:off x="4149726" y="3046924"/>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57" name="Text Box 23">
            <a:extLst>
              <a:ext uri="{FF2B5EF4-FFF2-40B4-BE49-F238E27FC236}">
                <a16:creationId xmlns:a16="http://schemas.microsoft.com/office/drawing/2014/main" id="{243F3C13-AA80-458D-98DF-7F64B38655C6}"/>
              </a:ext>
            </a:extLst>
          </p:cNvPr>
          <p:cNvSpPr txBox="1">
            <a:spLocks noChangeArrowheads="1"/>
          </p:cNvSpPr>
          <p:nvPr/>
        </p:nvSpPr>
        <p:spPr bwMode="auto">
          <a:xfrm>
            <a:off x="5302251" y="4197862"/>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58" name="Text Box 24">
            <a:extLst>
              <a:ext uri="{FF2B5EF4-FFF2-40B4-BE49-F238E27FC236}">
                <a16:creationId xmlns:a16="http://schemas.microsoft.com/office/drawing/2014/main" id="{A8D81CC0-45FC-4088-91EA-422A3773B425}"/>
              </a:ext>
            </a:extLst>
          </p:cNvPr>
          <p:cNvSpPr txBox="1">
            <a:spLocks noChangeArrowheads="1"/>
          </p:cNvSpPr>
          <p:nvPr/>
        </p:nvSpPr>
        <p:spPr bwMode="auto">
          <a:xfrm>
            <a:off x="5241926" y="5609149"/>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59" name="Text Box 25">
            <a:extLst>
              <a:ext uri="{FF2B5EF4-FFF2-40B4-BE49-F238E27FC236}">
                <a16:creationId xmlns:a16="http://schemas.microsoft.com/office/drawing/2014/main" id="{13113E3A-AB5C-4F21-AFCA-E560E99F4FC6}"/>
              </a:ext>
            </a:extLst>
          </p:cNvPr>
          <p:cNvSpPr txBox="1">
            <a:spLocks noChangeArrowheads="1"/>
          </p:cNvSpPr>
          <p:nvPr/>
        </p:nvSpPr>
        <p:spPr bwMode="auto">
          <a:xfrm>
            <a:off x="7607301" y="499002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60" name="Text Box 26">
            <a:extLst>
              <a:ext uri="{FF2B5EF4-FFF2-40B4-BE49-F238E27FC236}">
                <a16:creationId xmlns:a16="http://schemas.microsoft.com/office/drawing/2014/main" id="{180A72B9-F938-4A0A-A6C9-FFE4EC85974D}"/>
              </a:ext>
            </a:extLst>
          </p:cNvPr>
          <p:cNvSpPr txBox="1">
            <a:spLocks noChangeArrowheads="1"/>
          </p:cNvSpPr>
          <p:nvPr/>
        </p:nvSpPr>
        <p:spPr bwMode="auto">
          <a:xfrm>
            <a:off x="3705226" y="3123124"/>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61" name="Text Box 27">
            <a:extLst>
              <a:ext uri="{FF2B5EF4-FFF2-40B4-BE49-F238E27FC236}">
                <a16:creationId xmlns:a16="http://schemas.microsoft.com/office/drawing/2014/main" id="{FDD9D490-5580-4A76-AB40-822CB3D6FD53}"/>
              </a:ext>
            </a:extLst>
          </p:cNvPr>
          <p:cNvSpPr txBox="1">
            <a:spLocks noChangeArrowheads="1"/>
          </p:cNvSpPr>
          <p:nvPr/>
        </p:nvSpPr>
        <p:spPr bwMode="auto">
          <a:xfrm>
            <a:off x="6958013" y="2973899"/>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62" name="Text Box 28">
            <a:extLst>
              <a:ext uri="{FF2B5EF4-FFF2-40B4-BE49-F238E27FC236}">
                <a16:creationId xmlns:a16="http://schemas.microsoft.com/office/drawing/2014/main" id="{9DB69AF9-7E28-49DF-A104-5F19D76C206E}"/>
              </a:ext>
            </a:extLst>
          </p:cNvPr>
          <p:cNvSpPr txBox="1">
            <a:spLocks noChangeArrowheads="1"/>
          </p:cNvSpPr>
          <p:nvPr/>
        </p:nvSpPr>
        <p:spPr bwMode="auto">
          <a:xfrm>
            <a:off x="7058026" y="5485324"/>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63" name="Text Box 29">
            <a:extLst>
              <a:ext uri="{FF2B5EF4-FFF2-40B4-BE49-F238E27FC236}">
                <a16:creationId xmlns:a16="http://schemas.microsoft.com/office/drawing/2014/main" id="{EACE35F0-263C-49A8-BE95-E95399EF211E}"/>
              </a:ext>
            </a:extLst>
          </p:cNvPr>
          <p:cNvSpPr txBox="1">
            <a:spLocks noChangeArrowheads="1"/>
          </p:cNvSpPr>
          <p:nvPr/>
        </p:nvSpPr>
        <p:spPr bwMode="auto">
          <a:xfrm>
            <a:off x="8582026" y="4266124"/>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64" name="Line 30">
            <a:extLst>
              <a:ext uri="{FF2B5EF4-FFF2-40B4-BE49-F238E27FC236}">
                <a16:creationId xmlns:a16="http://schemas.microsoft.com/office/drawing/2014/main" id="{04C615B4-1EB5-486D-BF89-FE2D9D834807}"/>
              </a:ext>
            </a:extLst>
          </p:cNvPr>
          <p:cNvSpPr>
            <a:spLocks noChangeShapeType="1"/>
          </p:cNvSpPr>
          <p:nvPr/>
        </p:nvSpPr>
        <p:spPr bwMode="auto">
          <a:xfrm>
            <a:off x="4078288" y="3766062"/>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Text Box 31">
            <a:extLst>
              <a:ext uri="{FF2B5EF4-FFF2-40B4-BE49-F238E27FC236}">
                <a16:creationId xmlns:a16="http://schemas.microsoft.com/office/drawing/2014/main" id="{EFCDE29C-D0A9-440E-98C3-CA72440F724A}"/>
              </a:ext>
            </a:extLst>
          </p:cNvPr>
          <p:cNvSpPr txBox="1">
            <a:spLocks noChangeArrowheads="1"/>
          </p:cNvSpPr>
          <p:nvPr/>
        </p:nvSpPr>
        <p:spPr bwMode="auto">
          <a:xfrm>
            <a:off x="3862388" y="4270887"/>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66" name="Line 34">
            <a:extLst>
              <a:ext uri="{FF2B5EF4-FFF2-40B4-BE49-F238E27FC236}">
                <a16:creationId xmlns:a16="http://schemas.microsoft.com/office/drawing/2014/main" id="{52A8BCC3-F17A-467B-96BC-07135D3C6842}"/>
              </a:ext>
            </a:extLst>
          </p:cNvPr>
          <p:cNvSpPr>
            <a:spLocks noChangeShapeType="1"/>
          </p:cNvSpPr>
          <p:nvPr/>
        </p:nvSpPr>
        <p:spPr bwMode="auto">
          <a:xfrm>
            <a:off x="7031038" y="3766062"/>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Text Box 35">
            <a:extLst>
              <a:ext uri="{FF2B5EF4-FFF2-40B4-BE49-F238E27FC236}">
                <a16:creationId xmlns:a16="http://schemas.microsoft.com/office/drawing/2014/main" id="{F914FEA0-1467-44B4-977F-852F1923D9BD}"/>
              </a:ext>
            </a:extLst>
          </p:cNvPr>
          <p:cNvSpPr txBox="1">
            <a:spLocks noChangeArrowheads="1"/>
          </p:cNvSpPr>
          <p:nvPr/>
        </p:nvSpPr>
        <p:spPr bwMode="auto">
          <a:xfrm>
            <a:off x="7031038" y="427088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8" name="Text Box 36">
            <a:extLst>
              <a:ext uri="{FF2B5EF4-FFF2-40B4-BE49-F238E27FC236}">
                <a16:creationId xmlns:a16="http://schemas.microsoft.com/office/drawing/2014/main" id="{EF8D9803-9DA1-41AE-BBDE-F7F74BB112FB}"/>
              </a:ext>
            </a:extLst>
          </p:cNvPr>
          <p:cNvSpPr txBox="1">
            <a:spLocks noChangeArrowheads="1"/>
          </p:cNvSpPr>
          <p:nvPr/>
        </p:nvSpPr>
        <p:spPr bwMode="auto">
          <a:xfrm>
            <a:off x="7246938" y="3046924"/>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69" name="Text Box 37">
            <a:extLst>
              <a:ext uri="{FF2B5EF4-FFF2-40B4-BE49-F238E27FC236}">
                <a16:creationId xmlns:a16="http://schemas.microsoft.com/office/drawing/2014/main" id="{39AFA939-1BE7-448C-BD6A-D6AAC6365438}"/>
              </a:ext>
            </a:extLst>
          </p:cNvPr>
          <p:cNvSpPr txBox="1">
            <a:spLocks noChangeArrowheads="1"/>
          </p:cNvSpPr>
          <p:nvPr/>
        </p:nvSpPr>
        <p:spPr bwMode="auto">
          <a:xfrm>
            <a:off x="8831263" y="4342324"/>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70" name="Text Box 38">
            <a:extLst>
              <a:ext uri="{FF2B5EF4-FFF2-40B4-BE49-F238E27FC236}">
                <a16:creationId xmlns:a16="http://schemas.microsoft.com/office/drawing/2014/main" id="{C8C866DE-778F-439C-AC7F-441516C0DDD6}"/>
              </a:ext>
            </a:extLst>
          </p:cNvPr>
          <p:cNvSpPr txBox="1">
            <a:spLocks noChangeArrowheads="1"/>
          </p:cNvSpPr>
          <p:nvPr/>
        </p:nvSpPr>
        <p:spPr bwMode="auto">
          <a:xfrm>
            <a:off x="7173913" y="5639312"/>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71" name="Text Box 39">
            <a:extLst>
              <a:ext uri="{FF2B5EF4-FFF2-40B4-BE49-F238E27FC236}">
                <a16:creationId xmlns:a16="http://schemas.microsoft.com/office/drawing/2014/main" id="{DABD49D9-AAA2-4552-B78A-4C2A41C1AB1C}"/>
              </a:ext>
            </a:extLst>
          </p:cNvPr>
          <p:cNvSpPr txBox="1">
            <a:spLocks noChangeArrowheads="1"/>
          </p:cNvSpPr>
          <p:nvPr/>
        </p:nvSpPr>
        <p:spPr bwMode="auto">
          <a:xfrm>
            <a:off x="4149726" y="5782187"/>
            <a:ext cx="576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Tree>
    <p:extLst>
      <p:ext uri="{BB962C8B-B14F-4D97-AF65-F5344CB8AC3E}">
        <p14:creationId xmlns:p14="http://schemas.microsoft.com/office/powerpoint/2010/main" val="87248917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53399485-1F4B-42DD-9846-BF5C8AF5A33C}"/>
              </a:ext>
            </a:extLst>
          </p:cNvPr>
          <p:cNvSpPr txBox="1">
            <a:spLocks noChangeArrowheads="1"/>
          </p:cNvSpPr>
          <p:nvPr/>
        </p:nvSpPr>
        <p:spPr bwMode="auto">
          <a:xfrm>
            <a:off x="2516403" y="324587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3" name="Text Box 5">
            <a:extLst>
              <a:ext uri="{FF2B5EF4-FFF2-40B4-BE49-F238E27FC236}">
                <a16:creationId xmlns:a16="http://schemas.microsoft.com/office/drawing/2014/main" id="{65EF30E9-7000-42E9-80A9-3DC222DAE8EE}"/>
              </a:ext>
            </a:extLst>
          </p:cNvPr>
          <p:cNvSpPr txBox="1">
            <a:spLocks noChangeArrowheads="1"/>
          </p:cNvSpPr>
          <p:nvPr/>
        </p:nvSpPr>
        <p:spPr bwMode="auto">
          <a:xfrm>
            <a:off x="3740365" y="465081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c</a:t>
            </a:r>
            <a:endParaRPr kumimoji="1" lang="en-US" altLang="zh-CN" sz="2400" baseline="-25000">
              <a:latin typeface="Times New Roman" panose="02020603050405020304" pitchFamily="18" charset="0"/>
            </a:endParaRPr>
          </a:p>
        </p:txBody>
      </p:sp>
      <p:sp>
        <p:nvSpPr>
          <p:cNvPr id="4" name="Oval 6">
            <a:extLst>
              <a:ext uri="{FF2B5EF4-FFF2-40B4-BE49-F238E27FC236}">
                <a16:creationId xmlns:a16="http://schemas.microsoft.com/office/drawing/2014/main" id="{D4D6F88D-6424-4E04-998E-4E60E14F3F66}"/>
              </a:ext>
            </a:extLst>
          </p:cNvPr>
          <p:cNvSpPr>
            <a:spLocks noChangeArrowheads="1"/>
          </p:cNvSpPr>
          <p:nvPr/>
        </p:nvSpPr>
        <p:spPr bwMode="auto">
          <a:xfrm>
            <a:off x="2805328" y="342684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 name="Oval 7">
            <a:extLst>
              <a:ext uri="{FF2B5EF4-FFF2-40B4-BE49-F238E27FC236}">
                <a16:creationId xmlns:a16="http://schemas.microsoft.com/office/drawing/2014/main" id="{FD1CE28F-FEAD-4B27-B8D4-41004153F0FA}"/>
              </a:ext>
            </a:extLst>
          </p:cNvPr>
          <p:cNvSpPr>
            <a:spLocks noChangeArrowheads="1"/>
          </p:cNvSpPr>
          <p:nvPr/>
        </p:nvSpPr>
        <p:spPr bwMode="auto">
          <a:xfrm>
            <a:off x="4192803" y="24076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8">
            <a:extLst>
              <a:ext uri="{FF2B5EF4-FFF2-40B4-BE49-F238E27FC236}">
                <a16:creationId xmlns:a16="http://schemas.microsoft.com/office/drawing/2014/main" id="{5024479F-74D1-43D9-94CE-893339F82387}"/>
              </a:ext>
            </a:extLst>
          </p:cNvPr>
          <p:cNvSpPr>
            <a:spLocks noChangeArrowheads="1"/>
          </p:cNvSpPr>
          <p:nvPr/>
        </p:nvSpPr>
        <p:spPr bwMode="auto">
          <a:xfrm>
            <a:off x="4116603" y="43126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9">
            <a:extLst>
              <a:ext uri="{FF2B5EF4-FFF2-40B4-BE49-F238E27FC236}">
                <a16:creationId xmlns:a16="http://schemas.microsoft.com/office/drawing/2014/main" id="{5B2C7202-EFCD-4D07-96D1-4C1E7C850A6D}"/>
              </a:ext>
            </a:extLst>
          </p:cNvPr>
          <p:cNvSpPr>
            <a:spLocks noChangeArrowheads="1"/>
          </p:cNvSpPr>
          <p:nvPr/>
        </p:nvSpPr>
        <p:spPr bwMode="auto">
          <a:xfrm>
            <a:off x="7088403" y="43126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10">
            <a:extLst>
              <a:ext uri="{FF2B5EF4-FFF2-40B4-BE49-F238E27FC236}">
                <a16:creationId xmlns:a16="http://schemas.microsoft.com/office/drawing/2014/main" id="{9EABD586-EE36-4E71-A47A-E69FEDC5AA0A}"/>
              </a:ext>
            </a:extLst>
          </p:cNvPr>
          <p:cNvSpPr>
            <a:spLocks noChangeArrowheads="1"/>
          </p:cNvSpPr>
          <p:nvPr/>
        </p:nvSpPr>
        <p:spPr bwMode="auto">
          <a:xfrm>
            <a:off x="7164603" y="23314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1">
            <a:extLst>
              <a:ext uri="{FF2B5EF4-FFF2-40B4-BE49-F238E27FC236}">
                <a16:creationId xmlns:a16="http://schemas.microsoft.com/office/drawing/2014/main" id="{1AC30F4B-2FD7-4124-9E4F-01A177412A0A}"/>
              </a:ext>
            </a:extLst>
          </p:cNvPr>
          <p:cNvSpPr>
            <a:spLocks noChangeArrowheads="1"/>
          </p:cNvSpPr>
          <p:nvPr/>
        </p:nvSpPr>
        <p:spPr bwMode="auto">
          <a:xfrm>
            <a:off x="8536203" y="332207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Line 12">
            <a:extLst>
              <a:ext uri="{FF2B5EF4-FFF2-40B4-BE49-F238E27FC236}">
                <a16:creationId xmlns:a16="http://schemas.microsoft.com/office/drawing/2014/main" id="{139B7D0B-CFAE-4463-B6F6-A49ECB168770}"/>
              </a:ext>
            </a:extLst>
          </p:cNvPr>
          <p:cNvSpPr>
            <a:spLocks noChangeShapeType="1"/>
          </p:cNvSpPr>
          <p:nvPr/>
        </p:nvSpPr>
        <p:spPr bwMode="auto">
          <a:xfrm flipV="1">
            <a:off x="2973603" y="2560072"/>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3">
            <a:extLst>
              <a:ext uri="{FF2B5EF4-FFF2-40B4-BE49-F238E27FC236}">
                <a16:creationId xmlns:a16="http://schemas.microsoft.com/office/drawing/2014/main" id="{EF747B74-6346-4AA7-AF76-29B33E86079C}"/>
              </a:ext>
            </a:extLst>
          </p:cNvPr>
          <p:cNvSpPr>
            <a:spLocks noChangeShapeType="1"/>
          </p:cNvSpPr>
          <p:nvPr/>
        </p:nvSpPr>
        <p:spPr bwMode="auto">
          <a:xfrm>
            <a:off x="3049803" y="3550672"/>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4">
            <a:extLst>
              <a:ext uri="{FF2B5EF4-FFF2-40B4-BE49-F238E27FC236}">
                <a16:creationId xmlns:a16="http://schemas.microsoft.com/office/drawing/2014/main" id="{D16D9775-E5C7-4889-A2A9-A64E9EBA0907}"/>
              </a:ext>
            </a:extLst>
          </p:cNvPr>
          <p:cNvSpPr>
            <a:spLocks noChangeShapeType="1"/>
          </p:cNvSpPr>
          <p:nvPr/>
        </p:nvSpPr>
        <p:spPr bwMode="auto">
          <a:xfrm>
            <a:off x="4461090" y="2490222"/>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5">
            <a:extLst>
              <a:ext uri="{FF2B5EF4-FFF2-40B4-BE49-F238E27FC236}">
                <a16:creationId xmlns:a16="http://schemas.microsoft.com/office/drawing/2014/main" id="{5F68C89F-681B-4BF8-9E53-6D6DEDBFD68D}"/>
              </a:ext>
            </a:extLst>
          </p:cNvPr>
          <p:cNvSpPr>
            <a:spLocks noChangeShapeType="1"/>
          </p:cNvSpPr>
          <p:nvPr/>
        </p:nvSpPr>
        <p:spPr bwMode="auto">
          <a:xfrm>
            <a:off x="7393203" y="2483872"/>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6">
            <a:extLst>
              <a:ext uri="{FF2B5EF4-FFF2-40B4-BE49-F238E27FC236}">
                <a16:creationId xmlns:a16="http://schemas.microsoft.com/office/drawing/2014/main" id="{A3A44BFB-5D7A-45E5-9058-8A18BCD4D574}"/>
              </a:ext>
            </a:extLst>
          </p:cNvPr>
          <p:cNvSpPr>
            <a:spLocks noChangeShapeType="1"/>
          </p:cNvSpPr>
          <p:nvPr/>
        </p:nvSpPr>
        <p:spPr bwMode="auto">
          <a:xfrm flipV="1">
            <a:off x="4316628" y="2563247"/>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7">
            <a:extLst>
              <a:ext uri="{FF2B5EF4-FFF2-40B4-BE49-F238E27FC236}">
                <a16:creationId xmlns:a16="http://schemas.microsoft.com/office/drawing/2014/main" id="{62D4B886-D7C1-4DF9-BDCD-F37D91E3064A}"/>
              </a:ext>
            </a:extLst>
          </p:cNvPr>
          <p:cNvSpPr>
            <a:spLocks noChangeShapeType="1"/>
          </p:cNvSpPr>
          <p:nvPr/>
        </p:nvSpPr>
        <p:spPr bwMode="auto">
          <a:xfrm>
            <a:off x="4389653" y="4434910"/>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8">
            <a:extLst>
              <a:ext uri="{FF2B5EF4-FFF2-40B4-BE49-F238E27FC236}">
                <a16:creationId xmlns:a16="http://schemas.microsoft.com/office/drawing/2014/main" id="{58C219B5-034C-4DB4-AAB9-ACB4E8A45874}"/>
              </a:ext>
            </a:extLst>
          </p:cNvPr>
          <p:cNvSpPr>
            <a:spLocks noChangeShapeType="1"/>
          </p:cNvSpPr>
          <p:nvPr/>
        </p:nvSpPr>
        <p:spPr bwMode="auto">
          <a:xfrm flipV="1">
            <a:off x="7317003" y="3550672"/>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Text Box 19">
            <a:extLst>
              <a:ext uri="{FF2B5EF4-FFF2-40B4-BE49-F238E27FC236}">
                <a16:creationId xmlns:a16="http://schemas.microsoft.com/office/drawing/2014/main" id="{7548768E-9641-4014-893F-237C099DC656}"/>
              </a:ext>
            </a:extLst>
          </p:cNvPr>
          <p:cNvSpPr txBox="1">
            <a:spLocks noChangeArrowheads="1"/>
          </p:cNvSpPr>
          <p:nvPr/>
        </p:nvSpPr>
        <p:spPr bwMode="auto">
          <a:xfrm>
            <a:off x="3262528" y="374434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8" name="Text Box 20">
            <a:extLst>
              <a:ext uri="{FF2B5EF4-FFF2-40B4-BE49-F238E27FC236}">
                <a16:creationId xmlns:a16="http://schemas.microsoft.com/office/drawing/2014/main" id="{85796C4C-8101-41EC-93D9-3CEC42F4586A}"/>
              </a:ext>
            </a:extLst>
          </p:cNvPr>
          <p:cNvSpPr txBox="1">
            <a:spLocks noChangeArrowheads="1"/>
          </p:cNvSpPr>
          <p:nvPr/>
        </p:nvSpPr>
        <p:spPr bwMode="auto">
          <a:xfrm>
            <a:off x="3262528" y="267754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9" name="Text Box 21">
            <a:extLst>
              <a:ext uri="{FF2B5EF4-FFF2-40B4-BE49-F238E27FC236}">
                <a16:creationId xmlns:a16="http://schemas.microsoft.com/office/drawing/2014/main" id="{77C00629-3FEA-4969-A0BB-3DF760735F8E}"/>
              </a:ext>
            </a:extLst>
          </p:cNvPr>
          <p:cNvSpPr txBox="1">
            <a:spLocks noChangeArrowheads="1"/>
          </p:cNvSpPr>
          <p:nvPr/>
        </p:nvSpPr>
        <p:spPr bwMode="auto">
          <a:xfrm>
            <a:off x="7774203" y="256324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0" name="Text Box 22">
            <a:extLst>
              <a:ext uri="{FF2B5EF4-FFF2-40B4-BE49-F238E27FC236}">
                <a16:creationId xmlns:a16="http://schemas.microsoft.com/office/drawing/2014/main" id="{20782FE5-3745-4F49-83EC-BADDB0BB336F}"/>
              </a:ext>
            </a:extLst>
          </p:cNvPr>
          <p:cNvSpPr txBox="1">
            <a:spLocks noChangeArrowheads="1"/>
          </p:cNvSpPr>
          <p:nvPr/>
        </p:nvSpPr>
        <p:spPr bwMode="auto">
          <a:xfrm>
            <a:off x="4316628" y="1915547"/>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4(a)</a:t>
            </a:r>
          </a:p>
        </p:txBody>
      </p:sp>
      <p:sp>
        <p:nvSpPr>
          <p:cNvPr id="21" name="Text Box 23">
            <a:extLst>
              <a:ext uri="{FF2B5EF4-FFF2-40B4-BE49-F238E27FC236}">
                <a16:creationId xmlns:a16="http://schemas.microsoft.com/office/drawing/2014/main" id="{3907CB16-E8EF-4190-957B-32AFE9AE9703}"/>
              </a:ext>
            </a:extLst>
          </p:cNvPr>
          <p:cNvSpPr txBox="1">
            <a:spLocks noChangeArrowheads="1"/>
          </p:cNvSpPr>
          <p:nvPr/>
        </p:nvSpPr>
        <p:spPr bwMode="auto">
          <a:xfrm>
            <a:off x="5469153" y="306648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4">
            <a:extLst>
              <a:ext uri="{FF2B5EF4-FFF2-40B4-BE49-F238E27FC236}">
                <a16:creationId xmlns:a16="http://schemas.microsoft.com/office/drawing/2014/main" id="{9BB503E9-FD7B-4FD3-B519-7520EA02628F}"/>
              </a:ext>
            </a:extLst>
          </p:cNvPr>
          <p:cNvSpPr txBox="1">
            <a:spLocks noChangeArrowheads="1"/>
          </p:cNvSpPr>
          <p:nvPr/>
        </p:nvSpPr>
        <p:spPr bwMode="auto">
          <a:xfrm>
            <a:off x="5408828" y="4477772"/>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5">
            <a:extLst>
              <a:ext uri="{FF2B5EF4-FFF2-40B4-BE49-F238E27FC236}">
                <a16:creationId xmlns:a16="http://schemas.microsoft.com/office/drawing/2014/main" id="{9686476B-368A-4517-869A-EED980AF0B5C}"/>
              </a:ext>
            </a:extLst>
          </p:cNvPr>
          <p:cNvSpPr txBox="1">
            <a:spLocks noChangeArrowheads="1"/>
          </p:cNvSpPr>
          <p:nvPr/>
        </p:nvSpPr>
        <p:spPr bwMode="auto">
          <a:xfrm>
            <a:off x="7774203" y="385864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6">
            <a:extLst>
              <a:ext uri="{FF2B5EF4-FFF2-40B4-BE49-F238E27FC236}">
                <a16:creationId xmlns:a16="http://schemas.microsoft.com/office/drawing/2014/main" id="{C5B10299-E792-4DDC-BB22-4894205C133A}"/>
              </a:ext>
            </a:extLst>
          </p:cNvPr>
          <p:cNvSpPr txBox="1">
            <a:spLocks noChangeArrowheads="1"/>
          </p:cNvSpPr>
          <p:nvPr/>
        </p:nvSpPr>
        <p:spPr bwMode="auto">
          <a:xfrm>
            <a:off x="3872128" y="1991747"/>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7">
            <a:extLst>
              <a:ext uri="{FF2B5EF4-FFF2-40B4-BE49-F238E27FC236}">
                <a16:creationId xmlns:a16="http://schemas.microsoft.com/office/drawing/2014/main" id="{B0BEE372-7425-4717-9F91-8699623E49AF}"/>
              </a:ext>
            </a:extLst>
          </p:cNvPr>
          <p:cNvSpPr txBox="1">
            <a:spLocks noChangeArrowheads="1"/>
          </p:cNvSpPr>
          <p:nvPr/>
        </p:nvSpPr>
        <p:spPr bwMode="auto">
          <a:xfrm>
            <a:off x="7053478" y="177108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26" name="Text Box 28">
            <a:extLst>
              <a:ext uri="{FF2B5EF4-FFF2-40B4-BE49-F238E27FC236}">
                <a16:creationId xmlns:a16="http://schemas.microsoft.com/office/drawing/2014/main" id="{719CE952-5C56-4E69-9E90-75200A5F2FB3}"/>
              </a:ext>
            </a:extLst>
          </p:cNvPr>
          <p:cNvSpPr txBox="1">
            <a:spLocks noChangeArrowheads="1"/>
          </p:cNvSpPr>
          <p:nvPr/>
        </p:nvSpPr>
        <p:spPr bwMode="auto">
          <a:xfrm>
            <a:off x="7224928" y="435394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7" name="Text Box 29">
            <a:extLst>
              <a:ext uri="{FF2B5EF4-FFF2-40B4-BE49-F238E27FC236}">
                <a16:creationId xmlns:a16="http://schemas.microsoft.com/office/drawing/2014/main" id="{61289072-2FDB-4AB3-8E47-107C6E41BB5D}"/>
              </a:ext>
            </a:extLst>
          </p:cNvPr>
          <p:cNvSpPr txBox="1">
            <a:spLocks noChangeArrowheads="1"/>
          </p:cNvSpPr>
          <p:nvPr/>
        </p:nvSpPr>
        <p:spPr bwMode="auto">
          <a:xfrm>
            <a:off x="8748928" y="313474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30">
            <a:extLst>
              <a:ext uri="{FF2B5EF4-FFF2-40B4-BE49-F238E27FC236}">
                <a16:creationId xmlns:a16="http://schemas.microsoft.com/office/drawing/2014/main" id="{FBA3B04D-6959-4D5C-9367-F0DF58BB50EC}"/>
              </a:ext>
            </a:extLst>
          </p:cNvPr>
          <p:cNvSpPr>
            <a:spLocks noChangeShapeType="1"/>
          </p:cNvSpPr>
          <p:nvPr/>
        </p:nvSpPr>
        <p:spPr bwMode="auto">
          <a:xfrm>
            <a:off x="4245190" y="2634685"/>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1">
            <a:extLst>
              <a:ext uri="{FF2B5EF4-FFF2-40B4-BE49-F238E27FC236}">
                <a16:creationId xmlns:a16="http://schemas.microsoft.com/office/drawing/2014/main" id="{1F08DE1F-BF93-479A-8D6F-5BE3DF0B641F}"/>
              </a:ext>
            </a:extLst>
          </p:cNvPr>
          <p:cNvSpPr txBox="1">
            <a:spLocks noChangeArrowheads="1"/>
          </p:cNvSpPr>
          <p:nvPr/>
        </p:nvSpPr>
        <p:spPr bwMode="auto">
          <a:xfrm>
            <a:off x="4029290" y="313951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2">
            <a:extLst>
              <a:ext uri="{FF2B5EF4-FFF2-40B4-BE49-F238E27FC236}">
                <a16:creationId xmlns:a16="http://schemas.microsoft.com/office/drawing/2014/main" id="{6067584C-C2C8-4884-8CEE-7BC17FEE7B68}"/>
              </a:ext>
            </a:extLst>
          </p:cNvPr>
          <p:cNvSpPr>
            <a:spLocks noChangeShapeType="1"/>
          </p:cNvSpPr>
          <p:nvPr/>
        </p:nvSpPr>
        <p:spPr bwMode="auto">
          <a:xfrm>
            <a:off x="7197940" y="2634685"/>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3">
            <a:extLst>
              <a:ext uri="{FF2B5EF4-FFF2-40B4-BE49-F238E27FC236}">
                <a16:creationId xmlns:a16="http://schemas.microsoft.com/office/drawing/2014/main" id="{C69FA6B1-3EEE-4BCF-BA4D-6EA68C4FF512}"/>
              </a:ext>
            </a:extLst>
          </p:cNvPr>
          <p:cNvSpPr txBox="1">
            <a:spLocks noChangeArrowheads="1"/>
          </p:cNvSpPr>
          <p:nvPr/>
        </p:nvSpPr>
        <p:spPr bwMode="auto">
          <a:xfrm>
            <a:off x="7197940" y="313951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4">
            <a:extLst>
              <a:ext uri="{FF2B5EF4-FFF2-40B4-BE49-F238E27FC236}">
                <a16:creationId xmlns:a16="http://schemas.microsoft.com/office/drawing/2014/main" id="{16CCAA64-9099-4CB5-BE6C-898FADAB64B4}"/>
              </a:ext>
            </a:extLst>
          </p:cNvPr>
          <p:cNvSpPr txBox="1">
            <a:spLocks noChangeArrowheads="1"/>
          </p:cNvSpPr>
          <p:nvPr/>
        </p:nvSpPr>
        <p:spPr bwMode="auto">
          <a:xfrm>
            <a:off x="7413840" y="1915547"/>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3" name="Text Box 35">
            <a:extLst>
              <a:ext uri="{FF2B5EF4-FFF2-40B4-BE49-F238E27FC236}">
                <a16:creationId xmlns:a16="http://schemas.microsoft.com/office/drawing/2014/main" id="{BDF0A925-2687-4B77-A672-FDB9B650FDAB}"/>
              </a:ext>
            </a:extLst>
          </p:cNvPr>
          <p:cNvSpPr txBox="1">
            <a:spLocks noChangeArrowheads="1"/>
          </p:cNvSpPr>
          <p:nvPr/>
        </p:nvSpPr>
        <p:spPr bwMode="auto">
          <a:xfrm>
            <a:off x="8998165" y="3210947"/>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4" name="Text Box 36">
            <a:extLst>
              <a:ext uri="{FF2B5EF4-FFF2-40B4-BE49-F238E27FC236}">
                <a16:creationId xmlns:a16="http://schemas.microsoft.com/office/drawing/2014/main" id="{8BA28F4C-893C-42DC-A2E2-8EBCE060177E}"/>
              </a:ext>
            </a:extLst>
          </p:cNvPr>
          <p:cNvSpPr txBox="1">
            <a:spLocks noChangeArrowheads="1"/>
          </p:cNvSpPr>
          <p:nvPr/>
        </p:nvSpPr>
        <p:spPr bwMode="auto">
          <a:xfrm>
            <a:off x="7340815" y="4507935"/>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5" name="Text Box 37">
            <a:extLst>
              <a:ext uri="{FF2B5EF4-FFF2-40B4-BE49-F238E27FC236}">
                <a16:creationId xmlns:a16="http://schemas.microsoft.com/office/drawing/2014/main" id="{01D7D370-6E56-4D17-9031-7D499FB8472B}"/>
              </a:ext>
            </a:extLst>
          </p:cNvPr>
          <p:cNvSpPr txBox="1">
            <a:spLocks noChangeArrowheads="1"/>
          </p:cNvSpPr>
          <p:nvPr/>
        </p:nvSpPr>
        <p:spPr bwMode="auto">
          <a:xfrm>
            <a:off x="4316628" y="4650810"/>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6" name="Text Box 38">
            <a:extLst>
              <a:ext uri="{FF2B5EF4-FFF2-40B4-BE49-F238E27FC236}">
                <a16:creationId xmlns:a16="http://schemas.microsoft.com/office/drawing/2014/main" id="{6E960E94-91F8-4299-846B-2AAC91A5D977}"/>
              </a:ext>
            </a:extLst>
          </p:cNvPr>
          <p:cNvSpPr txBox="1">
            <a:spLocks noChangeArrowheads="1"/>
          </p:cNvSpPr>
          <p:nvPr/>
        </p:nvSpPr>
        <p:spPr bwMode="auto">
          <a:xfrm>
            <a:off x="4316628" y="1915547"/>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4(a)</a:t>
            </a:r>
          </a:p>
        </p:txBody>
      </p:sp>
      <p:sp>
        <p:nvSpPr>
          <p:cNvPr id="37" name="文本框 36">
            <a:extLst>
              <a:ext uri="{FF2B5EF4-FFF2-40B4-BE49-F238E27FC236}">
                <a16:creationId xmlns:a16="http://schemas.microsoft.com/office/drawing/2014/main" id="{671D1D17-DD64-4F84-8BBE-3F1E52EA7203}"/>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Tree>
    <p:extLst>
      <p:ext uri="{BB962C8B-B14F-4D97-AF65-F5344CB8AC3E}">
        <p14:creationId xmlns:p14="http://schemas.microsoft.com/office/powerpoint/2010/main" val="415471250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18907130-E238-420F-9981-FD70F4243BCD}"/>
              </a:ext>
            </a:extLst>
          </p:cNvPr>
          <p:cNvSpPr txBox="1">
            <a:spLocks noChangeArrowheads="1"/>
          </p:cNvSpPr>
          <p:nvPr/>
        </p:nvSpPr>
        <p:spPr bwMode="auto">
          <a:xfrm>
            <a:off x="2817813" y="3338861"/>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50A5BCF1-2D9D-423C-87CF-3F847410E214}"/>
              </a:ext>
            </a:extLst>
          </p:cNvPr>
          <p:cNvSpPr txBox="1">
            <a:spLocks noChangeArrowheads="1"/>
          </p:cNvSpPr>
          <p:nvPr/>
        </p:nvSpPr>
        <p:spPr bwMode="auto">
          <a:xfrm>
            <a:off x="4041775" y="4743799"/>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c</a:t>
            </a:r>
            <a:endParaRPr kumimoji="1" lang="en-US" altLang="zh-CN" sz="2400" baseline="-25000">
              <a:latin typeface="Times New Roman" panose="02020603050405020304" pitchFamily="18" charset="0"/>
            </a:endParaRPr>
          </a:p>
        </p:txBody>
      </p:sp>
      <p:sp>
        <p:nvSpPr>
          <p:cNvPr id="5" name="Oval 6">
            <a:extLst>
              <a:ext uri="{FF2B5EF4-FFF2-40B4-BE49-F238E27FC236}">
                <a16:creationId xmlns:a16="http://schemas.microsoft.com/office/drawing/2014/main" id="{266E473F-3C32-42CA-B012-CDEDAA926096}"/>
              </a:ext>
            </a:extLst>
          </p:cNvPr>
          <p:cNvSpPr>
            <a:spLocks noChangeArrowheads="1"/>
          </p:cNvSpPr>
          <p:nvPr/>
        </p:nvSpPr>
        <p:spPr bwMode="auto">
          <a:xfrm>
            <a:off x="3106738" y="3519836"/>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3916E352-C0F5-4CF4-ADE5-44D0FE0D85AC}"/>
              </a:ext>
            </a:extLst>
          </p:cNvPr>
          <p:cNvSpPr>
            <a:spLocks noChangeArrowheads="1"/>
          </p:cNvSpPr>
          <p:nvPr/>
        </p:nvSpPr>
        <p:spPr bwMode="auto">
          <a:xfrm>
            <a:off x="4494213" y="25006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7FC4808A-D795-4B97-8C85-0FD65D4781BB}"/>
              </a:ext>
            </a:extLst>
          </p:cNvPr>
          <p:cNvSpPr>
            <a:spLocks noChangeArrowheads="1"/>
          </p:cNvSpPr>
          <p:nvPr/>
        </p:nvSpPr>
        <p:spPr bwMode="auto">
          <a:xfrm>
            <a:off x="4418013" y="44056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76BE8326-C13D-43F2-8FF2-63FE3CBCF18E}"/>
              </a:ext>
            </a:extLst>
          </p:cNvPr>
          <p:cNvSpPr>
            <a:spLocks noChangeArrowheads="1"/>
          </p:cNvSpPr>
          <p:nvPr/>
        </p:nvSpPr>
        <p:spPr bwMode="auto">
          <a:xfrm>
            <a:off x="7389813" y="44056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0D75585D-5D91-486D-8D32-0C25B6243564}"/>
              </a:ext>
            </a:extLst>
          </p:cNvPr>
          <p:cNvSpPr>
            <a:spLocks noChangeArrowheads="1"/>
          </p:cNvSpPr>
          <p:nvPr/>
        </p:nvSpPr>
        <p:spPr bwMode="auto">
          <a:xfrm>
            <a:off x="7466013" y="24244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6F287C23-110F-41D1-A8E0-EDFBCD743063}"/>
              </a:ext>
            </a:extLst>
          </p:cNvPr>
          <p:cNvSpPr>
            <a:spLocks noChangeArrowheads="1"/>
          </p:cNvSpPr>
          <p:nvPr/>
        </p:nvSpPr>
        <p:spPr bwMode="auto">
          <a:xfrm>
            <a:off x="8837613" y="3415061"/>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59DDF741-DA0F-4192-ADC3-47041EFC0016}"/>
              </a:ext>
            </a:extLst>
          </p:cNvPr>
          <p:cNvSpPr>
            <a:spLocks noChangeShapeType="1"/>
          </p:cNvSpPr>
          <p:nvPr/>
        </p:nvSpPr>
        <p:spPr bwMode="auto">
          <a:xfrm flipV="1">
            <a:off x="3275013" y="2653061"/>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8BB4D9A4-3C83-473B-8B26-40C2ABEC6D3E}"/>
              </a:ext>
            </a:extLst>
          </p:cNvPr>
          <p:cNvSpPr>
            <a:spLocks noChangeShapeType="1"/>
          </p:cNvSpPr>
          <p:nvPr/>
        </p:nvSpPr>
        <p:spPr bwMode="auto">
          <a:xfrm>
            <a:off x="3351213" y="3643661"/>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E10510FC-BE52-494E-A231-8B4025DAE543}"/>
              </a:ext>
            </a:extLst>
          </p:cNvPr>
          <p:cNvSpPr>
            <a:spLocks noChangeShapeType="1"/>
          </p:cNvSpPr>
          <p:nvPr/>
        </p:nvSpPr>
        <p:spPr bwMode="auto">
          <a:xfrm>
            <a:off x="4762500" y="2583211"/>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8B86B953-E72E-4C22-8DDB-FBC28795CE36}"/>
              </a:ext>
            </a:extLst>
          </p:cNvPr>
          <p:cNvSpPr>
            <a:spLocks noChangeShapeType="1"/>
          </p:cNvSpPr>
          <p:nvPr/>
        </p:nvSpPr>
        <p:spPr bwMode="auto">
          <a:xfrm>
            <a:off x="7694613" y="2576861"/>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F010CCA0-BA91-4DE9-86A9-00F3F96259D3}"/>
              </a:ext>
            </a:extLst>
          </p:cNvPr>
          <p:cNvSpPr>
            <a:spLocks noChangeShapeType="1"/>
          </p:cNvSpPr>
          <p:nvPr/>
        </p:nvSpPr>
        <p:spPr bwMode="auto">
          <a:xfrm flipV="1">
            <a:off x="4618038" y="2656236"/>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3B209E77-5993-4AA3-8BB1-80CCB1312C8E}"/>
              </a:ext>
            </a:extLst>
          </p:cNvPr>
          <p:cNvSpPr>
            <a:spLocks noChangeShapeType="1"/>
          </p:cNvSpPr>
          <p:nvPr/>
        </p:nvSpPr>
        <p:spPr bwMode="auto">
          <a:xfrm>
            <a:off x="4691063" y="4527899"/>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699A93EA-1893-4137-BA0E-5E435F04E837}"/>
              </a:ext>
            </a:extLst>
          </p:cNvPr>
          <p:cNvSpPr>
            <a:spLocks noChangeShapeType="1"/>
          </p:cNvSpPr>
          <p:nvPr/>
        </p:nvSpPr>
        <p:spPr bwMode="auto">
          <a:xfrm flipV="1">
            <a:off x="7618413" y="3643661"/>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2E5B4D90-DDB5-445B-A23B-DC9693313FDE}"/>
              </a:ext>
            </a:extLst>
          </p:cNvPr>
          <p:cNvSpPr txBox="1">
            <a:spLocks noChangeArrowheads="1"/>
          </p:cNvSpPr>
          <p:nvPr/>
        </p:nvSpPr>
        <p:spPr bwMode="auto">
          <a:xfrm>
            <a:off x="3563938" y="383733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C42AA3A5-4076-4BC7-9658-5A9EC2E08FDC}"/>
              </a:ext>
            </a:extLst>
          </p:cNvPr>
          <p:cNvSpPr txBox="1">
            <a:spLocks noChangeArrowheads="1"/>
          </p:cNvSpPr>
          <p:nvPr/>
        </p:nvSpPr>
        <p:spPr bwMode="auto">
          <a:xfrm>
            <a:off x="3563938" y="277053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6E6794F4-1E05-4122-8F65-0193AB7A3EAC}"/>
              </a:ext>
            </a:extLst>
          </p:cNvPr>
          <p:cNvSpPr txBox="1">
            <a:spLocks noChangeArrowheads="1"/>
          </p:cNvSpPr>
          <p:nvPr/>
        </p:nvSpPr>
        <p:spPr bwMode="auto">
          <a:xfrm>
            <a:off x="8075613" y="265623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846DF26C-A2F8-4674-A329-C9B5024F0AF2}"/>
              </a:ext>
            </a:extLst>
          </p:cNvPr>
          <p:cNvSpPr txBox="1">
            <a:spLocks noChangeArrowheads="1"/>
          </p:cNvSpPr>
          <p:nvPr/>
        </p:nvSpPr>
        <p:spPr bwMode="auto">
          <a:xfrm>
            <a:off x="4618038" y="2008536"/>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4(a)</a:t>
            </a:r>
          </a:p>
        </p:txBody>
      </p:sp>
      <p:sp>
        <p:nvSpPr>
          <p:cNvPr id="22" name="Text Box 23">
            <a:extLst>
              <a:ext uri="{FF2B5EF4-FFF2-40B4-BE49-F238E27FC236}">
                <a16:creationId xmlns:a16="http://schemas.microsoft.com/office/drawing/2014/main" id="{E8B9D98E-6B81-4342-B760-5708DC0D1DF8}"/>
              </a:ext>
            </a:extLst>
          </p:cNvPr>
          <p:cNvSpPr txBox="1">
            <a:spLocks noChangeArrowheads="1"/>
          </p:cNvSpPr>
          <p:nvPr/>
        </p:nvSpPr>
        <p:spPr bwMode="auto">
          <a:xfrm>
            <a:off x="5770563" y="3159474"/>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3" name="Text Box 24">
            <a:extLst>
              <a:ext uri="{FF2B5EF4-FFF2-40B4-BE49-F238E27FC236}">
                <a16:creationId xmlns:a16="http://schemas.microsoft.com/office/drawing/2014/main" id="{7D629952-99BF-41F3-88F7-0E0A700637DF}"/>
              </a:ext>
            </a:extLst>
          </p:cNvPr>
          <p:cNvSpPr txBox="1">
            <a:spLocks noChangeArrowheads="1"/>
          </p:cNvSpPr>
          <p:nvPr/>
        </p:nvSpPr>
        <p:spPr bwMode="auto">
          <a:xfrm>
            <a:off x="5710238" y="4570761"/>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4" name="Text Box 25">
            <a:extLst>
              <a:ext uri="{FF2B5EF4-FFF2-40B4-BE49-F238E27FC236}">
                <a16:creationId xmlns:a16="http://schemas.microsoft.com/office/drawing/2014/main" id="{67BDFB85-4C5C-4AAD-91DF-CA06FBF6B3B6}"/>
              </a:ext>
            </a:extLst>
          </p:cNvPr>
          <p:cNvSpPr txBox="1">
            <a:spLocks noChangeArrowheads="1"/>
          </p:cNvSpPr>
          <p:nvPr/>
        </p:nvSpPr>
        <p:spPr bwMode="auto">
          <a:xfrm>
            <a:off x="8075613" y="395163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5" name="Text Box 26">
            <a:extLst>
              <a:ext uri="{FF2B5EF4-FFF2-40B4-BE49-F238E27FC236}">
                <a16:creationId xmlns:a16="http://schemas.microsoft.com/office/drawing/2014/main" id="{B4CEA85F-37A7-4806-B158-E48862EE398B}"/>
              </a:ext>
            </a:extLst>
          </p:cNvPr>
          <p:cNvSpPr txBox="1">
            <a:spLocks noChangeArrowheads="1"/>
          </p:cNvSpPr>
          <p:nvPr/>
        </p:nvSpPr>
        <p:spPr bwMode="auto">
          <a:xfrm>
            <a:off x="4173538" y="2084736"/>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6" name="Text Box 27">
            <a:extLst>
              <a:ext uri="{FF2B5EF4-FFF2-40B4-BE49-F238E27FC236}">
                <a16:creationId xmlns:a16="http://schemas.microsoft.com/office/drawing/2014/main" id="{3EF365AA-37F4-4DE9-A1F6-4C7D3A502C93}"/>
              </a:ext>
            </a:extLst>
          </p:cNvPr>
          <p:cNvSpPr txBox="1">
            <a:spLocks noChangeArrowheads="1"/>
          </p:cNvSpPr>
          <p:nvPr/>
        </p:nvSpPr>
        <p:spPr bwMode="auto">
          <a:xfrm>
            <a:off x="7354888" y="186407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27" name="Text Box 28">
            <a:extLst>
              <a:ext uri="{FF2B5EF4-FFF2-40B4-BE49-F238E27FC236}">
                <a16:creationId xmlns:a16="http://schemas.microsoft.com/office/drawing/2014/main" id="{7F2E2C7F-81BE-4EA3-86BF-958FCB63A37A}"/>
              </a:ext>
            </a:extLst>
          </p:cNvPr>
          <p:cNvSpPr txBox="1">
            <a:spLocks noChangeArrowheads="1"/>
          </p:cNvSpPr>
          <p:nvPr/>
        </p:nvSpPr>
        <p:spPr bwMode="auto">
          <a:xfrm>
            <a:off x="7526338" y="4446936"/>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8" name="Text Box 29">
            <a:extLst>
              <a:ext uri="{FF2B5EF4-FFF2-40B4-BE49-F238E27FC236}">
                <a16:creationId xmlns:a16="http://schemas.microsoft.com/office/drawing/2014/main" id="{30AAEF3A-C5F2-4E2D-862A-4503D85A21CE}"/>
              </a:ext>
            </a:extLst>
          </p:cNvPr>
          <p:cNvSpPr txBox="1">
            <a:spLocks noChangeArrowheads="1"/>
          </p:cNvSpPr>
          <p:nvPr/>
        </p:nvSpPr>
        <p:spPr bwMode="auto">
          <a:xfrm>
            <a:off x="9050338" y="3227736"/>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9" name="Line 30">
            <a:extLst>
              <a:ext uri="{FF2B5EF4-FFF2-40B4-BE49-F238E27FC236}">
                <a16:creationId xmlns:a16="http://schemas.microsoft.com/office/drawing/2014/main" id="{6DB2DF9E-F720-4AE4-A76C-107ABBA1950A}"/>
              </a:ext>
            </a:extLst>
          </p:cNvPr>
          <p:cNvSpPr>
            <a:spLocks noChangeShapeType="1"/>
          </p:cNvSpPr>
          <p:nvPr/>
        </p:nvSpPr>
        <p:spPr bwMode="auto">
          <a:xfrm>
            <a:off x="4546600" y="2727674"/>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31">
            <a:extLst>
              <a:ext uri="{FF2B5EF4-FFF2-40B4-BE49-F238E27FC236}">
                <a16:creationId xmlns:a16="http://schemas.microsoft.com/office/drawing/2014/main" id="{FE179275-1A40-487E-BB99-F1C47E8CBC07}"/>
              </a:ext>
            </a:extLst>
          </p:cNvPr>
          <p:cNvSpPr txBox="1">
            <a:spLocks noChangeArrowheads="1"/>
          </p:cNvSpPr>
          <p:nvPr/>
        </p:nvSpPr>
        <p:spPr bwMode="auto">
          <a:xfrm>
            <a:off x="4330700" y="3232499"/>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1" name="Line 32">
            <a:extLst>
              <a:ext uri="{FF2B5EF4-FFF2-40B4-BE49-F238E27FC236}">
                <a16:creationId xmlns:a16="http://schemas.microsoft.com/office/drawing/2014/main" id="{3A53579F-C4D7-474B-BF3E-0927EF610C83}"/>
              </a:ext>
            </a:extLst>
          </p:cNvPr>
          <p:cNvSpPr>
            <a:spLocks noChangeShapeType="1"/>
          </p:cNvSpPr>
          <p:nvPr/>
        </p:nvSpPr>
        <p:spPr bwMode="auto">
          <a:xfrm>
            <a:off x="7499350" y="2727674"/>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33">
            <a:extLst>
              <a:ext uri="{FF2B5EF4-FFF2-40B4-BE49-F238E27FC236}">
                <a16:creationId xmlns:a16="http://schemas.microsoft.com/office/drawing/2014/main" id="{B7A6E3E6-D79D-4E2D-B999-684160951137}"/>
              </a:ext>
            </a:extLst>
          </p:cNvPr>
          <p:cNvSpPr txBox="1">
            <a:spLocks noChangeArrowheads="1"/>
          </p:cNvSpPr>
          <p:nvPr/>
        </p:nvSpPr>
        <p:spPr bwMode="auto">
          <a:xfrm>
            <a:off x="7499350" y="3232499"/>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3" name="Text Box 34">
            <a:extLst>
              <a:ext uri="{FF2B5EF4-FFF2-40B4-BE49-F238E27FC236}">
                <a16:creationId xmlns:a16="http://schemas.microsoft.com/office/drawing/2014/main" id="{A63D7327-84D1-49C6-AE59-E531C39630F8}"/>
              </a:ext>
            </a:extLst>
          </p:cNvPr>
          <p:cNvSpPr txBox="1">
            <a:spLocks noChangeArrowheads="1"/>
          </p:cNvSpPr>
          <p:nvPr/>
        </p:nvSpPr>
        <p:spPr bwMode="auto">
          <a:xfrm>
            <a:off x="7715250" y="2008536"/>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4" name="Text Box 35">
            <a:extLst>
              <a:ext uri="{FF2B5EF4-FFF2-40B4-BE49-F238E27FC236}">
                <a16:creationId xmlns:a16="http://schemas.microsoft.com/office/drawing/2014/main" id="{51303A46-B0A0-41DF-948E-0AB0F0F010CA}"/>
              </a:ext>
            </a:extLst>
          </p:cNvPr>
          <p:cNvSpPr txBox="1">
            <a:spLocks noChangeArrowheads="1"/>
          </p:cNvSpPr>
          <p:nvPr/>
        </p:nvSpPr>
        <p:spPr bwMode="auto">
          <a:xfrm>
            <a:off x="9299575" y="3303936"/>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5" name="Text Box 36">
            <a:extLst>
              <a:ext uri="{FF2B5EF4-FFF2-40B4-BE49-F238E27FC236}">
                <a16:creationId xmlns:a16="http://schemas.microsoft.com/office/drawing/2014/main" id="{531DB9C3-DDDE-443D-B2D6-DB90577094CD}"/>
              </a:ext>
            </a:extLst>
          </p:cNvPr>
          <p:cNvSpPr txBox="1">
            <a:spLocks noChangeArrowheads="1"/>
          </p:cNvSpPr>
          <p:nvPr/>
        </p:nvSpPr>
        <p:spPr bwMode="auto">
          <a:xfrm>
            <a:off x="7642225" y="4600924"/>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6" name="Text Box 37">
            <a:extLst>
              <a:ext uri="{FF2B5EF4-FFF2-40B4-BE49-F238E27FC236}">
                <a16:creationId xmlns:a16="http://schemas.microsoft.com/office/drawing/2014/main" id="{7F29BFFC-9716-48AC-B264-7006C78E45F0}"/>
              </a:ext>
            </a:extLst>
          </p:cNvPr>
          <p:cNvSpPr txBox="1">
            <a:spLocks noChangeArrowheads="1"/>
          </p:cNvSpPr>
          <p:nvPr/>
        </p:nvSpPr>
        <p:spPr bwMode="auto">
          <a:xfrm>
            <a:off x="4618038" y="4743799"/>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7" name="Text Box 38">
            <a:extLst>
              <a:ext uri="{FF2B5EF4-FFF2-40B4-BE49-F238E27FC236}">
                <a16:creationId xmlns:a16="http://schemas.microsoft.com/office/drawing/2014/main" id="{3B2B4F23-E4D4-4EF8-A35B-6706C210663F}"/>
              </a:ext>
            </a:extLst>
          </p:cNvPr>
          <p:cNvSpPr txBox="1">
            <a:spLocks noChangeArrowheads="1"/>
          </p:cNvSpPr>
          <p:nvPr/>
        </p:nvSpPr>
        <p:spPr bwMode="auto">
          <a:xfrm>
            <a:off x="4618038" y="2008536"/>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4(a)</a:t>
            </a:r>
          </a:p>
        </p:txBody>
      </p:sp>
    </p:spTree>
    <p:extLst>
      <p:ext uri="{BB962C8B-B14F-4D97-AF65-F5344CB8AC3E}">
        <p14:creationId xmlns:p14="http://schemas.microsoft.com/office/powerpoint/2010/main" val="22525431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sp>
        <p:nvSpPr>
          <p:cNvPr id="4" name="文本框 3"/>
          <p:cNvSpPr txBox="1"/>
          <p:nvPr/>
        </p:nvSpPr>
        <p:spPr>
          <a:xfrm>
            <a:off x="2640193" y="905488"/>
            <a:ext cx="7526694" cy="707886"/>
          </a:xfrm>
          <a:prstGeom prst="rect">
            <a:avLst/>
          </a:prstGeom>
          <a:noFill/>
        </p:spPr>
        <p:txBody>
          <a:bodyPr wrap="square" rtlCol="0">
            <a:spAutoFit/>
          </a:bodyPr>
          <a:lstStyle/>
          <a:p>
            <a:pPr algn="ctr"/>
            <a:r>
              <a:rPr lang="en-US" altLang="zh-CN" sz="4000" dirty="0"/>
              <a:t>Definition 4</a:t>
            </a:r>
            <a:endParaRPr lang="zh-CN" altLang="en-US" sz="4000" b="1" dirty="0"/>
          </a:p>
        </p:txBody>
      </p:sp>
      <p:sp>
        <p:nvSpPr>
          <p:cNvPr id="5" name="Rectangle 3"/>
          <p:cNvSpPr txBox="1">
            <a:spLocks noChangeArrowheads="1"/>
          </p:cNvSpPr>
          <p:nvPr/>
        </p:nvSpPr>
        <p:spPr bwMode="auto">
          <a:xfrm>
            <a:off x="371959" y="1783081"/>
            <a:ext cx="11820041" cy="125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A directed graph is strongly connected if there is a path from a to b and from b to a whenever a and b are vertices in the graph.</a:t>
            </a:r>
            <a:endParaRPr lang="en-US" altLang="zh-CN" sz="4000" dirty="0"/>
          </a:p>
        </p:txBody>
      </p:sp>
      <p:sp>
        <p:nvSpPr>
          <p:cNvPr id="6" name="文本框 5"/>
          <p:cNvSpPr txBox="1"/>
          <p:nvPr/>
        </p:nvSpPr>
        <p:spPr>
          <a:xfrm>
            <a:off x="404247" y="3661849"/>
            <a:ext cx="11383505" cy="1682577"/>
          </a:xfrm>
          <a:prstGeom prst="rect">
            <a:avLst/>
          </a:prstGeom>
          <a:noFill/>
        </p:spPr>
        <p:txBody>
          <a:bodyPr wrap="square">
            <a:spAutoFit/>
          </a:bodyPr>
          <a:lstStyle/>
          <a:p>
            <a:pPr>
              <a:lnSpc>
                <a:spcPct val="150000"/>
              </a:lnSpc>
            </a:pPr>
            <a:r>
              <a:rPr lang="en-US" altLang="zh-CN" sz="2400" b="1" dirty="0"/>
              <a:t>For a directed graph to be strongly connected there must be a sequence of directed edges from any vertex in the graph to any other vertex. A directed graph can fail to be </a:t>
            </a:r>
            <a:r>
              <a:rPr lang="en-US" altLang="zh-CN" sz="2400" b="1" dirty="0">
                <a:solidFill>
                  <a:srgbClr val="FF0000"/>
                </a:solidFill>
              </a:rPr>
              <a:t>strongly connected </a:t>
            </a:r>
            <a:r>
              <a:rPr lang="zh-CN" altLang="en-US" sz="2400" b="1" dirty="0">
                <a:solidFill>
                  <a:srgbClr val="FF0000"/>
                </a:solidFill>
              </a:rPr>
              <a:t>（强连通）</a:t>
            </a:r>
            <a:r>
              <a:rPr lang="en-US" altLang="zh-CN" sz="2400" b="1" dirty="0"/>
              <a:t>but still be in “one piece.”</a:t>
            </a:r>
            <a:endParaRPr lang="zh-CN" altLang="en-US" sz="2400" b="1" dirty="0"/>
          </a:p>
        </p:txBody>
      </p:sp>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0D4062B7-712F-4369-B8AA-6542546675E3}"/>
              </a:ext>
            </a:extLst>
          </p:cNvPr>
          <p:cNvSpPr txBox="1">
            <a:spLocks noChangeArrowheads="1"/>
          </p:cNvSpPr>
          <p:nvPr/>
        </p:nvSpPr>
        <p:spPr bwMode="auto">
          <a:xfrm>
            <a:off x="2624891" y="357133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C97D9F14-92C4-471C-AD06-D2F2E02D71FE}"/>
              </a:ext>
            </a:extLst>
          </p:cNvPr>
          <p:cNvSpPr txBox="1">
            <a:spLocks noChangeArrowheads="1"/>
          </p:cNvSpPr>
          <p:nvPr/>
        </p:nvSpPr>
        <p:spPr bwMode="auto">
          <a:xfrm>
            <a:off x="3848853" y="497627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CAAECC25-7BA0-4590-B722-F8209F9B182B}"/>
              </a:ext>
            </a:extLst>
          </p:cNvPr>
          <p:cNvSpPr>
            <a:spLocks noChangeArrowheads="1"/>
          </p:cNvSpPr>
          <p:nvPr/>
        </p:nvSpPr>
        <p:spPr bwMode="auto">
          <a:xfrm>
            <a:off x="2929691" y="37237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28BBC2C8-08A1-4328-92DD-490309E5DA8C}"/>
              </a:ext>
            </a:extLst>
          </p:cNvPr>
          <p:cNvSpPr>
            <a:spLocks noChangeArrowheads="1"/>
          </p:cNvSpPr>
          <p:nvPr/>
        </p:nvSpPr>
        <p:spPr bwMode="auto">
          <a:xfrm>
            <a:off x="4301291" y="27331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7CFC5467-5508-4589-B38B-5827AD5D587A}"/>
              </a:ext>
            </a:extLst>
          </p:cNvPr>
          <p:cNvSpPr>
            <a:spLocks noChangeArrowheads="1"/>
          </p:cNvSpPr>
          <p:nvPr/>
        </p:nvSpPr>
        <p:spPr bwMode="auto">
          <a:xfrm>
            <a:off x="4225091" y="46381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E38036CA-FCF0-4543-AD35-24401EFD276B}"/>
              </a:ext>
            </a:extLst>
          </p:cNvPr>
          <p:cNvSpPr>
            <a:spLocks noChangeArrowheads="1"/>
          </p:cNvSpPr>
          <p:nvPr/>
        </p:nvSpPr>
        <p:spPr bwMode="auto">
          <a:xfrm>
            <a:off x="7196891" y="46381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70AB1A9C-08EA-49F8-B2C9-7765343BB533}"/>
              </a:ext>
            </a:extLst>
          </p:cNvPr>
          <p:cNvSpPr>
            <a:spLocks noChangeArrowheads="1"/>
          </p:cNvSpPr>
          <p:nvPr/>
        </p:nvSpPr>
        <p:spPr bwMode="auto">
          <a:xfrm>
            <a:off x="7273091" y="26569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F8A9B3E9-7EFA-4042-93B6-6DF227C0FF9B}"/>
              </a:ext>
            </a:extLst>
          </p:cNvPr>
          <p:cNvSpPr>
            <a:spLocks noChangeArrowheads="1"/>
          </p:cNvSpPr>
          <p:nvPr/>
        </p:nvSpPr>
        <p:spPr bwMode="auto">
          <a:xfrm>
            <a:off x="8644691" y="364753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AAB78B55-7488-4342-8683-C65660E55DA7}"/>
              </a:ext>
            </a:extLst>
          </p:cNvPr>
          <p:cNvSpPr>
            <a:spLocks noChangeShapeType="1"/>
          </p:cNvSpPr>
          <p:nvPr/>
        </p:nvSpPr>
        <p:spPr bwMode="auto">
          <a:xfrm flipV="1">
            <a:off x="3082091" y="2885537"/>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2C03F97E-AA49-4861-AC09-FD4E356D09DE}"/>
              </a:ext>
            </a:extLst>
          </p:cNvPr>
          <p:cNvSpPr>
            <a:spLocks noChangeShapeType="1"/>
          </p:cNvSpPr>
          <p:nvPr/>
        </p:nvSpPr>
        <p:spPr bwMode="auto">
          <a:xfrm>
            <a:off x="3158291" y="3876137"/>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639CEA23-2849-4409-8821-FEB7BE71572B}"/>
              </a:ext>
            </a:extLst>
          </p:cNvPr>
          <p:cNvSpPr>
            <a:spLocks noChangeShapeType="1"/>
          </p:cNvSpPr>
          <p:nvPr/>
        </p:nvSpPr>
        <p:spPr bwMode="auto">
          <a:xfrm>
            <a:off x="4569578" y="2815687"/>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0301A3E8-12B7-4F9C-A47D-2A68A197AA07}"/>
              </a:ext>
            </a:extLst>
          </p:cNvPr>
          <p:cNvSpPr>
            <a:spLocks noChangeShapeType="1"/>
          </p:cNvSpPr>
          <p:nvPr/>
        </p:nvSpPr>
        <p:spPr bwMode="auto">
          <a:xfrm>
            <a:off x="7501691" y="2809337"/>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43F5B95E-3CF1-49EE-A2CA-13BE103FA1A0}"/>
              </a:ext>
            </a:extLst>
          </p:cNvPr>
          <p:cNvSpPr>
            <a:spLocks noChangeShapeType="1"/>
          </p:cNvSpPr>
          <p:nvPr/>
        </p:nvSpPr>
        <p:spPr bwMode="auto">
          <a:xfrm flipV="1">
            <a:off x="4425116" y="2888712"/>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789DB8B2-36A0-4E79-805F-0E46C1EC2653}"/>
              </a:ext>
            </a:extLst>
          </p:cNvPr>
          <p:cNvSpPr>
            <a:spLocks noChangeShapeType="1"/>
          </p:cNvSpPr>
          <p:nvPr/>
        </p:nvSpPr>
        <p:spPr bwMode="auto">
          <a:xfrm>
            <a:off x="4498141" y="4760375"/>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480780B0-2A48-4C2D-B39A-FE400072FE0B}"/>
              </a:ext>
            </a:extLst>
          </p:cNvPr>
          <p:cNvSpPr>
            <a:spLocks noChangeShapeType="1"/>
          </p:cNvSpPr>
          <p:nvPr/>
        </p:nvSpPr>
        <p:spPr bwMode="auto">
          <a:xfrm flipV="1">
            <a:off x="7425491" y="3876137"/>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2F7E115B-8BF6-4871-8449-0FD5271FDEEA}"/>
              </a:ext>
            </a:extLst>
          </p:cNvPr>
          <p:cNvSpPr txBox="1">
            <a:spLocks noChangeArrowheads="1"/>
          </p:cNvSpPr>
          <p:nvPr/>
        </p:nvSpPr>
        <p:spPr bwMode="auto">
          <a:xfrm>
            <a:off x="3371016" y="406981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94B36263-8643-41F6-98F9-D62E2B8C1D1A}"/>
              </a:ext>
            </a:extLst>
          </p:cNvPr>
          <p:cNvSpPr txBox="1">
            <a:spLocks noChangeArrowheads="1"/>
          </p:cNvSpPr>
          <p:nvPr/>
        </p:nvSpPr>
        <p:spPr bwMode="auto">
          <a:xfrm>
            <a:off x="3371016" y="300301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188FC506-3925-408F-8D2E-0054B8D5C579}"/>
              </a:ext>
            </a:extLst>
          </p:cNvPr>
          <p:cNvSpPr txBox="1">
            <a:spLocks noChangeArrowheads="1"/>
          </p:cNvSpPr>
          <p:nvPr/>
        </p:nvSpPr>
        <p:spPr bwMode="auto">
          <a:xfrm>
            <a:off x="7882691" y="288871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3">
            <a:extLst>
              <a:ext uri="{FF2B5EF4-FFF2-40B4-BE49-F238E27FC236}">
                <a16:creationId xmlns:a16="http://schemas.microsoft.com/office/drawing/2014/main" id="{455BB0C2-B205-41D0-BE05-AF2D06A00379}"/>
              </a:ext>
            </a:extLst>
          </p:cNvPr>
          <p:cNvSpPr txBox="1">
            <a:spLocks noChangeArrowheads="1"/>
          </p:cNvSpPr>
          <p:nvPr/>
        </p:nvSpPr>
        <p:spPr bwMode="auto">
          <a:xfrm>
            <a:off x="5577641" y="33919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4">
            <a:extLst>
              <a:ext uri="{FF2B5EF4-FFF2-40B4-BE49-F238E27FC236}">
                <a16:creationId xmlns:a16="http://schemas.microsoft.com/office/drawing/2014/main" id="{DE3F1EE4-6909-4ABE-B6FE-B743BFDF20E1}"/>
              </a:ext>
            </a:extLst>
          </p:cNvPr>
          <p:cNvSpPr txBox="1">
            <a:spLocks noChangeArrowheads="1"/>
          </p:cNvSpPr>
          <p:nvPr/>
        </p:nvSpPr>
        <p:spPr bwMode="auto">
          <a:xfrm>
            <a:off x="5517316" y="4803237"/>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5">
            <a:extLst>
              <a:ext uri="{FF2B5EF4-FFF2-40B4-BE49-F238E27FC236}">
                <a16:creationId xmlns:a16="http://schemas.microsoft.com/office/drawing/2014/main" id="{3F5EE76D-74AF-4A0E-9A7F-D7EBB95B4C16}"/>
              </a:ext>
            </a:extLst>
          </p:cNvPr>
          <p:cNvSpPr txBox="1">
            <a:spLocks noChangeArrowheads="1"/>
          </p:cNvSpPr>
          <p:nvPr/>
        </p:nvSpPr>
        <p:spPr bwMode="auto">
          <a:xfrm>
            <a:off x="7882691" y="418411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6">
            <a:extLst>
              <a:ext uri="{FF2B5EF4-FFF2-40B4-BE49-F238E27FC236}">
                <a16:creationId xmlns:a16="http://schemas.microsoft.com/office/drawing/2014/main" id="{C2C19A86-337F-4B2D-A573-9480CFAA5FD9}"/>
              </a:ext>
            </a:extLst>
          </p:cNvPr>
          <p:cNvSpPr txBox="1">
            <a:spLocks noChangeArrowheads="1"/>
          </p:cNvSpPr>
          <p:nvPr/>
        </p:nvSpPr>
        <p:spPr bwMode="auto">
          <a:xfrm>
            <a:off x="3980616" y="2317212"/>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b</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7">
            <a:extLst>
              <a:ext uri="{FF2B5EF4-FFF2-40B4-BE49-F238E27FC236}">
                <a16:creationId xmlns:a16="http://schemas.microsoft.com/office/drawing/2014/main" id="{0F9F926A-957E-41DC-A2C0-CBD67EFB97CA}"/>
              </a:ext>
            </a:extLst>
          </p:cNvPr>
          <p:cNvSpPr txBox="1">
            <a:spLocks noChangeArrowheads="1"/>
          </p:cNvSpPr>
          <p:nvPr/>
        </p:nvSpPr>
        <p:spPr bwMode="auto">
          <a:xfrm>
            <a:off x="7161966" y="2096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26" name="Text Box 28">
            <a:extLst>
              <a:ext uri="{FF2B5EF4-FFF2-40B4-BE49-F238E27FC236}">
                <a16:creationId xmlns:a16="http://schemas.microsoft.com/office/drawing/2014/main" id="{11687A70-E57F-4455-8E9E-D42408C103F7}"/>
              </a:ext>
            </a:extLst>
          </p:cNvPr>
          <p:cNvSpPr txBox="1">
            <a:spLocks noChangeArrowheads="1"/>
          </p:cNvSpPr>
          <p:nvPr/>
        </p:nvSpPr>
        <p:spPr bwMode="auto">
          <a:xfrm>
            <a:off x="7333416" y="467941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7" name="Text Box 29">
            <a:extLst>
              <a:ext uri="{FF2B5EF4-FFF2-40B4-BE49-F238E27FC236}">
                <a16:creationId xmlns:a16="http://schemas.microsoft.com/office/drawing/2014/main" id="{8161E951-96F7-4D66-8BA0-3A4B07C908B4}"/>
              </a:ext>
            </a:extLst>
          </p:cNvPr>
          <p:cNvSpPr txBox="1">
            <a:spLocks noChangeArrowheads="1"/>
          </p:cNvSpPr>
          <p:nvPr/>
        </p:nvSpPr>
        <p:spPr bwMode="auto">
          <a:xfrm>
            <a:off x="8857416" y="346021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30">
            <a:extLst>
              <a:ext uri="{FF2B5EF4-FFF2-40B4-BE49-F238E27FC236}">
                <a16:creationId xmlns:a16="http://schemas.microsoft.com/office/drawing/2014/main" id="{F14762E5-C7E1-4B50-BD7D-BCEBFD5049CB}"/>
              </a:ext>
            </a:extLst>
          </p:cNvPr>
          <p:cNvSpPr>
            <a:spLocks noChangeShapeType="1"/>
          </p:cNvSpPr>
          <p:nvPr/>
        </p:nvSpPr>
        <p:spPr bwMode="auto">
          <a:xfrm>
            <a:off x="4353678" y="2960150"/>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1">
            <a:extLst>
              <a:ext uri="{FF2B5EF4-FFF2-40B4-BE49-F238E27FC236}">
                <a16:creationId xmlns:a16="http://schemas.microsoft.com/office/drawing/2014/main" id="{8FEC9DE9-D7FF-45CD-B049-49B802054BA6}"/>
              </a:ext>
            </a:extLst>
          </p:cNvPr>
          <p:cNvSpPr txBox="1">
            <a:spLocks noChangeArrowheads="1"/>
          </p:cNvSpPr>
          <p:nvPr/>
        </p:nvSpPr>
        <p:spPr bwMode="auto">
          <a:xfrm>
            <a:off x="4137778" y="34649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2">
            <a:extLst>
              <a:ext uri="{FF2B5EF4-FFF2-40B4-BE49-F238E27FC236}">
                <a16:creationId xmlns:a16="http://schemas.microsoft.com/office/drawing/2014/main" id="{F33F2E17-E25A-40BB-B2D0-AFA0E1C140B3}"/>
              </a:ext>
            </a:extLst>
          </p:cNvPr>
          <p:cNvSpPr>
            <a:spLocks noChangeShapeType="1"/>
          </p:cNvSpPr>
          <p:nvPr/>
        </p:nvSpPr>
        <p:spPr bwMode="auto">
          <a:xfrm>
            <a:off x="7306428" y="2960150"/>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3">
            <a:extLst>
              <a:ext uri="{FF2B5EF4-FFF2-40B4-BE49-F238E27FC236}">
                <a16:creationId xmlns:a16="http://schemas.microsoft.com/office/drawing/2014/main" id="{A33AAB3F-C88B-4308-87C8-1D16FBE884F5}"/>
              </a:ext>
            </a:extLst>
          </p:cNvPr>
          <p:cNvSpPr txBox="1">
            <a:spLocks noChangeArrowheads="1"/>
          </p:cNvSpPr>
          <p:nvPr/>
        </p:nvSpPr>
        <p:spPr bwMode="auto">
          <a:xfrm>
            <a:off x="7306428" y="34649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5">
            <a:extLst>
              <a:ext uri="{FF2B5EF4-FFF2-40B4-BE49-F238E27FC236}">
                <a16:creationId xmlns:a16="http://schemas.microsoft.com/office/drawing/2014/main" id="{21957154-526D-4A81-BFFC-9032294991C2}"/>
              </a:ext>
            </a:extLst>
          </p:cNvPr>
          <p:cNvSpPr txBox="1">
            <a:spLocks noChangeArrowheads="1"/>
          </p:cNvSpPr>
          <p:nvPr/>
        </p:nvSpPr>
        <p:spPr bwMode="auto">
          <a:xfrm>
            <a:off x="9106653" y="3536412"/>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3" name="Text Box 37">
            <a:extLst>
              <a:ext uri="{FF2B5EF4-FFF2-40B4-BE49-F238E27FC236}">
                <a16:creationId xmlns:a16="http://schemas.microsoft.com/office/drawing/2014/main" id="{286752DF-75EC-4927-9A4D-BA6BE471D4E0}"/>
              </a:ext>
            </a:extLst>
          </p:cNvPr>
          <p:cNvSpPr txBox="1">
            <a:spLocks noChangeArrowheads="1"/>
          </p:cNvSpPr>
          <p:nvPr/>
        </p:nvSpPr>
        <p:spPr bwMode="auto">
          <a:xfrm>
            <a:off x="4425116" y="4976275"/>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8">
            <a:extLst>
              <a:ext uri="{FF2B5EF4-FFF2-40B4-BE49-F238E27FC236}">
                <a16:creationId xmlns:a16="http://schemas.microsoft.com/office/drawing/2014/main" id="{402D9DCA-D140-456B-B68D-7263B02CD334}"/>
              </a:ext>
            </a:extLst>
          </p:cNvPr>
          <p:cNvSpPr txBox="1">
            <a:spLocks noChangeArrowheads="1"/>
          </p:cNvSpPr>
          <p:nvPr/>
        </p:nvSpPr>
        <p:spPr bwMode="auto">
          <a:xfrm>
            <a:off x="4569578" y="231245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9">
            <a:extLst>
              <a:ext uri="{FF2B5EF4-FFF2-40B4-BE49-F238E27FC236}">
                <a16:creationId xmlns:a16="http://schemas.microsoft.com/office/drawing/2014/main" id="{7F694C87-864F-4229-8EB0-A533696FEBB0}"/>
              </a:ext>
            </a:extLst>
          </p:cNvPr>
          <p:cNvSpPr txBox="1">
            <a:spLocks noChangeArrowheads="1"/>
          </p:cNvSpPr>
          <p:nvPr/>
        </p:nvSpPr>
        <p:spPr bwMode="auto">
          <a:xfrm>
            <a:off x="7522328" y="209655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10(a,c)</a:t>
            </a:r>
          </a:p>
        </p:txBody>
      </p:sp>
      <p:sp>
        <p:nvSpPr>
          <p:cNvPr id="36" name="Text Box 40">
            <a:extLst>
              <a:ext uri="{FF2B5EF4-FFF2-40B4-BE49-F238E27FC236}">
                <a16:creationId xmlns:a16="http://schemas.microsoft.com/office/drawing/2014/main" id="{AC00CDF4-D700-4380-BA27-479729FF8209}"/>
              </a:ext>
            </a:extLst>
          </p:cNvPr>
          <p:cNvSpPr txBox="1">
            <a:spLocks noChangeArrowheads="1"/>
          </p:cNvSpPr>
          <p:nvPr/>
        </p:nvSpPr>
        <p:spPr bwMode="auto">
          <a:xfrm>
            <a:off x="7522328" y="4976275"/>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12(a,c)</a:t>
            </a:r>
          </a:p>
        </p:txBody>
      </p:sp>
    </p:spTree>
    <p:extLst>
      <p:ext uri="{BB962C8B-B14F-4D97-AF65-F5344CB8AC3E}">
        <p14:creationId xmlns:p14="http://schemas.microsoft.com/office/powerpoint/2010/main" val="113526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6E754FD8-87A0-40A7-A709-48D15876E170}"/>
              </a:ext>
            </a:extLst>
          </p:cNvPr>
          <p:cNvSpPr txBox="1">
            <a:spLocks noChangeArrowheads="1"/>
          </p:cNvSpPr>
          <p:nvPr/>
        </p:nvSpPr>
        <p:spPr bwMode="auto">
          <a:xfrm>
            <a:off x="2702383" y="3447350"/>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99D373F0-1C43-4637-9044-D5ADE138483E}"/>
              </a:ext>
            </a:extLst>
          </p:cNvPr>
          <p:cNvSpPr txBox="1">
            <a:spLocks noChangeArrowheads="1"/>
          </p:cNvSpPr>
          <p:nvPr/>
        </p:nvSpPr>
        <p:spPr bwMode="auto">
          <a:xfrm>
            <a:off x="3926345" y="4852288"/>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7E4DEE1F-E1FA-48AF-B3A4-95D7611A0DFD}"/>
              </a:ext>
            </a:extLst>
          </p:cNvPr>
          <p:cNvSpPr>
            <a:spLocks noChangeArrowheads="1"/>
          </p:cNvSpPr>
          <p:nvPr/>
        </p:nvSpPr>
        <p:spPr bwMode="auto">
          <a:xfrm>
            <a:off x="3007183" y="35997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DCF54E35-2E50-4184-8F85-FAE2A186B146}"/>
              </a:ext>
            </a:extLst>
          </p:cNvPr>
          <p:cNvSpPr>
            <a:spLocks noChangeArrowheads="1"/>
          </p:cNvSpPr>
          <p:nvPr/>
        </p:nvSpPr>
        <p:spPr bwMode="auto">
          <a:xfrm>
            <a:off x="4378783" y="26091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C66CF6AB-B770-4EF1-BBC3-256A8912377A}"/>
              </a:ext>
            </a:extLst>
          </p:cNvPr>
          <p:cNvSpPr>
            <a:spLocks noChangeArrowheads="1"/>
          </p:cNvSpPr>
          <p:nvPr/>
        </p:nvSpPr>
        <p:spPr bwMode="auto">
          <a:xfrm>
            <a:off x="4302583" y="45141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70620239-DC78-49F2-9F99-1AF1CA9358C7}"/>
              </a:ext>
            </a:extLst>
          </p:cNvPr>
          <p:cNvSpPr>
            <a:spLocks noChangeArrowheads="1"/>
          </p:cNvSpPr>
          <p:nvPr/>
        </p:nvSpPr>
        <p:spPr bwMode="auto">
          <a:xfrm>
            <a:off x="7274383" y="45141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E1A6BB24-97FE-4834-9514-AE564E78E037}"/>
              </a:ext>
            </a:extLst>
          </p:cNvPr>
          <p:cNvSpPr>
            <a:spLocks noChangeArrowheads="1"/>
          </p:cNvSpPr>
          <p:nvPr/>
        </p:nvSpPr>
        <p:spPr bwMode="auto">
          <a:xfrm>
            <a:off x="7350583" y="25329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F0C46DE1-4AE2-452F-9937-866EC241375E}"/>
              </a:ext>
            </a:extLst>
          </p:cNvPr>
          <p:cNvSpPr>
            <a:spLocks noChangeArrowheads="1"/>
          </p:cNvSpPr>
          <p:nvPr/>
        </p:nvSpPr>
        <p:spPr bwMode="auto">
          <a:xfrm>
            <a:off x="8722183" y="3523550"/>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9E759F11-137B-4DFD-BE27-D612725D5EDD}"/>
              </a:ext>
            </a:extLst>
          </p:cNvPr>
          <p:cNvSpPr>
            <a:spLocks noChangeShapeType="1"/>
          </p:cNvSpPr>
          <p:nvPr/>
        </p:nvSpPr>
        <p:spPr bwMode="auto">
          <a:xfrm flipV="1">
            <a:off x="3159583" y="2761550"/>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CD270306-A212-42D1-9977-D493CBDEE258}"/>
              </a:ext>
            </a:extLst>
          </p:cNvPr>
          <p:cNvSpPr>
            <a:spLocks noChangeShapeType="1"/>
          </p:cNvSpPr>
          <p:nvPr/>
        </p:nvSpPr>
        <p:spPr bwMode="auto">
          <a:xfrm>
            <a:off x="3235783" y="3752150"/>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4423E66F-8FC7-4AB7-8349-21A60AF04F26}"/>
              </a:ext>
            </a:extLst>
          </p:cNvPr>
          <p:cNvSpPr>
            <a:spLocks noChangeShapeType="1"/>
          </p:cNvSpPr>
          <p:nvPr/>
        </p:nvSpPr>
        <p:spPr bwMode="auto">
          <a:xfrm>
            <a:off x="4647070" y="2691700"/>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9AEDED11-D412-48AB-BD2D-BE5DF69B9241}"/>
              </a:ext>
            </a:extLst>
          </p:cNvPr>
          <p:cNvSpPr>
            <a:spLocks noChangeShapeType="1"/>
          </p:cNvSpPr>
          <p:nvPr/>
        </p:nvSpPr>
        <p:spPr bwMode="auto">
          <a:xfrm>
            <a:off x="7579183" y="2685350"/>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7BE7F4D4-7810-420A-A124-013F04AD26B4}"/>
              </a:ext>
            </a:extLst>
          </p:cNvPr>
          <p:cNvSpPr>
            <a:spLocks noChangeShapeType="1"/>
          </p:cNvSpPr>
          <p:nvPr/>
        </p:nvSpPr>
        <p:spPr bwMode="auto">
          <a:xfrm flipV="1">
            <a:off x="4502608" y="2764725"/>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06AD4D5D-4BCC-4F1E-B2F7-1DB568964027}"/>
              </a:ext>
            </a:extLst>
          </p:cNvPr>
          <p:cNvSpPr>
            <a:spLocks noChangeShapeType="1"/>
          </p:cNvSpPr>
          <p:nvPr/>
        </p:nvSpPr>
        <p:spPr bwMode="auto">
          <a:xfrm>
            <a:off x="4575633" y="4636388"/>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20F4CD2F-D7C7-459F-868A-1353E4B68379}"/>
              </a:ext>
            </a:extLst>
          </p:cNvPr>
          <p:cNvSpPr>
            <a:spLocks noChangeShapeType="1"/>
          </p:cNvSpPr>
          <p:nvPr/>
        </p:nvSpPr>
        <p:spPr bwMode="auto">
          <a:xfrm flipV="1">
            <a:off x="7502983" y="3752150"/>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F815EF2F-D4F9-4380-8AA9-B0731B3F33A5}"/>
              </a:ext>
            </a:extLst>
          </p:cNvPr>
          <p:cNvSpPr txBox="1">
            <a:spLocks noChangeArrowheads="1"/>
          </p:cNvSpPr>
          <p:nvPr/>
        </p:nvSpPr>
        <p:spPr bwMode="auto">
          <a:xfrm>
            <a:off x="3448508" y="39458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C356CEF5-E397-420B-A5F6-5E32DC6B835C}"/>
              </a:ext>
            </a:extLst>
          </p:cNvPr>
          <p:cNvSpPr txBox="1">
            <a:spLocks noChangeArrowheads="1"/>
          </p:cNvSpPr>
          <p:nvPr/>
        </p:nvSpPr>
        <p:spPr bwMode="auto">
          <a:xfrm>
            <a:off x="3448508" y="28790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E9AE99ED-5D43-4E14-979B-53E6540EE71C}"/>
              </a:ext>
            </a:extLst>
          </p:cNvPr>
          <p:cNvSpPr txBox="1">
            <a:spLocks noChangeArrowheads="1"/>
          </p:cNvSpPr>
          <p:nvPr/>
        </p:nvSpPr>
        <p:spPr bwMode="auto">
          <a:xfrm>
            <a:off x="7960183" y="27647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D41573F3-B0D9-4242-826A-E232406CDABB}"/>
              </a:ext>
            </a:extLst>
          </p:cNvPr>
          <p:cNvSpPr txBox="1">
            <a:spLocks noChangeArrowheads="1"/>
          </p:cNvSpPr>
          <p:nvPr/>
        </p:nvSpPr>
        <p:spPr bwMode="auto">
          <a:xfrm>
            <a:off x="5655133" y="326796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3">
            <a:extLst>
              <a:ext uri="{FF2B5EF4-FFF2-40B4-BE49-F238E27FC236}">
                <a16:creationId xmlns:a16="http://schemas.microsoft.com/office/drawing/2014/main" id="{6C153C32-E43F-4D39-85FE-472769D8D445}"/>
              </a:ext>
            </a:extLst>
          </p:cNvPr>
          <p:cNvSpPr txBox="1">
            <a:spLocks noChangeArrowheads="1"/>
          </p:cNvSpPr>
          <p:nvPr/>
        </p:nvSpPr>
        <p:spPr bwMode="auto">
          <a:xfrm>
            <a:off x="5594808" y="4679250"/>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4">
            <a:extLst>
              <a:ext uri="{FF2B5EF4-FFF2-40B4-BE49-F238E27FC236}">
                <a16:creationId xmlns:a16="http://schemas.microsoft.com/office/drawing/2014/main" id="{5762C76E-3A37-4938-9699-01349E47EF72}"/>
              </a:ext>
            </a:extLst>
          </p:cNvPr>
          <p:cNvSpPr txBox="1">
            <a:spLocks noChangeArrowheads="1"/>
          </p:cNvSpPr>
          <p:nvPr/>
        </p:nvSpPr>
        <p:spPr bwMode="auto">
          <a:xfrm>
            <a:off x="7960183" y="40601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5">
            <a:extLst>
              <a:ext uri="{FF2B5EF4-FFF2-40B4-BE49-F238E27FC236}">
                <a16:creationId xmlns:a16="http://schemas.microsoft.com/office/drawing/2014/main" id="{E85C239F-0C0E-4048-8D0D-EA231F1C7968}"/>
              </a:ext>
            </a:extLst>
          </p:cNvPr>
          <p:cNvSpPr txBox="1">
            <a:spLocks noChangeArrowheads="1"/>
          </p:cNvSpPr>
          <p:nvPr/>
        </p:nvSpPr>
        <p:spPr bwMode="auto">
          <a:xfrm>
            <a:off x="4058108" y="2193225"/>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solidFill>
                  <a:srgbClr val="FF3399"/>
                </a:solidFill>
                <a:latin typeface="Times New Roman" panose="02020603050405020304" pitchFamily="18" charset="0"/>
              </a:rPr>
              <a:t>b</a:t>
            </a:r>
            <a:endParaRPr kumimoji="1" lang="en-US" altLang="zh-CN" sz="2400" baseline="-25000">
              <a:solidFill>
                <a:srgbClr val="FF3399"/>
              </a:solidFill>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6">
            <a:extLst>
              <a:ext uri="{FF2B5EF4-FFF2-40B4-BE49-F238E27FC236}">
                <a16:creationId xmlns:a16="http://schemas.microsoft.com/office/drawing/2014/main" id="{017BE13C-849A-4C4F-8E74-E7C14711087E}"/>
              </a:ext>
            </a:extLst>
          </p:cNvPr>
          <p:cNvSpPr txBox="1">
            <a:spLocks noChangeArrowheads="1"/>
          </p:cNvSpPr>
          <p:nvPr/>
        </p:nvSpPr>
        <p:spPr bwMode="auto">
          <a:xfrm>
            <a:off x="7239458" y="19725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d</a:t>
            </a:r>
            <a:endParaRPr kumimoji="1" lang="en-US" altLang="zh-CN" sz="2400" baseline="-25000">
              <a:latin typeface="Times New Roman" panose="02020603050405020304" pitchFamily="18" charset="0"/>
            </a:endParaRPr>
          </a:p>
        </p:txBody>
      </p:sp>
      <p:sp>
        <p:nvSpPr>
          <p:cNvPr id="26" name="Text Box 27">
            <a:extLst>
              <a:ext uri="{FF2B5EF4-FFF2-40B4-BE49-F238E27FC236}">
                <a16:creationId xmlns:a16="http://schemas.microsoft.com/office/drawing/2014/main" id="{00066380-D7AF-4C91-A335-3FFC40EA5012}"/>
              </a:ext>
            </a:extLst>
          </p:cNvPr>
          <p:cNvSpPr txBox="1">
            <a:spLocks noChangeArrowheads="1"/>
          </p:cNvSpPr>
          <p:nvPr/>
        </p:nvSpPr>
        <p:spPr bwMode="auto">
          <a:xfrm>
            <a:off x="7410908" y="455542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7" name="Text Box 28">
            <a:extLst>
              <a:ext uri="{FF2B5EF4-FFF2-40B4-BE49-F238E27FC236}">
                <a16:creationId xmlns:a16="http://schemas.microsoft.com/office/drawing/2014/main" id="{664724BF-F1E1-4E16-8F1A-261C9808EFE5}"/>
              </a:ext>
            </a:extLst>
          </p:cNvPr>
          <p:cNvSpPr txBox="1">
            <a:spLocks noChangeArrowheads="1"/>
          </p:cNvSpPr>
          <p:nvPr/>
        </p:nvSpPr>
        <p:spPr bwMode="auto">
          <a:xfrm>
            <a:off x="8934908" y="333622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29">
            <a:extLst>
              <a:ext uri="{FF2B5EF4-FFF2-40B4-BE49-F238E27FC236}">
                <a16:creationId xmlns:a16="http://schemas.microsoft.com/office/drawing/2014/main" id="{D6355859-E2AA-48DE-9344-418DF4B7BDF2}"/>
              </a:ext>
            </a:extLst>
          </p:cNvPr>
          <p:cNvSpPr>
            <a:spLocks noChangeShapeType="1"/>
          </p:cNvSpPr>
          <p:nvPr/>
        </p:nvSpPr>
        <p:spPr bwMode="auto">
          <a:xfrm>
            <a:off x="4431170" y="2836163"/>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0">
            <a:extLst>
              <a:ext uri="{FF2B5EF4-FFF2-40B4-BE49-F238E27FC236}">
                <a16:creationId xmlns:a16="http://schemas.microsoft.com/office/drawing/2014/main" id="{64B7E94B-01AA-4FAF-B048-ABA0C7B699A9}"/>
              </a:ext>
            </a:extLst>
          </p:cNvPr>
          <p:cNvSpPr txBox="1">
            <a:spLocks noChangeArrowheads="1"/>
          </p:cNvSpPr>
          <p:nvPr/>
        </p:nvSpPr>
        <p:spPr bwMode="auto">
          <a:xfrm>
            <a:off x="4215270" y="334098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1">
            <a:extLst>
              <a:ext uri="{FF2B5EF4-FFF2-40B4-BE49-F238E27FC236}">
                <a16:creationId xmlns:a16="http://schemas.microsoft.com/office/drawing/2014/main" id="{9F9DEB7C-E852-4BFE-A177-736F921B095A}"/>
              </a:ext>
            </a:extLst>
          </p:cNvPr>
          <p:cNvSpPr>
            <a:spLocks noChangeShapeType="1"/>
          </p:cNvSpPr>
          <p:nvPr/>
        </p:nvSpPr>
        <p:spPr bwMode="auto">
          <a:xfrm>
            <a:off x="7383920" y="2836163"/>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2">
            <a:extLst>
              <a:ext uri="{FF2B5EF4-FFF2-40B4-BE49-F238E27FC236}">
                <a16:creationId xmlns:a16="http://schemas.microsoft.com/office/drawing/2014/main" id="{3CDEB0D7-4275-4F06-ADC0-68062DEA08A4}"/>
              </a:ext>
            </a:extLst>
          </p:cNvPr>
          <p:cNvSpPr txBox="1">
            <a:spLocks noChangeArrowheads="1"/>
          </p:cNvSpPr>
          <p:nvPr/>
        </p:nvSpPr>
        <p:spPr bwMode="auto">
          <a:xfrm>
            <a:off x="7383920" y="334098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3">
            <a:extLst>
              <a:ext uri="{FF2B5EF4-FFF2-40B4-BE49-F238E27FC236}">
                <a16:creationId xmlns:a16="http://schemas.microsoft.com/office/drawing/2014/main" id="{E125AF9C-3A78-4035-8271-48C777027829}"/>
              </a:ext>
            </a:extLst>
          </p:cNvPr>
          <p:cNvSpPr txBox="1">
            <a:spLocks noChangeArrowheads="1"/>
          </p:cNvSpPr>
          <p:nvPr/>
        </p:nvSpPr>
        <p:spPr bwMode="auto">
          <a:xfrm>
            <a:off x="9184145" y="3412425"/>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a:t>
            </a:r>
          </a:p>
        </p:txBody>
      </p:sp>
      <p:sp>
        <p:nvSpPr>
          <p:cNvPr id="33" name="Text Box 34">
            <a:extLst>
              <a:ext uri="{FF2B5EF4-FFF2-40B4-BE49-F238E27FC236}">
                <a16:creationId xmlns:a16="http://schemas.microsoft.com/office/drawing/2014/main" id="{D0F0D73D-FACD-495C-BB65-88BC995DF87B}"/>
              </a:ext>
            </a:extLst>
          </p:cNvPr>
          <p:cNvSpPr txBox="1">
            <a:spLocks noChangeArrowheads="1"/>
          </p:cNvSpPr>
          <p:nvPr/>
        </p:nvSpPr>
        <p:spPr bwMode="auto">
          <a:xfrm>
            <a:off x="4502608" y="4852288"/>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5">
            <a:extLst>
              <a:ext uri="{FF2B5EF4-FFF2-40B4-BE49-F238E27FC236}">
                <a16:creationId xmlns:a16="http://schemas.microsoft.com/office/drawing/2014/main" id="{38B8AC27-4448-43EC-B740-C851B81C1AAC}"/>
              </a:ext>
            </a:extLst>
          </p:cNvPr>
          <p:cNvSpPr txBox="1">
            <a:spLocks noChangeArrowheads="1"/>
          </p:cNvSpPr>
          <p:nvPr/>
        </p:nvSpPr>
        <p:spPr bwMode="auto">
          <a:xfrm>
            <a:off x="4647070" y="2188463"/>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6">
            <a:extLst>
              <a:ext uri="{FF2B5EF4-FFF2-40B4-BE49-F238E27FC236}">
                <a16:creationId xmlns:a16="http://schemas.microsoft.com/office/drawing/2014/main" id="{1E75A326-537F-4464-BA04-52223B1C816E}"/>
              </a:ext>
            </a:extLst>
          </p:cNvPr>
          <p:cNvSpPr txBox="1">
            <a:spLocks noChangeArrowheads="1"/>
          </p:cNvSpPr>
          <p:nvPr/>
        </p:nvSpPr>
        <p:spPr bwMode="auto">
          <a:xfrm>
            <a:off x="7599820" y="1972563"/>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8(a,c,b)</a:t>
            </a:r>
          </a:p>
        </p:txBody>
      </p:sp>
      <p:sp>
        <p:nvSpPr>
          <p:cNvPr id="36" name="Text Box 37">
            <a:extLst>
              <a:ext uri="{FF2B5EF4-FFF2-40B4-BE49-F238E27FC236}">
                <a16:creationId xmlns:a16="http://schemas.microsoft.com/office/drawing/2014/main" id="{53249895-5ED5-478A-BB0F-9F46EBC85263}"/>
              </a:ext>
            </a:extLst>
          </p:cNvPr>
          <p:cNvSpPr txBox="1">
            <a:spLocks noChangeArrowheads="1"/>
          </p:cNvSpPr>
          <p:nvPr/>
        </p:nvSpPr>
        <p:spPr bwMode="auto">
          <a:xfrm>
            <a:off x="7599820" y="4852288"/>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12(a,c)</a:t>
            </a:r>
          </a:p>
        </p:txBody>
      </p:sp>
    </p:spTree>
    <p:extLst>
      <p:ext uri="{BB962C8B-B14F-4D97-AF65-F5344CB8AC3E}">
        <p14:creationId xmlns:p14="http://schemas.microsoft.com/office/powerpoint/2010/main" val="65320184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2BE73B77-A31A-4B33-8810-F82DB7C1E24B}"/>
              </a:ext>
            </a:extLst>
          </p:cNvPr>
          <p:cNvSpPr txBox="1">
            <a:spLocks noChangeArrowheads="1"/>
          </p:cNvSpPr>
          <p:nvPr/>
        </p:nvSpPr>
        <p:spPr bwMode="auto">
          <a:xfrm>
            <a:off x="2609393" y="333886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C63E8A96-4E11-4DFF-BA91-A36BBA6A26BC}"/>
              </a:ext>
            </a:extLst>
          </p:cNvPr>
          <p:cNvSpPr txBox="1">
            <a:spLocks noChangeArrowheads="1"/>
          </p:cNvSpPr>
          <p:nvPr/>
        </p:nvSpPr>
        <p:spPr bwMode="auto">
          <a:xfrm>
            <a:off x="3833355" y="4743800"/>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342DE2DC-1324-404C-9B91-7B0591129B39}"/>
              </a:ext>
            </a:extLst>
          </p:cNvPr>
          <p:cNvSpPr>
            <a:spLocks noChangeArrowheads="1"/>
          </p:cNvSpPr>
          <p:nvPr/>
        </p:nvSpPr>
        <p:spPr bwMode="auto">
          <a:xfrm>
            <a:off x="2914193" y="34912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1397CEDE-FCFC-44C4-9A09-4E971F6AEA84}"/>
              </a:ext>
            </a:extLst>
          </p:cNvPr>
          <p:cNvSpPr>
            <a:spLocks noChangeArrowheads="1"/>
          </p:cNvSpPr>
          <p:nvPr/>
        </p:nvSpPr>
        <p:spPr bwMode="auto">
          <a:xfrm>
            <a:off x="4285793" y="25006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D1D2E4E2-9C78-47FB-99C1-FFDDE277AB60}"/>
              </a:ext>
            </a:extLst>
          </p:cNvPr>
          <p:cNvSpPr>
            <a:spLocks noChangeArrowheads="1"/>
          </p:cNvSpPr>
          <p:nvPr/>
        </p:nvSpPr>
        <p:spPr bwMode="auto">
          <a:xfrm>
            <a:off x="4209593" y="44056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B3503FF5-DF8D-4609-947F-75CD4B5F898E}"/>
              </a:ext>
            </a:extLst>
          </p:cNvPr>
          <p:cNvSpPr>
            <a:spLocks noChangeArrowheads="1"/>
          </p:cNvSpPr>
          <p:nvPr/>
        </p:nvSpPr>
        <p:spPr bwMode="auto">
          <a:xfrm>
            <a:off x="7181393" y="44056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FE5402FE-CA54-482A-AD05-35649E3CB219}"/>
              </a:ext>
            </a:extLst>
          </p:cNvPr>
          <p:cNvSpPr>
            <a:spLocks noChangeArrowheads="1"/>
          </p:cNvSpPr>
          <p:nvPr/>
        </p:nvSpPr>
        <p:spPr bwMode="auto">
          <a:xfrm>
            <a:off x="7257593" y="24244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3A524017-64CB-41F7-A86F-2AF756309167}"/>
              </a:ext>
            </a:extLst>
          </p:cNvPr>
          <p:cNvSpPr>
            <a:spLocks noChangeArrowheads="1"/>
          </p:cNvSpPr>
          <p:nvPr/>
        </p:nvSpPr>
        <p:spPr bwMode="auto">
          <a:xfrm>
            <a:off x="8629193" y="3415062"/>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543122D9-0825-46DC-A526-149C1DAA9E05}"/>
              </a:ext>
            </a:extLst>
          </p:cNvPr>
          <p:cNvSpPr>
            <a:spLocks noChangeShapeType="1"/>
          </p:cNvSpPr>
          <p:nvPr/>
        </p:nvSpPr>
        <p:spPr bwMode="auto">
          <a:xfrm flipV="1">
            <a:off x="3066593" y="2653062"/>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59F358C1-B824-449A-9298-2AD67BCB5019}"/>
              </a:ext>
            </a:extLst>
          </p:cNvPr>
          <p:cNvSpPr>
            <a:spLocks noChangeShapeType="1"/>
          </p:cNvSpPr>
          <p:nvPr/>
        </p:nvSpPr>
        <p:spPr bwMode="auto">
          <a:xfrm>
            <a:off x="3142793" y="3643662"/>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B124861E-87D5-4334-9A2F-67D878B05460}"/>
              </a:ext>
            </a:extLst>
          </p:cNvPr>
          <p:cNvSpPr>
            <a:spLocks noChangeShapeType="1"/>
          </p:cNvSpPr>
          <p:nvPr/>
        </p:nvSpPr>
        <p:spPr bwMode="auto">
          <a:xfrm>
            <a:off x="4554080" y="2583212"/>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96859403-8E33-4435-AC61-38630942AA47}"/>
              </a:ext>
            </a:extLst>
          </p:cNvPr>
          <p:cNvSpPr>
            <a:spLocks noChangeShapeType="1"/>
          </p:cNvSpPr>
          <p:nvPr/>
        </p:nvSpPr>
        <p:spPr bwMode="auto">
          <a:xfrm>
            <a:off x="7486193" y="2576862"/>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29458114-8552-429C-B94F-3EBF2FADB5EE}"/>
              </a:ext>
            </a:extLst>
          </p:cNvPr>
          <p:cNvSpPr>
            <a:spLocks noChangeShapeType="1"/>
          </p:cNvSpPr>
          <p:nvPr/>
        </p:nvSpPr>
        <p:spPr bwMode="auto">
          <a:xfrm flipV="1">
            <a:off x="4409618" y="2656237"/>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F90A2B32-86D7-4148-BB97-9130F45C8762}"/>
              </a:ext>
            </a:extLst>
          </p:cNvPr>
          <p:cNvSpPr>
            <a:spLocks noChangeShapeType="1"/>
          </p:cNvSpPr>
          <p:nvPr/>
        </p:nvSpPr>
        <p:spPr bwMode="auto">
          <a:xfrm>
            <a:off x="4482643" y="4527900"/>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F5A03717-B968-477A-83AA-C5F2E55945FB}"/>
              </a:ext>
            </a:extLst>
          </p:cNvPr>
          <p:cNvSpPr>
            <a:spLocks noChangeShapeType="1"/>
          </p:cNvSpPr>
          <p:nvPr/>
        </p:nvSpPr>
        <p:spPr bwMode="auto">
          <a:xfrm flipV="1">
            <a:off x="7409993" y="3643662"/>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F0AB603E-3E13-4202-A620-2322C4D43108}"/>
              </a:ext>
            </a:extLst>
          </p:cNvPr>
          <p:cNvSpPr txBox="1">
            <a:spLocks noChangeArrowheads="1"/>
          </p:cNvSpPr>
          <p:nvPr/>
        </p:nvSpPr>
        <p:spPr bwMode="auto">
          <a:xfrm>
            <a:off x="3355518" y="383733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956D1466-5BF7-4E6B-9B06-6F60ED47CB4E}"/>
              </a:ext>
            </a:extLst>
          </p:cNvPr>
          <p:cNvSpPr txBox="1">
            <a:spLocks noChangeArrowheads="1"/>
          </p:cNvSpPr>
          <p:nvPr/>
        </p:nvSpPr>
        <p:spPr bwMode="auto">
          <a:xfrm>
            <a:off x="3355518" y="277053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1E9F75BE-3689-4888-BBB5-DC2CB65F5865}"/>
              </a:ext>
            </a:extLst>
          </p:cNvPr>
          <p:cNvSpPr txBox="1">
            <a:spLocks noChangeArrowheads="1"/>
          </p:cNvSpPr>
          <p:nvPr/>
        </p:nvSpPr>
        <p:spPr bwMode="auto">
          <a:xfrm>
            <a:off x="7867193" y="265623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0C803E5A-AF34-49B2-B7E8-FBD32F1B6109}"/>
              </a:ext>
            </a:extLst>
          </p:cNvPr>
          <p:cNvSpPr txBox="1">
            <a:spLocks noChangeArrowheads="1"/>
          </p:cNvSpPr>
          <p:nvPr/>
        </p:nvSpPr>
        <p:spPr bwMode="auto">
          <a:xfrm>
            <a:off x="5562143" y="3159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3">
            <a:extLst>
              <a:ext uri="{FF2B5EF4-FFF2-40B4-BE49-F238E27FC236}">
                <a16:creationId xmlns:a16="http://schemas.microsoft.com/office/drawing/2014/main" id="{EAE56E3B-2487-4721-8D58-A06D26193B8A}"/>
              </a:ext>
            </a:extLst>
          </p:cNvPr>
          <p:cNvSpPr txBox="1">
            <a:spLocks noChangeArrowheads="1"/>
          </p:cNvSpPr>
          <p:nvPr/>
        </p:nvSpPr>
        <p:spPr bwMode="auto">
          <a:xfrm>
            <a:off x="5501818" y="4570762"/>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4">
            <a:extLst>
              <a:ext uri="{FF2B5EF4-FFF2-40B4-BE49-F238E27FC236}">
                <a16:creationId xmlns:a16="http://schemas.microsoft.com/office/drawing/2014/main" id="{CA533FF6-B673-44BC-BD56-D445B0E0BD25}"/>
              </a:ext>
            </a:extLst>
          </p:cNvPr>
          <p:cNvSpPr txBox="1">
            <a:spLocks noChangeArrowheads="1"/>
          </p:cNvSpPr>
          <p:nvPr/>
        </p:nvSpPr>
        <p:spPr bwMode="auto">
          <a:xfrm>
            <a:off x="7867193" y="3951637"/>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5">
            <a:extLst>
              <a:ext uri="{FF2B5EF4-FFF2-40B4-BE49-F238E27FC236}">
                <a16:creationId xmlns:a16="http://schemas.microsoft.com/office/drawing/2014/main" id="{B890ADE3-A03C-49C6-8780-3711E6717A2F}"/>
              </a:ext>
            </a:extLst>
          </p:cNvPr>
          <p:cNvSpPr txBox="1">
            <a:spLocks noChangeArrowheads="1"/>
          </p:cNvSpPr>
          <p:nvPr/>
        </p:nvSpPr>
        <p:spPr bwMode="auto">
          <a:xfrm>
            <a:off x="3965118" y="2084737"/>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solidFill>
                  <a:srgbClr val="FF3399"/>
                </a:solidFill>
                <a:latin typeface="Times New Roman" panose="02020603050405020304" pitchFamily="18" charset="0"/>
              </a:rPr>
              <a:t>b</a:t>
            </a:r>
            <a:endParaRPr kumimoji="1" lang="en-US" altLang="zh-CN" sz="2400" baseline="-25000">
              <a:solidFill>
                <a:srgbClr val="FF3399"/>
              </a:solidFill>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6">
            <a:extLst>
              <a:ext uri="{FF2B5EF4-FFF2-40B4-BE49-F238E27FC236}">
                <a16:creationId xmlns:a16="http://schemas.microsoft.com/office/drawing/2014/main" id="{091FD4C2-2AFB-4E9E-87FA-D305D006E531}"/>
              </a:ext>
            </a:extLst>
          </p:cNvPr>
          <p:cNvSpPr txBox="1">
            <a:spLocks noChangeArrowheads="1"/>
          </p:cNvSpPr>
          <p:nvPr/>
        </p:nvSpPr>
        <p:spPr bwMode="auto">
          <a:xfrm>
            <a:off x="7146468" y="1864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d</a:t>
            </a:r>
            <a:endParaRPr kumimoji="1" lang="en-US" altLang="zh-CN" sz="2400" baseline="-25000">
              <a:solidFill>
                <a:srgbClr val="FF3399"/>
              </a:solidFill>
              <a:latin typeface="Times New Roman" panose="02020603050405020304" pitchFamily="18" charset="0"/>
            </a:endParaRPr>
          </a:p>
        </p:txBody>
      </p:sp>
      <p:sp>
        <p:nvSpPr>
          <p:cNvPr id="26" name="Text Box 27">
            <a:extLst>
              <a:ext uri="{FF2B5EF4-FFF2-40B4-BE49-F238E27FC236}">
                <a16:creationId xmlns:a16="http://schemas.microsoft.com/office/drawing/2014/main" id="{8F957A84-67BD-4C20-81B3-C4AC0D897412}"/>
              </a:ext>
            </a:extLst>
          </p:cNvPr>
          <p:cNvSpPr txBox="1">
            <a:spLocks noChangeArrowheads="1"/>
          </p:cNvSpPr>
          <p:nvPr/>
        </p:nvSpPr>
        <p:spPr bwMode="auto">
          <a:xfrm>
            <a:off x="7317918" y="444693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e</a:t>
            </a:r>
            <a:endParaRPr kumimoji="1" lang="en-US" altLang="zh-CN" sz="2400" baseline="-25000">
              <a:latin typeface="Times New Roman" panose="02020603050405020304" pitchFamily="18" charset="0"/>
            </a:endParaRPr>
          </a:p>
        </p:txBody>
      </p:sp>
      <p:sp>
        <p:nvSpPr>
          <p:cNvPr id="27" name="Text Box 28">
            <a:extLst>
              <a:ext uri="{FF2B5EF4-FFF2-40B4-BE49-F238E27FC236}">
                <a16:creationId xmlns:a16="http://schemas.microsoft.com/office/drawing/2014/main" id="{4DAA7186-6071-4E05-A592-9EBF07166DD4}"/>
              </a:ext>
            </a:extLst>
          </p:cNvPr>
          <p:cNvSpPr txBox="1">
            <a:spLocks noChangeArrowheads="1"/>
          </p:cNvSpPr>
          <p:nvPr/>
        </p:nvSpPr>
        <p:spPr bwMode="auto">
          <a:xfrm>
            <a:off x="8841918" y="322773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29">
            <a:extLst>
              <a:ext uri="{FF2B5EF4-FFF2-40B4-BE49-F238E27FC236}">
                <a16:creationId xmlns:a16="http://schemas.microsoft.com/office/drawing/2014/main" id="{AB509015-3322-40DC-BFB3-03A4B6559845}"/>
              </a:ext>
            </a:extLst>
          </p:cNvPr>
          <p:cNvSpPr>
            <a:spLocks noChangeShapeType="1"/>
          </p:cNvSpPr>
          <p:nvPr/>
        </p:nvSpPr>
        <p:spPr bwMode="auto">
          <a:xfrm>
            <a:off x="4338180" y="2727675"/>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0">
            <a:extLst>
              <a:ext uri="{FF2B5EF4-FFF2-40B4-BE49-F238E27FC236}">
                <a16:creationId xmlns:a16="http://schemas.microsoft.com/office/drawing/2014/main" id="{13DE9CDB-9856-46BA-9180-4E4E50A864E4}"/>
              </a:ext>
            </a:extLst>
          </p:cNvPr>
          <p:cNvSpPr txBox="1">
            <a:spLocks noChangeArrowheads="1"/>
          </p:cNvSpPr>
          <p:nvPr/>
        </p:nvSpPr>
        <p:spPr bwMode="auto">
          <a:xfrm>
            <a:off x="4122280" y="32325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1">
            <a:extLst>
              <a:ext uri="{FF2B5EF4-FFF2-40B4-BE49-F238E27FC236}">
                <a16:creationId xmlns:a16="http://schemas.microsoft.com/office/drawing/2014/main" id="{F0731F09-4E87-4B35-A4DC-8B0A8976C56B}"/>
              </a:ext>
            </a:extLst>
          </p:cNvPr>
          <p:cNvSpPr>
            <a:spLocks noChangeShapeType="1"/>
          </p:cNvSpPr>
          <p:nvPr/>
        </p:nvSpPr>
        <p:spPr bwMode="auto">
          <a:xfrm>
            <a:off x="7290930" y="2727675"/>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2">
            <a:extLst>
              <a:ext uri="{FF2B5EF4-FFF2-40B4-BE49-F238E27FC236}">
                <a16:creationId xmlns:a16="http://schemas.microsoft.com/office/drawing/2014/main" id="{6E286EFA-7DF5-4209-9898-EADFA68670F3}"/>
              </a:ext>
            </a:extLst>
          </p:cNvPr>
          <p:cNvSpPr txBox="1">
            <a:spLocks noChangeArrowheads="1"/>
          </p:cNvSpPr>
          <p:nvPr/>
        </p:nvSpPr>
        <p:spPr bwMode="auto">
          <a:xfrm>
            <a:off x="7290930" y="32325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3">
            <a:extLst>
              <a:ext uri="{FF2B5EF4-FFF2-40B4-BE49-F238E27FC236}">
                <a16:creationId xmlns:a16="http://schemas.microsoft.com/office/drawing/2014/main" id="{FA431F7D-B8E5-43D8-9C59-35282A53CFD2}"/>
              </a:ext>
            </a:extLst>
          </p:cNvPr>
          <p:cNvSpPr txBox="1">
            <a:spLocks noChangeArrowheads="1"/>
          </p:cNvSpPr>
          <p:nvPr/>
        </p:nvSpPr>
        <p:spPr bwMode="auto">
          <a:xfrm>
            <a:off x="9091155" y="3303937"/>
            <a:ext cx="201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14(a,c,b,d)</a:t>
            </a:r>
          </a:p>
        </p:txBody>
      </p:sp>
      <p:sp>
        <p:nvSpPr>
          <p:cNvPr id="33" name="Text Box 34">
            <a:extLst>
              <a:ext uri="{FF2B5EF4-FFF2-40B4-BE49-F238E27FC236}">
                <a16:creationId xmlns:a16="http://schemas.microsoft.com/office/drawing/2014/main" id="{AE181758-D646-4FC0-B9F9-5C935DAA3CD5}"/>
              </a:ext>
            </a:extLst>
          </p:cNvPr>
          <p:cNvSpPr txBox="1">
            <a:spLocks noChangeArrowheads="1"/>
          </p:cNvSpPr>
          <p:nvPr/>
        </p:nvSpPr>
        <p:spPr bwMode="auto">
          <a:xfrm>
            <a:off x="4409618" y="4743800"/>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5">
            <a:extLst>
              <a:ext uri="{FF2B5EF4-FFF2-40B4-BE49-F238E27FC236}">
                <a16:creationId xmlns:a16="http://schemas.microsoft.com/office/drawing/2014/main" id="{77875EE4-4DD4-479F-8ECA-CC796155D168}"/>
              </a:ext>
            </a:extLst>
          </p:cNvPr>
          <p:cNvSpPr txBox="1">
            <a:spLocks noChangeArrowheads="1"/>
          </p:cNvSpPr>
          <p:nvPr/>
        </p:nvSpPr>
        <p:spPr bwMode="auto">
          <a:xfrm>
            <a:off x="4554080" y="2079975"/>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6">
            <a:extLst>
              <a:ext uri="{FF2B5EF4-FFF2-40B4-BE49-F238E27FC236}">
                <a16:creationId xmlns:a16="http://schemas.microsoft.com/office/drawing/2014/main" id="{17FF61FF-8A88-4079-A3F6-C39D1B313F2A}"/>
              </a:ext>
            </a:extLst>
          </p:cNvPr>
          <p:cNvSpPr txBox="1">
            <a:spLocks noChangeArrowheads="1"/>
          </p:cNvSpPr>
          <p:nvPr/>
        </p:nvSpPr>
        <p:spPr bwMode="auto">
          <a:xfrm>
            <a:off x="7506830" y="1864075"/>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8(a,c,b)</a:t>
            </a:r>
          </a:p>
        </p:txBody>
      </p:sp>
      <p:sp>
        <p:nvSpPr>
          <p:cNvPr id="36" name="Text Box 37">
            <a:extLst>
              <a:ext uri="{FF2B5EF4-FFF2-40B4-BE49-F238E27FC236}">
                <a16:creationId xmlns:a16="http://schemas.microsoft.com/office/drawing/2014/main" id="{4EDDE120-C04A-47DE-A442-F74E758B9B2B}"/>
              </a:ext>
            </a:extLst>
          </p:cNvPr>
          <p:cNvSpPr txBox="1">
            <a:spLocks noChangeArrowheads="1"/>
          </p:cNvSpPr>
          <p:nvPr/>
        </p:nvSpPr>
        <p:spPr bwMode="auto">
          <a:xfrm>
            <a:off x="7506830" y="4743800"/>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10(a,c,b,d)</a:t>
            </a:r>
          </a:p>
        </p:txBody>
      </p:sp>
    </p:spTree>
    <p:extLst>
      <p:ext uri="{BB962C8B-B14F-4D97-AF65-F5344CB8AC3E}">
        <p14:creationId xmlns:p14="http://schemas.microsoft.com/office/powerpoint/2010/main" val="176241335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DE326C1E-EC03-44AF-8D21-B7C852A2B583}"/>
              </a:ext>
            </a:extLst>
          </p:cNvPr>
          <p:cNvSpPr txBox="1">
            <a:spLocks noChangeArrowheads="1"/>
          </p:cNvSpPr>
          <p:nvPr/>
        </p:nvSpPr>
        <p:spPr bwMode="auto">
          <a:xfrm>
            <a:off x="2640390" y="3385357"/>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ACEF48D3-9251-4E64-9A60-E629FE280391}"/>
              </a:ext>
            </a:extLst>
          </p:cNvPr>
          <p:cNvSpPr txBox="1">
            <a:spLocks noChangeArrowheads="1"/>
          </p:cNvSpPr>
          <p:nvPr/>
        </p:nvSpPr>
        <p:spPr bwMode="auto">
          <a:xfrm>
            <a:off x="3864352" y="4790295"/>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B0E1BC1F-B8E5-41B0-AFC5-B36EAACFC282}"/>
              </a:ext>
            </a:extLst>
          </p:cNvPr>
          <p:cNvSpPr>
            <a:spLocks noChangeArrowheads="1"/>
          </p:cNvSpPr>
          <p:nvPr/>
        </p:nvSpPr>
        <p:spPr bwMode="auto">
          <a:xfrm>
            <a:off x="2945190" y="35377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196A2961-029E-48C5-8B0E-3155250B40C5}"/>
              </a:ext>
            </a:extLst>
          </p:cNvPr>
          <p:cNvSpPr>
            <a:spLocks noChangeArrowheads="1"/>
          </p:cNvSpPr>
          <p:nvPr/>
        </p:nvSpPr>
        <p:spPr bwMode="auto">
          <a:xfrm>
            <a:off x="4316790" y="25471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A3D3FEC8-74C1-4D6A-9785-D8CE3DA53924}"/>
              </a:ext>
            </a:extLst>
          </p:cNvPr>
          <p:cNvSpPr>
            <a:spLocks noChangeArrowheads="1"/>
          </p:cNvSpPr>
          <p:nvPr/>
        </p:nvSpPr>
        <p:spPr bwMode="auto">
          <a:xfrm>
            <a:off x="4240590" y="44521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2FA6C5B0-05C2-47A3-84C1-A80AD35ADE37}"/>
              </a:ext>
            </a:extLst>
          </p:cNvPr>
          <p:cNvSpPr>
            <a:spLocks noChangeArrowheads="1"/>
          </p:cNvSpPr>
          <p:nvPr/>
        </p:nvSpPr>
        <p:spPr bwMode="auto">
          <a:xfrm>
            <a:off x="7212390" y="44521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AF5BC4D0-C90B-41B2-831E-A6C11E2DC625}"/>
              </a:ext>
            </a:extLst>
          </p:cNvPr>
          <p:cNvSpPr>
            <a:spLocks noChangeArrowheads="1"/>
          </p:cNvSpPr>
          <p:nvPr/>
        </p:nvSpPr>
        <p:spPr bwMode="auto">
          <a:xfrm>
            <a:off x="7288590" y="24709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1C05FA1D-B493-411C-AB7B-12C9338460EA}"/>
              </a:ext>
            </a:extLst>
          </p:cNvPr>
          <p:cNvSpPr>
            <a:spLocks noChangeArrowheads="1"/>
          </p:cNvSpPr>
          <p:nvPr/>
        </p:nvSpPr>
        <p:spPr bwMode="auto">
          <a:xfrm>
            <a:off x="8660190" y="3461557"/>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A74ACF65-0C6B-4D02-A0CF-974EF1E18DC4}"/>
              </a:ext>
            </a:extLst>
          </p:cNvPr>
          <p:cNvSpPr>
            <a:spLocks noChangeShapeType="1"/>
          </p:cNvSpPr>
          <p:nvPr/>
        </p:nvSpPr>
        <p:spPr bwMode="auto">
          <a:xfrm flipV="1">
            <a:off x="3097590" y="2699557"/>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EEA1265B-4425-4165-B7E8-7B41BFE828D4}"/>
              </a:ext>
            </a:extLst>
          </p:cNvPr>
          <p:cNvSpPr>
            <a:spLocks noChangeShapeType="1"/>
          </p:cNvSpPr>
          <p:nvPr/>
        </p:nvSpPr>
        <p:spPr bwMode="auto">
          <a:xfrm>
            <a:off x="3173790" y="3690157"/>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5A73CBCF-8EDC-468F-9C97-14BD33D1C428}"/>
              </a:ext>
            </a:extLst>
          </p:cNvPr>
          <p:cNvSpPr>
            <a:spLocks noChangeShapeType="1"/>
          </p:cNvSpPr>
          <p:nvPr/>
        </p:nvSpPr>
        <p:spPr bwMode="auto">
          <a:xfrm>
            <a:off x="4585077" y="2629707"/>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1F44A9D0-EC89-4B34-B824-E8ECD3384704}"/>
              </a:ext>
            </a:extLst>
          </p:cNvPr>
          <p:cNvSpPr>
            <a:spLocks noChangeShapeType="1"/>
          </p:cNvSpPr>
          <p:nvPr/>
        </p:nvSpPr>
        <p:spPr bwMode="auto">
          <a:xfrm>
            <a:off x="7517190" y="2623357"/>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1D1C55BA-FF90-45BE-8EE5-D3CA96CCB2E7}"/>
              </a:ext>
            </a:extLst>
          </p:cNvPr>
          <p:cNvSpPr>
            <a:spLocks noChangeShapeType="1"/>
          </p:cNvSpPr>
          <p:nvPr/>
        </p:nvSpPr>
        <p:spPr bwMode="auto">
          <a:xfrm flipV="1">
            <a:off x="4440615" y="2702732"/>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E76C26C1-8264-4E30-A70D-C6ED12F462D4}"/>
              </a:ext>
            </a:extLst>
          </p:cNvPr>
          <p:cNvSpPr>
            <a:spLocks noChangeShapeType="1"/>
          </p:cNvSpPr>
          <p:nvPr/>
        </p:nvSpPr>
        <p:spPr bwMode="auto">
          <a:xfrm>
            <a:off x="4513640" y="4574395"/>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663DF84F-A99D-4F7F-A15E-164BC4D213D8}"/>
              </a:ext>
            </a:extLst>
          </p:cNvPr>
          <p:cNvSpPr>
            <a:spLocks noChangeShapeType="1"/>
          </p:cNvSpPr>
          <p:nvPr/>
        </p:nvSpPr>
        <p:spPr bwMode="auto">
          <a:xfrm flipV="1">
            <a:off x="7440990" y="3690157"/>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69FEE982-E957-4D8F-BA95-8B3FE39A912F}"/>
              </a:ext>
            </a:extLst>
          </p:cNvPr>
          <p:cNvSpPr txBox="1">
            <a:spLocks noChangeArrowheads="1"/>
          </p:cNvSpPr>
          <p:nvPr/>
        </p:nvSpPr>
        <p:spPr bwMode="auto">
          <a:xfrm>
            <a:off x="3386515" y="388383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B8B07A57-676D-44F1-9BEF-A2DB9488181B}"/>
              </a:ext>
            </a:extLst>
          </p:cNvPr>
          <p:cNvSpPr txBox="1">
            <a:spLocks noChangeArrowheads="1"/>
          </p:cNvSpPr>
          <p:nvPr/>
        </p:nvSpPr>
        <p:spPr bwMode="auto">
          <a:xfrm>
            <a:off x="3386515" y="281703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01DFAD1D-EA27-45A3-9EA3-6ED776990B83}"/>
              </a:ext>
            </a:extLst>
          </p:cNvPr>
          <p:cNvSpPr txBox="1">
            <a:spLocks noChangeArrowheads="1"/>
          </p:cNvSpPr>
          <p:nvPr/>
        </p:nvSpPr>
        <p:spPr bwMode="auto">
          <a:xfrm>
            <a:off x="7898190" y="270273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33BD84FC-459A-4553-A9ED-82A8D6B09C79}"/>
              </a:ext>
            </a:extLst>
          </p:cNvPr>
          <p:cNvSpPr txBox="1">
            <a:spLocks noChangeArrowheads="1"/>
          </p:cNvSpPr>
          <p:nvPr/>
        </p:nvSpPr>
        <p:spPr bwMode="auto">
          <a:xfrm>
            <a:off x="5593140" y="320597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3">
            <a:extLst>
              <a:ext uri="{FF2B5EF4-FFF2-40B4-BE49-F238E27FC236}">
                <a16:creationId xmlns:a16="http://schemas.microsoft.com/office/drawing/2014/main" id="{0B9C7224-CADE-4186-A322-6DA9203B3033}"/>
              </a:ext>
            </a:extLst>
          </p:cNvPr>
          <p:cNvSpPr txBox="1">
            <a:spLocks noChangeArrowheads="1"/>
          </p:cNvSpPr>
          <p:nvPr/>
        </p:nvSpPr>
        <p:spPr bwMode="auto">
          <a:xfrm>
            <a:off x="5532815" y="4617257"/>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4">
            <a:extLst>
              <a:ext uri="{FF2B5EF4-FFF2-40B4-BE49-F238E27FC236}">
                <a16:creationId xmlns:a16="http://schemas.microsoft.com/office/drawing/2014/main" id="{B3F41FA3-17D4-4EE0-9DF1-38531098D150}"/>
              </a:ext>
            </a:extLst>
          </p:cNvPr>
          <p:cNvSpPr txBox="1">
            <a:spLocks noChangeArrowheads="1"/>
          </p:cNvSpPr>
          <p:nvPr/>
        </p:nvSpPr>
        <p:spPr bwMode="auto">
          <a:xfrm>
            <a:off x="7898190" y="399813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5">
            <a:extLst>
              <a:ext uri="{FF2B5EF4-FFF2-40B4-BE49-F238E27FC236}">
                <a16:creationId xmlns:a16="http://schemas.microsoft.com/office/drawing/2014/main" id="{79AC7D79-8580-4D3E-9C71-1B1FFDA7D1CB}"/>
              </a:ext>
            </a:extLst>
          </p:cNvPr>
          <p:cNvSpPr txBox="1">
            <a:spLocks noChangeArrowheads="1"/>
          </p:cNvSpPr>
          <p:nvPr/>
        </p:nvSpPr>
        <p:spPr bwMode="auto">
          <a:xfrm>
            <a:off x="3996115" y="2131232"/>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solidFill>
                  <a:srgbClr val="FF3399"/>
                </a:solidFill>
                <a:latin typeface="Times New Roman" panose="02020603050405020304" pitchFamily="18" charset="0"/>
              </a:rPr>
              <a:t>b</a:t>
            </a:r>
            <a:endParaRPr kumimoji="1" lang="en-US" altLang="zh-CN" sz="2400" baseline="-25000">
              <a:solidFill>
                <a:srgbClr val="FF3399"/>
              </a:solidFill>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6">
            <a:extLst>
              <a:ext uri="{FF2B5EF4-FFF2-40B4-BE49-F238E27FC236}">
                <a16:creationId xmlns:a16="http://schemas.microsoft.com/office/drawing/2014/main" id="{892DC148-1A02-4E4E-BCA6-CD8C70A2559F}"/>
              </a:ext>
            </a:extLst>
          </p:cNvPr>
          <p:cNvSpPr txBox="1">
            <a:spLocks noChangeArrowheads="1"/>
          </p:cNvSpPr>
          <p:nvPr/>
        </p:nvSpPr>
        <p:spPr bwMode="auto">
          <a:xfrm>
            <a:off x="7177465" y="191057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d</a:t>
            </a:r>
            <a:endParaRPr kumimoji="1" lang="en-US" altLang="zh-CN" sz="2400" baseline="-25000">
              <a:solidFill>
                <a:srgbClr val="FF3399"/>
              </a:solidFill>
              <a:latin typeface="Times New Roman" panose="02020603050405020304" pitchFamily="18" charset="0"/>
            </a:endParaRPr>
          </a:p>
        </p:txBody>
      </p:sp>
      <p:sp>
        <p:nvSpPr>
          <p:cNvPr id="26" name="Text Box 27">
            <a:extLst>
              <a:ext uri="{FF2B5EF4-FFF2-40B4-BE49-F238E27FC236}">
                <a16:creationId xmlns:a16="http://schemas.microsoft.com/office/drawing/2014/main" id="{7771A83E-1161-4AC0-96F5-ADE4413CA547}"/>
              </a:ext>
            </a:extLst>
          </p:cNvPr>
          <p:cNvSpPr txBox="1">
            <a:spLocks noChangeArrowheads="1"/>
          </p:cNvSpPr>
          <p:nvPr/>
        </p:nvSpPr>
        <p:spPr bwMode="auto">
          <a:xfrm>
            <a:off x="7348915" y="449343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e</a:t>
            </a:r>
            <a:endParaRPr kumimoji="1" lang="en-US" altLang="zh-CN" sz="2400" baseline="-25000">
              <a:solidFill>
                <a:srgbClr val="FF3399"/>
              </a:solidFill>
              <a:latin typeface="Times New Roman" panose="02020603050405020304" pitchFamily="18" charset="0"/>
            </a:endParaRPr>
          </a:p>
        </p:txBody>
      </p:sp>
      <p:sp>
        <p:nvSpPr>
          <p:cNvPr id="27" name="Text Box 28">
            <a:extLst>
              <a:ext uri="{FF2B5EF4-FFF2-40B4-BE49-F238E27FC236}">
                <a16:creationId xmlns:a16="http://schemas.microsoft.com/office/drawing/2014/main" id="{329599D1-4DFA-4866-B018-E0BF6F9A8FF7}"/>
              </a:ext>
            </a:extLst>
          </p:cNvPr>
          <p:cNvSpPr txBox="1">
            <a:spLocks noChangeArrowheads="1"/>
          </p:cNvSpPr>
          <p:nvPr/>
        </p:nvSpPr>
        <p:spPr bwMode="auto">
          <a:xfrm>
            <a:off x="8872915" y="3274232"/>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z</a:t>
            </a:r>
            <a:endParaRPr kumimoji="1" lang="en-US" altLang="zh-CN" sz="2400" baseline="-25000">
              <a:latin typeface="Times New Roman" panose="02020603050405020304" pitchFamily="18" charset="0"/>
            </a:endParaRPr>
          </a:p>
        </p:txBody>
      </p:sp>
      <p:sp>
        <p:nvSpPr>
          <p:cNvPr id="28" name="Line 29">
            <a:extLst>
              <a:ext uri="{FF2B5EF4-FFF2-40B4-BE49-F238E27FC236}">
                <a16:creationId xmlns:a16="http://schemas.microsoft.com/office/drawing/2014/main" id="{920655B2-254F-43E1-866A-D2B6384A1A14}"/>
              </a:ext>
            </a:extLst>
          </p:cNvPr>
          <p:cNvSpPr>
            <a:spLocks noChangeShapeType="1"/>
          </p:cNvSpPr>
          <p:nvPr/>
        </p:nvSpPr>
        <p:spPr bwMode="auto">
          <a:xfrm>
            <a:off x="4369177" y="2774170"/>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0">
            <a:extLst>
              <a:ext uri="{FF2B5EF4-FFF2-40B4-BE49-F238E27FC236}">
                <a16:creationId xmlns:a16="http://schemas.microsoft.com/office/drawing/2014/main" id="{FD762994-5E8F-470A-9BDD-C37F2CEFE4A1}"/>
              </a:ext>
            </a:extLst>
          </p:cNvPr>
          <p:cNvSpPr txBox="1">
            <a:spLocks noChangeArrowheads="1"/>
          </p:cNvSpPr>
          <p:nvPr/>
        </p:nvSpPr>
        <p:spPr bwMode="auto">
          <a:xfrm>
            <a:off x="4153277" y="327899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1">
            <a:extLst>
              <a:ext uri="{FF2B5EF4-FFF2-40B4-BE49-F238E27FC236}">
                <a16:creationId xmlns:a16="http://schemas.microsoft.com/office/drawing/2014/main" id="{8D8BCDFD-04DD-487A-9670-A821BE495489}"/>
              </a:ext>
            </a:extLst>
          </p:cNvPr>
          <p:cNvSpPr>
            <a:spLocks noChangeShapeType="1"/>
          </p:cNvSpPr>
          <p:nvPr/>
        </p:nvSpPr>
        <p:spPr bwMode="auto">
          <a:xfrm>
            <a:off x="7321927" y="2774170"/>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2">
            <a:extLst>
              <a:ext uri="{FF2B5EF4-FFF2-40B4-BE49-F238E27FC236}">
                <a16:creationId xmlns:a16="http://schemas.microsoft.com/office/drawing/2014/main" id="{4C4682E7-2941-4315-8B35-54A0272C8891}"/>
              </a:ext>
            </a:extLst>
          </p:cNvPr>
          <p:cNvSpPr txBox="1">
            <a:spLocks noChangeArrowheads="1"/>
          </p:cNvSpPr>
          <p:nvPr/>
        </p:nvSpPr>
        <p:spPr bwMode="auto">
          <a:xfrm>
            <a:off x="7321927" y="327899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3">
            <a:extLst>
              <a:ext uri="{FF2B5EF4-FFF2-40B4-BE49-F238E27FC236}">
                <a16:creationId xmlns:a16="http://schemas.microsoft.com/office/drawing/2014/main" id="{ABA5E363-03C5-4D9C-9ECF-54D107C330BE}"/>
              </a:ext>
            </a:extLst>
          </p:cNvPr>
          <p:cNvSpPr txBox="1">
            <a:spLocks noChangeArrowheads="1"/>
          </p:cNvSpPr>
          <p:nvPr/>
        </p:nvSpPr>
        <p:spPr bwMode="auto">
          <a:xfrm>
            <a:off x="8401427" y="3782232"/>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13(a,c,b,d,e)</a:t>
            </a:r>
          </a:p>
        </p:txBody>
      </p:sp>
      <p:sp>
        <p:nvSpPr>
          <p:cNvPr id="33" name="Text Box 34">
            <a:extLst>
              <a:ext uri="{FF2B5EF4-FFF2-40B4-BE49-F238E27FC236}">
                <a16:creationId xmlns:a16="http://schemas.microsoft.com/office/drawing/2014/main" id="{9DF0B2E1-305F-46ED-9895-76359519B08E}"/>
              </a:ext>
            </a:extLst>
          </p:cNvPr>
          <p:cNvSpPr txBox="1">
            <a:spLocks noChangeArrowheads="1"/>
          </p:cNvSpPr>
          <p:nvPr/>
        </p:nvSpPr>
        <p:spPr bwMode="auto">
          <a:xfrm>
            <a:off x="4440615" y="4790295"/>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5">
            <a:extLst>
              <a:ext uri="{FF2B5EF4-FFF2-40B4-BE49-F238E27FC236}">
                <a16:creationId xmlns:a16="http://schemas.microsoft.com/office/drawing/2014/main" id="{991208F3-786E-41A6-8E07-B41D1313FD45}"/>
              </a:ext>
            </a:extLst>
          </p:cNvPr>
          <p:cNvSpPr txBox="1">
            <a:spLocks noChangeArrowheads="1"/>
          </p:cNvSpPr>
          <p:nvPr/>
        </p:nvSpPr>
        <p:spPr bwMode="auto">
          <a:xfrm>
            <a:off x="4585077" y="212647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6">
            <a:extLst>
              <a:ext uri="{FF2B5EF4-FFF2-40B4-BE49-F238E27FC236}">
                <a16:creationId xmlns:a16="http://schemas.microsoft.com/office/drawing/2014/main" id="{86D213AF-1FDA-48EB-A67F-D64E73ACA9C2}"/>
              </a:ext>
            </a:extLst>
          </p:cNvPr>
          <p:cNvSpPr txBox="1">
            <a:spLocks noChangeArrowheads="1"/>
          </p:cNvSpPr>
          <p:nvPr/>
        </p:nvSpPr>
        <p:spPr bwMode="auto">
          <a:xfrm>
            <a:off x="7537827" y="1910570"/>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8(a,c,b)</a:t>
            </a:r>
          </a:p>
        </p:txBody>
      </p:sp>
      <p:sp>
        <p:nvSpPr>
          <p:cNvPr id="36" name="Text Box 37">
            <a:extLst>
              <a:ext uri="{FF2B5EF4-FFF2-40B4-BE49-F238E27FC236}">
                <a16:creationId xmlns:a16="http://schemas.microsoft.com/office/drawing/2014/main" id="{C523F6E6-4D74-4069-8A57-2EF40C66FA7D}"/>
              </a:ext>
            </a:extLst>
          </p:cNvPr>
          <p:cNvSpPr txBox="1">
            <a:spLocks noChangeArrowheads="1"/>
          </p:cNvSpPr>
          <p:nvPr/>
        </p:nvSpPr>
        <p:spPr bwMode="auto">
          <a:xfrm>
            <a:off x="7537827" y="4790295"/>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10(a,c,b,d)</a:t>
            </a:r>
          </a:p>
        </p:txBody>
      </p:sp>
    </p:spTree>
    <p:extLst>
      <p:ext uri="{BB962C8B-B14F-4D97-AF65-F5344CB8AC3E}">
        <p14:creationId xmlns:p14="http://schemas.microsoft.com/office/powerpoint/2010/main" val="74641486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4">
            <a:extLst>
              <a:ext uri="{FF2B5EF4-FFF2-40B4-BE49-F238E27FC236}">
                <a16:creationId xmlns:a16="http://schemas.microsoft.com/office/drawing/2014/main" id="{88FFCA35-7B6E-4607-8B44-602E227A95FA}"/>
              </a:ext>
            </a:extLst>
          </p:cNvPr>
          <p:cNvSpPr txBox="1">
            <a:spLocks noChangeArrowheads="1"/>
          </p:cNvSpPr>
          <p:nvPr/>
        </p:nvSpPr>
        <p:spPr bwMode="auto">
          <a:xfrm>
            <a:off x="2655888" y="3400855"/>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a</a:t>
            </a:r>
            <a:endParaRPr kumimoji="1" lang="en-US" altLang="zh-CN" sz="2400" baseline="-25000">
              <a:solidFill>
                <a:srgbClr val="FF3399"/>
              </a:solidFill>
              <a:latin typeface="Times New Roman" panose="02020603050405020304" pitchFamily="18" charset="0"/>
            </a:endParaRPr>
          </a:p>
        </p:txBody>
      </p:sp>
      <p:sp>
        <p:nvSpPr>
          <p:cNvPr id="4" name="Text Box 5">
            <a:extLst>
              <a:ext uri="{FF2B5EF4-FFF2-40B4-BE49-F238E27FC236}">
                <a16:creationId xmlns:a16="http://schemas.microsoft.com/office/drawing/2014/main" id="{3E67E287-DA3D-40EC-B75E-CE38F7CB0796}"/>
              </a:ext>
            </a:extLst>
          </p:cNvPr>
          <p:cNvSpPr txBox="1">
            <a:spLocks noChangeArrowheads="1"/>
          </p:cNvSpPr>
          <p:nvPr/>
        </p:nvSpPr>
        <p:spPr bwMode="auto">
          <a:xfrm>
            <a:off x="3879850" y="4805793"/>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c</a:t>
            </a:r>
            <a:endParaRPr kumimoji="1" lang="en-US" altLang="zh-CN" sz="2400" baseline="-25000">
              <a:solidFill>
                <a:srgbClr val="FF3399"/>
              </a:solidFill>
              <a:latin typeface="Times New Roman" panose="02020603050405020304" pitchFamily="18" charset="0"/>
            </a:endParaRPr>
          </a:p>
        </p:txBody>
      </p:sp>
      <p:sp>
        <p:nvSpPr>
          <p:cNvPr id="5" name="Oval 6">
            <a:extLst>
              <a:ext uri="{FF2B5EF4-FFF2-40B4-BE49-F238E27FC236}">
                <a16:creationId xmlns:a16="http://schemas.microsoft.com/office/drawing/2014/main" id="{9F878B93-F176-4450-89C6-00187F85A8CF}"/>
              </a:ext>
            </a:extLst>
          </p:cNvPr>
          <p:cNvSpPr>
            <a:spLocks noChangeArrowheads="1"/>
          </p:cNvSpPr>
          <p:nvPr/>
        </p:nvSpPr>
        <p:spPr bwMode="auto">
          <a:xfrm>
            <a:off x="2960688" y="35532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7">
            <a:extLst>
              <a:ext uri="{FF2B5EF4-FFF2-40B4-BE49-F238E27FC236}">
                <a16:creationId xmlns:a16="http://schemas.microsoft.com/office/drawing/2014/main" id="{B2F7F39F-7DE4-4BFB-8DC8-54359FE1CD19}"/>
              </a:ext>
            </a:extLst>
          </p:cNvPr>
          <p:cNvSpPr>
            <a:spLocks noChangeArrowheads="1"/>
          </p:cNvSpPr>
          <p:nvPr/>
        </p:nvSpPr>
        <p:spPr bwMode="auto">
          <a:xfrm>
            <a:off x="4332288" y="25626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8">
            <a:extLst>
              <a:ext uri="{FF2B5EF4-FFF2-40B4-BE49-F238E27FC236}">
                <a16:creationId xmlns:a16="http://schemas.microsoft.com/office/drawing/2014/main" id="{FE3E9728-7542-435F-89FF-EF0AAF3A9065}"/>
              </a:ext>
            </a:extLst>
          </p:cNvPr>
          <p:cNvSpPr>
            <a:spLocks noChangeArrowheads="1"/>
          </p:cNvSpPr>
          <p:nvPr/>
        </p:nvSpPr>
        <p:spPr bwMode="auto">
          <a:xfrm>
            <a:off x="4256088" y="44676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9">
            <a:extLst>
              <a:ext uri="{FF2B5EF4-FFF2-40B4-BE49-F238E27FC236}">
                <a16:creationId xmlns:a16="http://schemas.microsoft.com/office/drawing/2014/main" id="{2D26DA7D-96F7-4EE0-AE55-6A57A2DDBB9D}"/>
              </a:ext>
            </a:extLst>
          </p:cNvPr>
          <p:cNvSpPr>
            <a:spLocks noChangeArrowheads="1"/>
          </p:cNvSpPr>
          <p:nvPr/>
        </p:nvSpPr>
        <p:spPr bwMode="auto">
          <a:xfrm>
            <a:off x="7227888" y="44676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10">
            <a:extLst>
              <a:ext uri="{FF2B5EF4-FFF2-40B4-BE49-F238E27FC236}">
                <a16:creationId xmlns:a16="http://schemas.microsoft.com/office/drawing/2014/main" id="{1BE746D0-2A01-4BF0-A51C-855773E65ACB}"/>
              </a:ext>
            </a:extLst>
          </p:cNvPr>
          <p:cNvSpPr>
            <a:spLocks noChangeArrowheads="1"/>
          </p:cNvSpPr>
          <p:nvPr/>
        </p:nvSpPr>
        <p:spPr bwMode="auto">
          <a:xfrm>
            <a:off x="7304088" y="24864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1">
            <a:extLst>
              <a:ext uri="{FF2B5EF4-FFF2-40B4-BE49-F238E27FC236}">
                <a16:creationId xmlns:a16="http://schemas.microsoft.com/office/drawing/2014/main" id="{1312DE57-EF23-458E-A81A-136D7A5F3C65}"/>
              </a:ext>
            </a:extLst>
          </p:cNvPr>
          <p:cNvSpPr>
            <a:spLocks noChangeArrowheads="1"/>
          </p:cNvSpPr>
          <p:nvPr/>
        </p:nvSpPr>
        <p:spPr bwMode="auto">
          <a:xfrm>
            <a:off x="8675688" y="3477055"/>
            <a:ext cx="228600" cy="2286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12">
            <a:extLst>
              <a:ext uri="{FF2B5EF4-FFF2-40B4-BE49-F238E27FC236}">
                <a16:creationId xmlns:a16="http://schemas.microsoft.com/office/drawing/2014/main" id="{F411FD56-A959-4FC2-9A8C-C329A43F76FC}"/>
              </a:ext>
            </a:extLst>
          </p:cNvPr>
          <p:cNvSpPr>
            <a:spLocks noChangeShapeType="1"/>
          </p:cNvSpPr>
          <p:nvPr/>
        </p:nvSpPr>
        <p:spPr bwMode="auto">
          <a:xfrm flipV="1">
            <a:off x="3113088" y="2715055"/>
            <a:ext cx="121920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3">
            <a:extLst>
              <a:ext uri="{FF2B5EF4-FFF2-40B4-BE49-F238E27FC236}">
                <a16:creationId xmlns:a16="http://schemas.microsoft.com/office/drawing/2014/main" id="{A207675B-9220-413B-B596-DACA7050E6AE}"/>
              </a:ext>
            </a:extLst>
          </p:cNvPr>
          <p:cNvSpPr>
            <a:spLocks noChangeShapeType="1"/>
          </p:cNvSpPr>
          <p:nvPr/>
        </p:nvSpPr>
        <p:spPr bwMode="auto">
          <a:xfrm>
            <a:off x="3189288" y="3705655"/>
            <a:ext cx="1066800" cy="9144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4">
            <a:extLst>
              <a:ext uri="{FF2B5EF4-FFF2-40B4-BE49-F238E27FC236}">
                <a16:creationId xmlns:a16="http://schemas.microsoft.com/office/drawing/2014/main" id="{DDE27C16-29A7-411A-B3D3-B2F5E5FAC8D2}"/>
              </a:ext>
            </a:extLst>
          </p:cNvPr>
          <p:cNvSpPr>
            <a:spLocks noChangeShapeType="1"/>
          </p:cNvSpPr>
          <p:nvPr/>
        </p:nvSpPr>
        <p:spPr bwMode="auto">
          <a:xfrm>
            <a:off x="4600575" y="2645205"/>
            <a:ext cx="266382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5">
            <a:extLst>
              <a:ext uri="{FF2B5EF4-FFF2-40B4-BE49-F238E27FC236}">
                <a16:creationId xmlns:a16="http://schemas.microsoft.com/office/drawing/2014/main" id="{66EDE618-AAFD-465D-84C2-C8AAF050C1AE}"/>
              </a:ext>
            </a:extLst>
          </p:cNvPr>
          <p:cNvSpPr>
            <a:spLocks noChangeShapeType="1"/>
          </p:cNvSpPr>
          <p:nvPr/>
        </p:nvSpPr>
        <p:spPr bwMode="auto">
          <a:xfrm>
            <a:off x="7532688" y="2638855"/>
            <a:ext cx="1219200" cy="914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6">
            <a:extLst>
              <a:ext uri="{FF2B5EF4-FFF2-40B4-BE49-F238E27FC236}">
                <a16:creationId xmlns:a16="http://schemas.microsoft.com/office/drawing/2014/main" id="{F4A31495-A7EE-486E-9E01-1A71865341B1}"/>
              </a:ext>
            </a:extLst>
          </p:cNvPr>
          <p:cNvSpPr>
            <a:spLocks noChangeShapeType="1"/>
          </p:cNvSpPr>
          <p:nvPr/>
        </p:nvSpPr>
        <p:spPr bwMode="auto">
          <a:xfrm flipV="1">
            <a:off x="4456113" y="2718230"/>
            <a:ext cx="2808287" cy="18002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7">
            <a:extLst>
              <a:ext uri="{FF2B5EF4-FFF2-40B4-BE49-F238E27FC236}">
                <a16:creationId xmlns:a16="http://schemas.microsoft.com/office/drawing/2014/main" id="{EC830B52-6E51-4BA8-9F0D-11A218433639}"/>
              </a:ext>
            </a:extLst>
          </p:cNvPr>
          <p:cNvSpPr>
            <a:spLocks noChangeShapeType="1"/>
          </p:cNvSpPr>
          <p:nvPr/>
        </p:nvSpPr>
        <p:spPr bwMode="auto">
          <a:xfrm>
            <a:off x="4529138" y="4589893"/>
            <a:ext cx="273526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18">
            <a:extLst>
              <a:ext uri="{FF2B5EF4-FFF2-40B4-BE49-F238E27FC236}">
                <a16:creationId xmlns:a16="http://schemas.microsoft.com/office/drawing/2014/main" id="{513DB7AC-2BFD-4249-9344-55097BD1BD82}"/>
              </a:ext>
            </a:extLst>
          </p:cNvPr>
          <p:cNvSpPr>
            <a:spLocks noChangeShapeType="1"/>
          </p:cNvSpPr>
          <p:nvPr/>
        </p:nvSpPr>
        <p:spPr bwMode="auto">
          <a:xfrm flipV="1">
            <a:off x="7456488" y="3705655"/>
            <a:ext cx="129540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Text Box 19">
            <a:extLst>
              <a:ext uri="{FF2B5EF4-FFF2-40B4-BE49-F238E27FC236}">
                <a16:creationId xmlns:a16="http://schemas.microsoft.com/office/drawing/2014/main" id="{0A0669C1-96CB-44DB-B86E-B567B7949F0D}"/>
              </a:ext>
            </a:extLst>
          </p:cNvPr>
          <p:cNvSpPr txBox="1">
            <a:spLocks noChangeArrowheads="1"/>
          </p:cNvSpPr>
          <p:nvPr/>
        </p:nvSpPr>
        <p:spPr bwMode="auto">
          <a:xfrm>
            <a:off x="3402013" y="389933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20">
            <a:extLst>
              <a:ext uri="{FF2B5EF4-FFF2-40B4-BE49-F238E27FC236}">
                <a16:creationId xmlns:a16="http://schemas.microsoft.com/office/drawing/2014/main" id="{4349F6B6-5115-4754-86B0-8D262AB7F8B8}"/>
              </a:ext>
            </a:extLst>
          </p:cNvPr>
          <p:cNvSpPr txBox="1">
            <a:spLocks noChangeArrowheads="1"/>
          </p:cNvSpPr>
          <p:nvPr/>
        </p:nvSpPr>
        <p:spPr bwMode="auto">
          <a:xfrm>
            <a:off x="3402013" y="283253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 name="Text Box 21">
            <a:extLst>
              <a:ext uri="{FF2B5EF4-FFF2-40B4-BE49-F238E27FC236}">
                <a16:creationId xmlns:a16="http://schemas.microsoft.com/office/drawing/2014/main" id="{7AA751A3-AD60-4AAA-A7BA-43FC432D5387}"/>
              </a:ext>
            </a:extLst>
          </p:cNvPr>
          <p:cNvSpPr txBox="1">
            <a:spLocks noChangeArrowheads="1"/>
          </p:cNvSpPr>
          <p:nvPr/>
        </p:nvSpPr>
        <p:spPr bwMode="auto">
          <a:xfrm>
            <a:off x="7913688" y="271823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21" name="Text Box 22">
            <a:extLst>
              <a:ext uri="{FF2B5EF4-FFF2-40B4-BE49-F238E27FC236}">
                <a16:creationId xmlns:a16="http://schemas.microsoft.com/office/drawing/2014/main" id="{A5B66D96-DE70-4099-B1AD-83EBD432B8AD}"/>
              </a:ext>
            </a:extLst>
          </p:cNvPr>
          <p:cNvSpPr txBox="1">
            <a:spLocks noChangeArrowheads="1"/>
          </p:cNvSpPr>
          <p:nvPr/>
        </p:nvSpPr>
        <p:spPr bwMode="auto">
          <a:xfrm>
            <a:off x="5608638" y="322146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22" name="Text Box 23">
            <a:extLst>
              <a:ext uri="{FF2B5EF4-FFF2-40B4-BE49-F238E27FC236}">
                <a16:creationId xmlns:a16="http://schemas.microsoft.com/office/drawing/2014/main" id="{C2771E0E-253B-4F25-B037-1DACF2D159FE}"/>
              </a:ext>
            </a:extLst>
          </p:cNvPr>
          <p:cNvSpPr txBox="1">
            <a:spLocks noChangeArrowheads="1"/>
          </p:cNvSpPr>
          <p:nvPr/>
        </p:nvSpPr>
        <p:spPr bwMode="auto">
          <a:xfrm>
            <a:off x="5548313" y="4632755"/>
            <a:ext cx="647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p>
        </p:txBody>
      </p:sp>
      <p:sp>
        <p:nvSpPr>
          <p:cNvPr id="23" name="Text Box 24">
            <a:extLst>
              <a:ext uri="{FF2B5EF4-FFF2-40B4-BE49-F238E27FC236}">
                <a16:creationId xmlns:a16="http://schemas.microsoft.com/office/drawing/2014/main" id="{BEBC0268-09DF-416E-B5F4-E0FFB3716129}"/>
              </a:ext>
            </a:extLst>
          </p:cNvPr>
          <p:cNvSpPr txBox="1">
            <a:spLocks noChangeArrowheads="1"/>
          </p:cNvSpPr>
          <p:nvPr/>
        </p:nvSpPr>
        <p:spPr bwMode="auto">
          <a:xfrm>
            <a:off x="7913688" y="401363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4" name="Text Box 25">
            <a:extLst>
              <a:ext uri="{FF2B5EF4-FFF2-40B4-BE49-F238E27FC236}">
                <a16:creationId xmlns:a16="http://schemas.microsoft.com/office/drawing/2014/main" id="{F1842F96-807D-4C08-9074-037F4CCA037D}"/>
              </a:ext>
            </a:extLst>
          </p:cNvPr>
          <p:cNvSpPr txBox="1">
            <a:spLocks noChangeArrowheads="1"/>
          </p:cNvSpPr>
          <p:nvPr/>
        </p:nvSpPr>
        <p:spPr bwMode="auto">
          <a:xfrm>
            <a:off x="4011613" y="2146730"/>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solidFill>
                  <a:srgbClr val="FF3399"/>
                </a:solidFill>
                <a:latin typeface="Times New Roman" panose="02020603050405020304" pitchFamily="18" charset="0"/>
              </a:rPr>
              <a:t>b</a:t>
            </a:r>
            <a:endParaRPr kumimoji="1" lang="en-US" altLang="zh-CN" sz="2400" baseline="-25000">
              <a:solidFill>
                <a:srgbClr val="FF3399"/>
              </a:solidFill>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25" name="Text Box 26">
            <a:extLst>
              <a:ext uri="{FF2B5EF4-FFF2-40B4-BE49-F238E27FC236}">
                <a16:creationId xmlns:a16="http://schemas.microsoft.com/office/drawing/2014/main" id="{95F15F3E-18F9-4836-9510-2C6D87CBED7F}"/>
              </a:ext>
            </a:extLst>
          </p:cNvPr>
          <p:cNvSpPr txBox="1">
            <a:spLocks noChangeArrowheads="1"/>
          </p:cNvSpPr>
          <p:nvPr/>
        </p:nvSpPr>
        <p:spPr bwMode="auto">
          <a:xfrm>
            <a:off x="7192963" y="192606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d</a:t>
            </a:r>
            <a:endParaRPr kumimoji="1" lang="en-US" altLang="zh-CN" sz="2400" baseline="-25000">
              <a:solidFill>
                <a:srgbClr val="FF3399"/>
              </a:solidFill>
              <a:latin typeface="Times New Roman" panose="02020603050405020304" pitchFamily="18" charset="0"/>
            </a:endParaRPr>
          </a:p>
        </p:txBody>
      </p:sp>
      <p:sp>
        <p:nvSpPr>
          <p:cNvPr id="26" name="Text Box 27">
            <a:extLst>
              <a:ext uri="{FF2B5EF4-FFF2-40B4-BE49-F238E27FC236}">
                <a16:creationId xmlns:a16="http://schemas.microsoft.com/office/drawing/2014/main" id="{9D66BA6F-58A5-4B89-8153-6D3FB815B14F}"/>
              </a:ext>
            </a:extLst>
          </p:cNvPr>
          <p:cNvSpPr txBox="1">
            <a:spLocks noChangeArrowheads="1"/>
          </p:cNvSpPr>
          <p:nvPr/>
        </p:nvSpPr>
        <p:spPr bwMode="auto">
          <a:xfrm>
            <a:off x="7364413" y="4508930"/>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e</a:t>
            </a:r>
            <a:endParaRPr kumimoji="1" lang="en-US" altLang="zh-CN" sz="2400" baseline="-25000">
              <a:solidFill>
                <a:srgbClr val="FF3399"/>
              </a:solidFill>
              <a:latin typeface="Times New Roman" panose="02020603050405020304" pitchFamily="18" charset="0"/>
            </a:endParaRPr>
          </a:p>
        </p:txBody>
      </p:sp>
      <p:sp>
        <p:nvSpPr>
          <p:cNvPr id="27" name="Text Box 28">
            <a:extLst>
              <a:ext uri="{FF2B5EF4-FFF2-40B4-BE49-F238E27FC236}">
                <a16:creationId xmlns:a16="http://schemas.microsoft.com/office/drawing/2014/main" id="{1A09960E-1E64-4F26-BC19-7B5493789D41}"/>
              </a:ext>
            </a:extLst>
          </p:cNvPr>
          <p:cNvSpPr txBox="1">
            <a:spLocks noChangeArrowheads="1"/>
          </p:cNvSpPr>
          <p:nvPr/>
        </p:nvSpPr>
        <p:spPr bwMode="auto">
          <a:xfrm>
            <a:off x="8993188" y="3221468"/>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solidFill>
                  <a:srgbClr val="FF3399"/>
                </a:solidFill>
                <a:latin typeface="Times New Roman" panose="02020603050405020304" pitchFamily="18" charset="0"/>
              </a:rPr>
              <a:t>z</a:t>
            </a:r>
            <a:endParaRPr kumimoji="1" lang="en-US" altLang="zh-CN" sz="2400" baseline="-25000">
              <a:solidFill>
                <a:srgbClr val="FF3399"/>
              </a:solidFill>
              <a:latin typeface="Times New Roman" panose="02020603050405020304" pitchFamily="18" charset="0"/>
            </a:endParaRPr>
          </a:p>
        </p:txBody>
      </p:sp>
      <p:sp>
        <p:nvSpPr>
          <p:cNvPr id="28" name="Line 29">
            <a:extLst>
              <a:ext uri="{FF2B5EF4-FFF2-40B4-BE49-F238E27FC236}">
                <a16:creationId xmlns:a16="http://schemas.microsoft.com/office/drawing/2014/main" id="{C7B402D7-F8D6-4097-98C1-405E5981068A}"/>
              </a:ext>
            </a:extLst>
          </p:cNvPr>
          <p:cNvSpPr>
            <a:spLocks noChangeShapeType="1"/>
          </p:cNvSpPr>
          <p:nvPr/>
        </p:nvSpPr>
        <p:spPr bwMode="auto">
          <a:xfrm>
            <a:off x="4384675" y="2789668"/>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Text Box 30">
            <a:extLst>
              <a:ext uri="{FF2B5EF4-FFF2-40B4-BE49-F238E27FC236}">
                <a16:creationId xmlns:a16="http://schemas.microsoft.com/office/drawing/2014/main" id="{58E28535-9B2E-4CCE-B2FB-CCF0E60CEF9D}"/>
              </a:ext>
            </a:extLst>
          </p:cNvPr>
          <p:cNvSpPr txBox="1">
            <a:spLocks noChangeArrowheads="1"/>
          </p:cNvSpPr>
          <p:nvPr/>
        </p:nvSpPr>
        <p:spPr bwMode="auto">
          <a:xfrm>
            <a:off x="4168775" y="329449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0" name="Line 31">
            <a:extLst>
              <a:ext uri="{FF2B5EF4-FFF2-40B4-BE49-F238E27FC236}">
                <a16:creationId xmlns:a16="http://schemas.microsoft.com/office/drawing/2014/main" id="{32A505F5-3549-4E12-92D6-37563F6027AA}"/>
              </a:ext>
            </a:extLst>
          </p:cNvPr>
          <p:cNvSpPr>
            <a:spLocks noChangeShapeType="1"/>
          </p:cNvSpPr>
          <p:nvPr/>
        </p:nvSpPr>
        <p:spPr bwMode="auto">
          <a:xfrm>
            <a:off x="7337425" y="2789668"/>
            <a:ext cx="0" cy="165576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Text Box 32">
            <a:extLst>
              <a:ext uri="{FF2B5EF4-FFF2-40B4-BE49-F238E27FC236}">
                <a16:creationId xmlns:a16="http://schemas.microsoft.com/office/drawing/2014/main" id="{CD1406E5-D2FD-4669-B6CA-9E729FC07FE4}"/>
              </a:ext>
            </a:extLst>
          </p:cNvPr>
          <p:cNvSpPr txBox="1">
            <a:spLocks noChangeArrowheads="1"/>
          </p:cNvSpPr>
          <p:nvPr/>
        </p:nvSpPr>
        <p:spPr bwMode="auto">
          <a:xfrm>
            <a:off x="7337425" y="329449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3">
            <a:extLst>
              <a:ext uri="{FF2B5EF4-FFF2-40B4-BE49-F238E27FC236}">
                <a16:creationId xmlns:a16="http://schemas.microsoft.com/office/drawing/2014/main" id="{8C38A452-7DF9-4E2B-96E4-17B148461D7A}"/>
              </a:ext>
            </a:extLst>
          </p:cNvPr>
          <p:cNvSpPr txBox="1">
            <a:spLocks noChangeArrowheads="1"/>
          </p:cNvSpPr>
          <p:nvPr/>
        </p:nvSpPr>
        <p:spPr bwMode="auto">
          <a:xfrm>
            <a:off x="8416925" y="3797730"/>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13(a,c,b,d,e)</a:t>
            </a:r>
          </a:p>
        </p:txBody>
      </p:sp>
      <p:sp>
        <p:nvSpPr>
          <p:cNvPr id="33" name="Text Box 34">
            <a:extLst>
              <a:ext uri="{FF2B5EF4-FFF2-40B4-BE49-F238E27FC236}">
                <a16:creationId xmlns:a16="http://schemas.microsoft.com/office/drawing/2014/main" id="{E56A26E2-0312-4980-AAE7-34918701D020}"/>
              </a:ext>
            </a:extLst>
          </p:cNvPr>
          <p:cNvSpPr txBox="1">
            <a:spLocks noChangeArrowheads="1"/>
          </p:cNvSpPr>
          <p:nvPr/>
        </p:nvSpPr>
        <p:spPr bwMode="auto">
          <a:xfrm>
            <a:off x="4456113" y="4805793"/>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2(a)</a:t>
            </a:r>
          </a:p>
        </p:txBody>
      </p:sp>
      <p:sp>
        <p:nvSpPr>
          <p:cNvPr id="34" name="Text Box 35">
            <a:extLst>
              <a:ext uri="{FF2B5EF4-FFF2-40B4-BE49-F238E27FC236}">
                <a16:creationId xmlns:a16="http://schemas.microsoft.com/office/drawing/2014/main" id="{B2F74B2C-73D4-4939-BF36-932E404ADE25}"/>
              </a:ext>
            </a:extLst>
          </p:cNvPr>
          <p:cNvSpPr txBox="1">
            <a:spLocks noChangeArrowheads="1"/>
          </p:cNvSpPr>
          <p:nvPr/>
        </p:nvSpPr>
        <p:spPr bwMode="auto">
          <a:xfrm>
            <a:off x="4600575" y="2141968"/>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3(a,c)</a:t>
            </a:r>
          </a:p>
        </p:txBody>
      </p:sp>
      <p:sp>
        <p:nvSpPr>
          <p:cNvPr id="35" name="Text Box 36">
            <a:extLst>
              <a:ext uri="{FF2B5EF4-FFF2-40B4-BE49-F238E27FC236}">
                <a16:creationId xmlns:a16="http://schemas.microsoft.com/office/drawing/2014/main" id="{CCAC6057-BF80-4548-86DE-EF2BAD59955F}"/>
              </a:ext>
            </a:extLst>
          </p:cNvPr>
          <p:cNvSpPr txBox="1">
            <a:spLocks noChangeArrowheads="1"/>
          </p:cNvSpPr>
          <p:nvPr/>
        </p:nvSpPr>
        <p:spPr bwMode="auto">
          <a:xfrm>
            <a:off x="7553325" y="1926068"/>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8(a,c,b)</a:t>
            </a:r>
          </a:p>
        </p:txBody>
      </p:sp>
      <p:sp>
        <p:nvSpPr>
          <p:cNvPr id="36" name="Text Box 37">
            <a:extLst>
              <a:ext uri="{FF2B5EF4-FFF2-40B4-BE49-F238E27FC236}">
                <a16:creationId xmlns:a16="http://schemas.microsoft.com/office/drawing/2014/main" id="{10012202-5FC1-4A30-BFA7-D10DA55F9E93}"/>
              </a:ext>
            </a:extLst>
          </p:cNvPr>
          <p:cNvSpPr txBox="1">
            <a:spLocks noChangeArrowheads="1"/>
          </p:cNvSpPr>
          <p:nvPr/>
        </p:nvSpPr>
        <p:spPr bwMode="auto">
          <a:xfrm>
            <a:off x="7553325" y="4805793"/>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宋体" panose="02010600030101010101" pitchFamily="2" charset="-122"/>
              </a:rPr>
              <a:t>10(a,c,b,d)</a:t>
            </a:r>
          </a:p>
        </p:txBody>
      </p:sp>
    </p:spTree>
    <p:extLst>
      <p:ext uri="{BB962C8B-B14F-4D97-AF65-F5344CB8AC3E}">
        <p14:creationId xmlns:p14="http://schemas.microsoft.com/office/powerpoint/2010/main" val="360009251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4" name="Rectangle 3">
            <a:extLst>
              <a:ext uri="{FF2B5EF4-FFF2-40B4-BE49-F238E27FC236}">
                <a16:creationId xmlns:a16="http://schemas.microsoft.com/office/drawing/2014/main" id="{25CC7641-1CB0-42A8-A8F3-64E0BE269A4D}"/>
              </a:ext>
            </a:extLst>
          </p:cNvPr>
          <p:cNvSpPr txBox="1">
            <a:spLocks noChangeArrowheads="1"/>
          </p:cNvSpPr>
          <p:nvPr/>
        </p:nvSpPr>
        <p:spPr>
          <a:xfrm>
            <a:off x="311257" y="1104511"/>
            <a:ext cx="11569485"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buFont typeface="Wingdings" panose="05000000000000000000" pitchFamily="2" charset="2"/>
              <a:buChar char="l"/>
            </a:pPr>
            <a:r>
              <a:rPr lang="en-US" altLang="zh-CN" kern="0" dirty="0">
                <a:ea typeface="宋体" panose="02010600030101010101" pitchFamily="2" charset="-122"/>
              </a:rPr>
              <a:t>Example</a:t>
            </a:r>
            <a:r>
              <a:rPr lang="zh-CN" altLang="en-US" kern="0" dirty="0">
                <a:ea typeface="宋体" panose="02010600030101010101" pitchFamily="2" charset="-122"/>
              </a:rPr>
              <a:t>：</a:t>
            </a:r>
            <a:endParaRPr lang="en-US" altLang="zh-CN" kern="0" dirty="0">
              <a:ea typeface="宋体" panose="02010600030101010101" pitchFamily="2" charset="-122"/>
            </a:endParaRPr>
          </a:p>
          <a:p>
            <a:pPr lvl="1">
              <a:lnSpc>
                <a:spcPct val="150000"/>
              </a:lnSpc>
            </a:pPr>
            <a:r>
              <a:rPr lang="en-US" altLang="zh-CN" kern="0" dirty="0">
                <a:ea typeface="宋体" panose="02010600030101010101" pitchFamily="2" charset="-122"/>
              </a:rPr>
              <a:t>Let </a:t>
            </a:r>
            <a:r>
              <a:rPr lang="en-US" altLang="zh-CN" i="1" kern="0" dirty="0">
                <a:ea typeface="宋体" panose="02010600030101010101" pitchFamily="2" charset="-122"/>
              </a:rPr>
              <a:t>l</a:t>
            </a:r>
            <a:r>
              <a:rPr lang="en-US" altLang="zh-CN" kern="0" baseline="-25000" dirty="0">
                <a:ea typeface="宋体" panose="02010600030101010101" pitchFamily="2" charset="-122"/>
              </a:rPr>
              <a:t>i</a:t>
            </a:r>
            <a:r>
              <a:rPr lang="en-US" altLang="zh-CN" kern="0" dirty="0">
                <a:ea typeface="宋体" panose="02010600030101010101" pitchFamily="2" charset="-122"/>
              </a:rPr>
              <a:t> represent the length from </a:t>
            </a:r>
            <a:r>
              <a:rPr lang="en-US" altLang="zh-CN" i="1" kern="0" dirty="0">
                <a:ea typeface="宋体" panose="02010600030101010101" pitchFamily="2" charset="-122"/>
              </a:rPr>
              <a:t>v</a:t>
            </a:r>
            <a:r>
              <a:rPr lang="en-US" altLang="zh-CN" kern="0" baseline="-25000" dirty="0">
                <a:ea typeface="宋体" panose="02010600030101010101" pitchFamily="2" charset="-122"/>
              </a:rPr>
              <a:t>1</a:t>
            </a:r>
            <a:r>
              <a:rPr lang="en-US" altLang="zh-CN" kern="0" dirty="0">
                <a:ea typeface="宋体" panose="02010600030101010101" pitchFamily="2" charset="-122"/>
              </a:rPr>
              <a:t> to </a:t>
            </a:r>
            <a:r>
              <a:rPr lang="en-US" altLang="zh-CN" i="1" kern="0" dirty="0">
                <a:ea typeface="宋体" panose="02010600030101010101" pitchFamily="2" charset="-122"/>
              </a:rPr>
              <a:t>v</a:t>
            </a:r>
            <a:r>
              <a:rPr lang="en-US" altLang="zh-CN" kern="0" baseline="-25000" dirty="0">
                <a:ea typeface="宋体" panose="02010600030101010101" pitchFamily="2" charset="-122"/>
              </a:rPr>
              <a:t>i</a:t>
            </a:r>
          </a:p>
          <a:p>
            <a:pPr lvl="1">
              <a:lnSpc>
                <a:spcPct val="150000"/>
              </a:lnSpc>
            </a:pPr>
            <a:r>
              <a:rPr lang="en-US" altLang="zh-CN" kern="0" dirty="0">
                <a:ea typeface="宋体" panose="02010600030101010101" pitchFamily="2" charset="-122"/>
              </a:rPr>
              <a:t>Let </a:t>
            </a:r>
            <a:r>
              <a:rPr lang="en-US" altLang="zh-CN" i="1" kern="0" dirty="0">
                <a:ea typeface="宋体" panose="02010600030101010101" pitchFamily="2" charset="-122"/>
              </a:rPr>
              <a:t>d</a:t>
            </a:r>
            <a:r>
              <a:rPr lang="en-US" altLang="zh-CN" kern="0" baseline="-25000" dirty="0">
                <a:ea typeface="宋体" panose="02010600030101010101" pitchFamily="2" charset="-122"/>
              </a:rPr>
              <a:t>ij</a:t>
            </a:r>
            <a:r>
              <a:rPr lang="en-US" altLang="zh-CN" kern="0" dirty="0">
                <a:ea typeface="宋体" panose="02010600030101010101" pitchFamily="2" charset="-122"/>
              </a:rPr>
              <a:t> represent the length of the edge (</a:t>
            </a:r>
            <a:r>
              <a:rPr lang="en-US" altLang="zh-CN" i="1" kern="0" dirty="0">
                <a:ea typeface="宋体" panose="02010600030101010101" pitchFamily="2" charset="-122"/>
              </a:rPr>
              <a:t>v</a:t>
            </a:r>
            <a:r>
              <a:rPr lang="en-US" altLang="zh-CN" kern="0" baseline="-25000" dirty="0">
                <a:ea typeface="宋体" panose="02010600030101010101" pitchFamily="2" charset="-122"/>
              </a:rPr>
              <a:t>i</a:t>
            </a:r>
            <a:r>
              <a:rPr lang="en-US" altLang="zh-CN" kern="0" dirty="0">
                <a:ea typeface="宋体" panose="02010600030101010101" pitchFamily="2" charset="-122"/>
              </a:rPr>
              <a:t>,</a:t>
            </a:r>
            <a:r>
              <a:rPr lang="en-US" altLang="zh-CN" i="1" kern="0" dirty="0">
                <a:ea typeface="宋体" panose="02010600030101010101" pitchFamily="2" charset="-122"/>
              </a:rPr>
              <a:t>v</a:t>
            </a:r>
            <a:r>
              <a:rPr lang="en-US" altLang="zh-CN" kern="0" baseline="-25000" dirty="0">
                <a:ea typeface="宋体" panose="02010600030101010101" pitchFamily="2" charset="-122"/>
              </a:rPr>
              <a:t>j</a:t>
            </a:r>
            <a:r>
              <a:rPr lang="en-US" altLang="zh-CN" kern="0" dirty="0">
                <a:ea typeface="宋体" panose="02010600030101010101" pitchFamily="2" charset="-122"/>
              </a:rPr>
              <a:t>)</a:t>
            </a:r>
          </a:p>
          <a:p>
            <a:pPr lvl="1">
              <a:lnSpc>
                <a:spcPct val="150000"/>
              </a:lnSpc>
            </a:pPr>
            <a:r>
              <a:rPr lang="en-US" altLang="zh-CN" kern="0" dirty="0">
                <a:ea typeface="宋体" panose="02010600030101010101" pitchFamily="2" charset="-122"/>
              </a:rPr>
              <a:t>Find the shortest path from </a:t>
            </a:r>
            <a:r>
              <a:rPr lang="en-US" altLang="zh-CN" i="1" kern="0" dirty="0">
                <a:ea typeface="宋体" panose="02010600030101010101" pitchFamily="2" charset="-122"/>
              </a:rPr>
              <a:t>v</a:t>
            </a:r>
            <a:r>
              <a:rPr lang="en-US" altLang="zh-CN" kern="0" baseline="-25000" dirty="0">
                <a:ea typeface="宋体" panose="02010600030101010101" pitchFamily="2" charset="-122"/>
              </a:rPr>
              <a:t>1</a:t>
            </a:r>
            <a:r>
              <a:rPr lang="en-US" altLang="zh-CN" kern="0" dirty="0">
                <a:ea typeface="宋体" panose="02010600030101010101" pitchFamily="2" charset="-122"/>
              </a:rPr>
              <a:t> to </a:t>
            </a:r>
            <a:r>
              <a:rPr lang="en-US" altLang="zh-CN" i="1" kern="0" dirty="0">
                <a:ea typeface="宋体" panose="02010600030101010101" pitchFamily="2" charset="-122"/>
              </a:rPr>
              <a:t>v</a:t>
            </a:r>
            <a:r>
              <a:rPr lang="en-US" altLang="zh-CN" kern="0" baseline="-25000" dirty="0">
                <a:ea typeface="宋体" panose="02010600030101010101" pitchFamily="2" charset="-122"/>
              </a:rPr>
              <a:t>11</a:t>
            </a:r>
          </a:p>
        </p:txBody>
      </p:sp>
      <p:grpSp>
        <p:nvGrpSpPr>
          <p:cNvPr id="5" name="Group 4">
            <a:extLst>
              <a:ext uri="{FF2B5EF4-FFF2-40B4-BE49-F238E27FC236}">
                <a16:creationId xmlns:a16="http://schemas.microsoft.com/office/drawing/2014/main" id="{F4C3070B-3881-421A-A92A-3404E1C503B8}"/>
              </a:ext>
            </a:extLst>
          </p:cNvPr>
          <p:cNvGrpSpPr>
            <a:grpSpLocks/>
          </p:cNvGrpSpPr>
          <p:nvPr/>
        </p:nvGrpSpPr>
        <p:grpSpPr bwMode="auto">
          <a:xfrm>
            <a:off x="1684149" y="3871994"/>
            <a:ext cx="9237288" cy="2617788"/>
            <a:chOff x="768" y="1706"/>
            <a:chExt cx="4277" cy="1945"/>
          </a:xfrm>
        </p:grpSpPr>
        <p:sp>
          <p:nvSpPr>
            <p:cNvPr id="6" name="Text Box 5">
              <a:extLst>
                <a:ext uri="{FF2B5EF4-FFF2-40B4-BE49-F238E27FC236}">
                  <a16:creationId xmlns:a16="http://schemas.microsoft.com/office/drawing/2014/main" id="{4A1ADA06-886C-449E-8643-E943BB1222D9}"/>
                </a:ext>
              </a:extLst>
            </p:cNvPr>
            <p:cNvSpPr txBox="1">
              <a:spLocks noChangeArrowheads="1"/>
            </p:cNvSpPr>
            <p:nvPr/>
          </p:nvSpPr>
          <p:spPr bwMode="auto">
            <a:xfrm>
              <a:off x="768" y="2543"/>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A0A181E6-AD4D-4511-A207-468F48ED7AFF}"/>
                </a:ext>
              </a:extLst>
            </p:cNvPr>
            <p:cNvSpPr txBox="1">
              <a:spLocks noChangeArrowheads="1"/>
            </p:cNvSpPr>
            <p:nvPr/>
          </p:nvSpPr>
          <p:spPr bwMode="auto">
            <a:xfrm>
              <a:off x="2726" y="1706"/>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F8141666-C8BF-406A-B98F-131FAD85F718}"/>
                </a:ext>
              </a:extLst>
            </p:cNvPr>
            <p:cNvSpPr txBox="1">
              <a:spLocks noChangeArrowheads="1"/>
            </p:cNvSpPr>
            <p:nvPr/>
          </p:nvSpPr>
          <p:spPr bwMode="auto">
            <a:xfrm>
              <a:off x="3696" y="1728"/>
              <a:ext cx="286"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4AA1544D-B253-456E-9508-D475F4FC33C8}"/>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46BABEF8-AACE-4689-B50B-B84FF02758C0}"/>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17DFB122-DD0B-463E-AA5B-3BB075F4901C}"/>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7EF2389A-81DB-4733-BD6D-DEAF9112DAAB}"/>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31F95464-4CE4-4BAF-AE41-E52FFB29E635}"/>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4A39ECC3-9BF4-48DD-9E3A-2E7D3BBFB570}"/>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122EE2B7-4245-4CFB-AFB0-078FFE90DAC2}"/>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15494475-4F2B-4AD4-BD39-576357310A1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45548630-6AF1-4A9F-87D5-301F978E0FA8}"/>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13D3ECE1-620A-4A97-95A7-9CCD6E52954B}"/>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FF7AB86C-6D70-4924-99AF-4EB2EC76EF49}"/>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03C8AF07-47E3-4853-8FF9-28F0DF00DE73}"/>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5E55CCBA-2A45-4154-9B88-6D3637A18B5D}"/>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0A823125-1B43-4B39-BDB6-4D7751E50F3F}"/>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FFA12674-D18A-46E8-BF33-C9A787F8A3B1}"/>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AA08EC4A-6C50-484D-8B05-EBBE8CD3B646}"/>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DEB18AC0-3F91-4FC0-80DF-EB23B5344FA4}"/>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3B953DD7-2DB6-4511-82AF-5506B6392C57}"/>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BD28F5F8-36E6-45E7-BB5D-30F9D13BA18E}"/>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F7E8F87E-B540-42E7-B818-9855918C1839}"/>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8C5C947A-3B83-4CD6-B8E0-C466BF807151}"/>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6001E5CC-CB6D-4E72-B9AF-8FC32179D0B9}"/>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729B66C2-2717-4A05-868E-3341DC421D34}"/>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4F01445A-F393-4828-BDA3-DD65075A97AB}"/>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ADA67E35-3BE6-4526-9BBA-BF7611AA2DC3}"/>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529BEF4F-E103-4236-96CD-4872A0E7135F}"/>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04B80C48-3354-4A3B-83F0-A15F39E46162}"/>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15459C04-308D-47DC-8921-1DB3B58DE600}"/>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CE14F282-FC88-4D78-B61E-BA885CB290BE}"/>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99F4C2B0-0287-4B8C-8F98-ECEA14F682F6}"/>
                </a:ext>
              </a:extLst>
            </p:cNvPr>
            <p:cNvSpPr txBox="1">
              <a:spLocks noChangeArrowheads="1"/>
            </p:cNvSpPr>
            <p:nvPr/>
          </p:nvSpPr>
          <p:spPr bwMode="auto">
            <a:xfrm>
              <a:off x="1238" y="2858"/>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B4D5D1D4-B000-461B-801C-723DEBBAE159}"/>
                </a:ext>
              </a:extLst>
            </p:cNvPr>
            <p:cNvSpPr txBox="1">
              <a:spLocks noChangeArrowheads="1"/>
            </p:cNvSpPr>
            <p:nvPr/>
          </p:nvSpPr>
          <p:spPr bwMode="auto">
            <a:xfrm>
              <a:off x="1334" y="247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9FA063EE-368C-4185-93AE-2745CBBD1F54}"/>
                </a:ext>
              </a:extLst>
            </p:cNvPr>
            <p:cNvSpPr txBox="1">
              <a:spLocks noChangeArrowheads="1"/>
            </p:cNvSpPr>
            <p:nvPr/>
          </p:nvSpPr>
          <p:spPr bwMode="auto">
            <a:xfrm>
              <a:off x="1238"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F9FADF97-C8DC-4480-9ACB-86B759A40AE2}"/>
                </a:ext>
              </a:extLst>
            </p:cNvPr>
            <p:cNvSpPr txBox="1">
              <a:spLocks noChangeArrowheads="1"/>
            </p:cNvSpPr>
            <p:nvPr/>
          </p:nvSpPr>
          <p:spPr bwMode="auto">
            <a:xfrm>
              <a:off x="3110" y="17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0BE0069F-D29F-4B30-9A49-E9D877D97322}"/>
                </a:ext>
              </a:extLst>
            </p:cNvPr>
            <p:cNvSpPr txBox="1">
              <a:spLocks noChangeArrowheads="1"/>
            </p:cNvSpPr>
            <p:nvPr/>
          </p:nvSpPr>
          <p:spPr bwMode="auto">
            <a:xfrm>
              <a:off x="4118" y="2042"/>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B95FA362-960A-4A54-8576-985827DBE422}"/>
                </a:ext>
              </a:extLst>
            </p:cNvPr>
            <p:cNvSpPr txBox="1">
              <a:spLocks noChangeArrowheads="1"/>
            </p:cNvSpPr>
            <p:nvPr/>
          </p:nvSpPr>
          <p:spPr bwMode="auto">
            <a:xfrm>
              <a:off x="2160" y="177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C7813BAB-3A19-48FD-BC46-54F280EB81F6}"/>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A093AB19-643D-42E7-AA04-961ACF08593A}"/>
                </a:ext>
              </a:extLst>
            </p:cNvPr>
            <p:cNvSpPr txBox="1">
              <a:spLocks noChangeArrowheads="1"/>
            </p:cNvSpPr>
            <p:nvPr/>
          </p:nvSpPr>
          <p:spPr bwMode="auto">
            <a:xfrm>
              <a:off x="3110"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0B80DAF4-9DCD-4962-A6B2-D445E366DB54}"/>
                </a:ext>
              </a:extLst>
            </p:cNvPr>
            <p:cNvSpPr txBox="1">
              <a:spLocks noChangeArrowheads="1"/>
            </p:cNvSpPr>
            <p:nvPr/>
          </p:nvSpPr>
          <p:spPr bwMode="auto">
            <a:xfrm>
              <a:off x="4022"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0AB7C5DF-CCA4-4BDB-B233-7C120846E109}"/>
                </a:ext>
              </a:extLst>
            </p:cNvPr>
            <p:cNvSpPr txBox="1">
              <a:spLocks noChangeArrowheads="1"/>
            </p:cNvSpPr>
            <p:nvPr/>
          </p:nvSpPr>
          <p:spPr bwMode="auto">
            <a:xfrm>
              <a:off x="3168" y="3264"/>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C7DB80DE-2C5C-4C7F-BF61-33D5E4392737}"/>
                </a:ext>
              </a:extLst>
            </p:cNvPr>
            <p:cNvSpPr txBox="1">
              <a:spLocks noChangeArrowheads="1"/>
            </p:cNvSpPr>
            <p:nvPr/>
          </p:nvSpPr>
          <p:spPr bwMode="auto">
            <a:xfrm>
              <a:off x="4118" y="29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8E0AC73E-6BA8-4E98-81DE-56C3494E0F54}"/>
                </a:ext>
              </a:extLst>
            </p:cNvPr>
            <p:cNvSpPr txBox="1">
              <a:spLocks noChangeArrowheads="1"/>
            </p:cNvSpPr>
            <p:nvPr/>
          </p:nvSpPr>
          <p:spPr bwMode="auto">
            <a:xfrm>
              <a:off x="167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6F536B4F-0063-4ACF-83BF-3CB47D599680}"/>
                </a:ext>
              </a:extLst>
            </p:cNvPr>
            <p:cNvSpPr txBox="1">
              <a:spLocks noChangeArrowheads="1"/>
            </p:cNvSpPr>
            <p:nvPr/>
          </p:nvSpPr>
          <p:spPr bwMode="auto">
            <a:xfrm>
              <a:off x="1584" y="230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2208324F-08B4-4042-B11C-76DC61B2FC95}"/>
                </a:ext>
              </a:extLst>
            </p:cNvPr>
            <p:cNvSpPr txBox="1">
              <a:spLocks noChangeArrowheads="1"/>
            </p:cNvSpPr>
            <p:nvPr/>
          </p:nvSpPr>
          <p:spPr bwMode="auto">
            <a:xfrm>
              <a:off x="263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C396448D-D9F6-4AF5-86BA-A0158BB9518D}"/>
                </a:ext>
              </a:extLst>
            </p:cNvPr>
            <p:cNvSpPr txBox="1">
              <a:spLocks noChangeArrowheads="1"/>
            </p:cNvSpPr>
            <p:nvPr/>
          </p:nvSpPr>
          <p:spPr bwMode="auto">
            <a:xfrm>
              <a:off x="2592" y="225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9698E25B-1E9C-4354-A7D0-3089F15F7F37}"/>
                </a:ext>
              </a:extLst>
            </p:cNvPr>
            <p:cNvSpPr txBox="1">
              <a:spLocks noChangeArrowheads="1"/>
            </p:cNvSpPr>
            <p:nvPr/>
          </p:nvSpPr>
          <p:spPr bwMode="auto">
            <a:xfrm>
              <a:off x="3590" y="2762"/>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6D5FCF2D-7881-4327-A2CE-74644C31C684}"/>
                </a:ext>
              </a:extLst>
            </p:cNvPr>
            <p:cNvSpPr txBox="1">
              <a:spLocks noChangeArrowheads="1"/>
            </p:cNvSpPr>
            <p:nvPr/>
          </p:nvSpPr>
          <p:spPr bwMode="auto">
            <a:xfrm>
              <a:off x="3734"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D6A6EB5F-0A2A-462C-AB94-925451B18DCC}"/>
                </a:ext>
              </a:extLst>
            </p:cNvPr>
            <p:cNvSpPr txBox="1">
              <a:spLocks noChangeArrowheads="1"/>
            </p:cNvSpPr>
            <p:nvPr/>
          </p:nvSpPr>
          <p:spPr bwMode="auto">
            <a:xfrm>
              <a:off x="1622" y="1754"/>
              <a:ext cx="285"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1FFB2667-0035-4FAD-8D14-0630218AEE5D}"/>
                </a:ext>
              </a:extLst>
            </p:cNvPr>
            <p:cNvSpPr txBox="1">
              <a:spLocks noChangeArrowheads="1"/>
            </p:cNvSpPr>
            <p:nvPr/>
          </p:nvSpPr>
          <p:spPr bwMode="auto">
            <a:xfrm>
              <a:off x="1910" y="2618"/>
              <a:ext cx="285"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08A76386-9995-430C-826A-14BBAADBEE36}"/>
                </a:ext>
              </a:extLst>
            </p:cNvPr>
            <p:cNvSpPr txBox="1">
              <a:spLocks noChangeArrowheads="1"/>
            </p:cNvSpPr>
            <p:nvPr/>
          </p:nvSpPr>
          <p:spPr bwMode="auto">
            <a:xfrm>
              <a:off x="1776" y="3311"/>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4594296F-1D60-401A-AA6C-7DC547336096}"/>
                </a:ext>
              </a:extLst>
            </p:cNvPr>
            <p:cNvSpPr txBox="1">
              <a:spLocks noChangeArrowheads="1"/>
            </p:cNvSpPr>
            <p:nvPr/>
          </p:nvSpPr>
          <p:spPr bwMode="auto">
            <a:xfrm>
              <a:off x="282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B3EAF98D-DA71-476A-87EE-FAB3201593C8}"/>
                </a:ext>
              </a:extLst>
            </p:cNvPr>
            <p:cNvSpPr txBox="1">
              <a:spLocks noChangeArrowheads="1"/>
            </p:cNvSpPr>
            <p:nvPr/>
          </p:nvSpPr>
          <p:spPr bwMode="auto">
            <a:xfrm>
              <a:off x="2726" y="3290"/>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8D97D1E9-0D69-4CE0-B30B-0A1AE032E22A}"/>
                </a:ext>
              </a:extLst>
            </p:cNvPr>
            <p:cNvSpPr txBox="1">
              <a:spLocks noChangeArrowheads="1"/>
            </p:cNvSpPr>
            <p:nvPr/>
          </p:nvSpPr>
          <p:spPr bwMode="auto">
            <a:xfrm>
              <a:off x="378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0E8A1BC6-B040-48DA-85D7-27A3F889A1DD}"/>
                </a:ext>
              </a:extLst>
            </p:cNvPr>
            <p:cNvSpPr txBox="1">
              <a:spLocks noChangeArrowheads="1"/>
            </p:cNvSpPr>
            <p:nvPr/>
          </p:nvSpPr>
          <p:spPr bwMode="auto">
            <a:xfrm>
              <a:off x="3734" y="3242"/>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72CC0AE9-FEDD-4752-8AEC-21D562DD0550}"/>
                </a:ext>
              </a:extLst>
            </p:cNvPr>
            <p:cNvSpPr txBox="1">
              <a:spLocks noChangeArrowheads="1"/>
            </p:cNvSpPr>
            <p:nvPr/>
          </p:nvSpPr>
          <p:spPr bwMode="auto">
            <a:xfrm>
              <a:off x="4694" y="2474"/>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F6CA4033-766B-497F-9E29-D221489EB242}"/>
                </a:ext>
              </a:extLst>
            </p:cNvPr>
            <p:cNvSpPr txBox="1">
              <a:spLocks noChangeArrowheads="1"/>
            </p:cNvSpPr>
            <p:nvPr/>
          </p:nvSpPr>
          <p:spPr bwMode="auto">
            <a:xfrm>
              <a:off x="2256" y="326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FBB05874-2BD8-48E3-9078-50E3C32692AF}"/>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991A82C6-D1F3-48D4-B671-2DC0B07B9C0A}"/>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0C4C5C28-7DB4-4E35-BC61-E72C82444C74}"/>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B1BE4715-26E4-4234-9A67-67AAF8CFBB62}"/>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EC35327C-B9C6-46C4-BAE1-EFD43373DB23}"/>
                </a:ext>
              </a:extLst>
            </p:cNvPr>
            <p:cNvSpPr txBox="1">
              <a:spLocks noChangeArrowheads="1"/>
            </p:cNvSpPr>
            <p:nvPr/>
          </p:nvSpPr>
          <p:spPr bwMode="auto">
            <a:xfrm>
              <a:off x="2160" y="297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6802EBFD-7198-4179-B851-03DBA64097F5}"/>
                </a:ext>
              </a:extLst>
            </p:cNvPr>
            <p:cNvSpPr txBox="1">
              <a:spLocks noChangeArrowheads="1"/>
            </p:cNvSpPr>
            <p:nvPr/>
          </p:nvSpPr>
          <p:spPr bwMode="auto">
            <a:xfrm>
              <a:off x="2150"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A4A2AEDA-257C-4307-B261-8F9BEA43A12C}"/>
                </a:ext>
              </a:extLst>
            </p:cNvPr>
            <p:cNvSpPr txBox="1">
              <a:spLocks noChangeArrowheads="1"/>
            </p:cNvSpPr>
            <p:nvPr/>
          </p:nvSpPr>
          <p:spPr bwMode="auto">
            <a:xfrm>
              <a:off x="3216" y="2928"/>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356DD4AF-838E-445A-9B9C-6EAACB32D0E5}"/>
                </a:ext>
              </a:extLst>
            </p:cNvPr>
            <p:cNvSpPr txBox="1">
              <a:spLocks noChangeArrowheads="1"/>
            </p:cNvSpPr>
            <p:nvPr/>
          </p:nvSpPr>
          <p:spPr bwMode="auto">
            <a:xfrm>
              <a:off x="3254" y="2186"/>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96530938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89D6FF45-34F4-49E7-B3D1-EC4834297476}"/>
              </a:ext>
            </a:extLst>
          </p:cNvPr>
          <p:cNvSpPr txBox="1">
            <a:spLocks noChangeArrowheads="1"/>
          </p:cNvSpPr>
          <p:nvPr/>
        </p:nvSpPr>
        <p:spPr>
          <a:xfrm>
            <a:off x="2134397" y="803497"/>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Step 1</a:t>
            </a:r>
          </a:p>
        </p:txBody>
      </p:sp>
      <p:sp>
        <p:nvSpPr>
          <p:cNvPr id="4" name="Rectangle 3">
            <a:extLst>
              <a:ext uri="{FF2B5EF4-FFF2-40B4-BE49-F238E27FC236}">
                <a16:creationId xmlns:a16="http://schemas.microsoft.com/office/drawing/2014/main" id="{DAA055D5-0DBC-4933-BA28-ED432728D6A0}"/>
              </a:ext>
            </a:extLst>
          </p:cNvPr>
          <p:cNvSpPr txBox="1">
            <a:spLocks noChangeArrowheads="1"/>
          </p:cNvSpPr>
          <p:nvPr/>
        </p:nvSpPr>
        <p:spPr>
          <a:xfrm>
            <a:off x="137977" y="1420686"/>
            <a:ext cx="6297531" cy="5643615"/>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kern="0" dirty="0">
                <a:ea typeface="宋体" panose="02010600030101010101" pitchFamily="2" charset="-122"/>
              </a:rPr>
              <a:t>Find the set of adjacent vertices of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1</a:t>
            </a:r>
            <a:r>
              <a:rPr lang="en-US" altLang="zh-CN" sz="2800" kern="0" dirty="0">
                <a:ea typeface="宋体" panose="02010600030101010101" pitchFamily="2" charset="-122"/>
              </a:rPr>
              <a:t>,which are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2</a:t>
            </a:r>
            <a:r>
              <a:rPr lang="en-US" altLang="zh-CN" sz="2800" kern="0" dirty="0">
                <a:ea typeface="宋体" panose="02010600030101010101" pitchFamily="2" charset="-122"/>
              </a:rPr>
              <a:t>,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3</a:t>
            </a:r>
            <a:r>
              <a:rPr lang="en-US" altLang="zh-CN" sz="2800" kern="0" dirty="0">
                <a:ea typeface="宋体" panose="02010600030101010101" pitchFamily="2" charset="-122"/>
              </a:rPr>
              <a:t>,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4</a:t>
            </a:r>
            <a:r>
              <a:rPr lang="en-US" altLang="zh-CN" sz="2800" kern="0" dirty="0">
                <a:ea typeface="宋体" panose="02010600030101010101" pitchFamily="2" charset="-122"/>
              </a:rPr>
              <a:t>}</a:t>
            </a:r>
          </a:p>
          <a:p>
            <a:pPr>
              <a:lnSpc>
                <a:spcPct val="150000"/>
              </a:lnSpc>
            </a:pPr>
            <a:r>
              <a:rPr lang="en-US" altLang="zh-CN" sz="2800" kern="0" dirty="0">
                <a:ea typeface="宋体" panose="02010600030101010101" pitchFamily="2" charset="-122"/>
              </a:rPr>
              <a:t>Find the length from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1</a:t>
            </a:r>
            <a:r>
              <a:rPr lang="en-US" altLang="zh-CN" sz="28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12</a:t>
            </a:r>
            <a:r>
              <a:rPr lang="en-US" altLang="zh-CN" sz="2400" kern="0" dirty="0">
                <a:ea typeface="宋体" panose="02010600030101010101" pitchFamily="2" charset="-122"/>
              </a:rPr>
              <a:t>=2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13</a:t>
            </a:r>
            <a:r>
              <a:rPr lang="en-US" altLang="zh-CN" sz="2400" kern="0" dirty="0">
                <a:ea typeface="宋体" panose="02010600030101010101" pitchFamily="2" charset="-122"/>
              </a:rPr>
              <a:t>=8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14</a:t>
            </a:r>
            <a:r>
              <a:rPr lang="en-US" altLang="zh-CN" sz="2400" kern="0" dirty="0">
                <a:ea typeface="宋体" panose="02010600030101010101" pitchFamily="2" charset="-122"/>
              </a:rPr>
              <a:t>=1</a:t>
            </a:r>
          </a:p>
          <a:p>
            <a:pPr>
              <a:lnSpc>
                <a:spcPct val="150000"/>
              </a:lnSpc>
            </a:pPr>
            <a:r>
              <a:rPr lang="en-US" altLang="zh-CN" sz="2800" kern="0" dirty="0">
                <a:ea typeface="宋体" panose="02010600030101010101" pitchFamily="2" charset="-122"/>
              </a:rPr>
              <a:t>Find the shortest length of </a:t>
            </a:r>
            <a:r>
              <a:rPr lang="en-US" altLang="zh-CN" sz="2800" i="1" kern="0" dirty="0">
                <a:ea typeface="宋体" panose="02010600030101010101" pitchFamily="2" charset="-122"/>
              </a:rPr>
              <a:t>l</a:t>
            </a:r>
            <a:r>
              <a:rPr lang="en-US" altLang="zh-CN" sz="2800" kern="0" baseline="-25000" dirty="0">
                <a:ea typeface="宋体" panose="02010600030101010101" pitchFamily="2" charset="-122"/>
              </a:rPr>
              <a:t>2</a:t>
            </a:r>
            <a:r>
              <a:rPr lang="en-US" altLang="zh-CN" sz="2800" kern="0" dirty="0">
                <a:ea typeface="宋体" panose="02010600030101010101" pitchFamily="2" charset="-122"/>
              </a:rPr>
              <a:t>,</a:t>
            </a:r>
            <a:r>
              <a:rPr lang="en-US" altLang="zh-CN" sz="2800" i="1" kern="0" dirty="0">
                <a:ea typeface="宋体" panose="02010600030101010101" pitchFamily="2" charset="-122"/>
              </a:rPr>
              <a:t>l</a:t>
            </a:r>
            <a:r>
              <a:rPr lang="en-US" altLang="zh-CN" sz="2800" kern="0" baseline="-25000" dirty="0">
                <a:ea typeface="宋体" panose="02010600030101010101" pitchFamily="2" charset="-122"/>
              </a:rPr>
              <a:t>3 </a:t>
            </a:r>
            <a:r>
              <a:rPr lang="en-US" altLang="zh-CN" sz="2800" kern="0" dirty="0">
                <a:ea typeface="宋体" panose="02010600030101010101" pitchFamily="2" charset="-122"/>
              </a:rPr>
              <a:t>,</a:t>
            </a:r>
            <a:r>
              <a:rPr lang="en-US" altLang="zh-CN" sz="2800" i="1" kern="0" dirty="0">
                <a:ea typeface="宋体" panose="02010600030101010101" pitchFamily="2" charset="-122"/>
              </a:rPr>
              <a:t>l</a:t>
            </a:r>
            <a:r>
              <a:rPr lang="en-US" altLang="zh-CN" sz="2800" kern="0" baseline="-25000" dirty="0">
                <a:ea typeface="宋体" panose="02010600030101010101" pitchFamily="2" charset="-122"/>
              </a:rPr>
              <a:t>4</a:t>
            </a:r>
          </a:p>
          <a:p>
            <a:pPr lvl="1">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a:t>
            </a:r>
            <a:r>
              <a:rPr lang="en-US" altLang="zh-CN" sz="2400" kern="0" dirty="0">
                <a:ea typeface="宋体" panose="02010600030101010101" pitchFamily="2" charset="-122"/>
              </a:rPr>
              <a:t>=1</a:t>
            </a:r>
          </a:p>
          <a:p>
            <a:pPr>
              <a:lnSpc>
                <a:spcPct val="150000"/>
              </a:lnSpc>
            </a:pPr>
            <a:r>
              <a:rPr lang="en-US" altLang="zh-CN" sz="2800" kern="0" dirty="0">
                <a:ea typeface="宋体" panose="02010600030101010101" pitchFamily="2" charset="-122"/>
              </a:rPr>
              <a:t>Connect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1</a:t>
            </a:r>
            <a:r>
              <a:rPr lang="en-US" altLang="zh-CN" sz="2800" kern="0" dirty="0">
                <a:ea typeface="宋体" panose="02010600030101010101" pitchFamily="2" charset="-122"/>
              </a:rPr>
              <a:t> to </a:t>
            </a:r>
            <a:r>
              <a:rPr lang="en-US" altLang="zh-CN" sz="2800" i="1" kern="0" dirty="0">
                <a:ea typeface="宋体" panose="02010600030101010101" pitchFamily="2" charset="-122"/>
              </a:rPr>
              <a:t>v</a:t>
            </a:r>
            <a:r>
              <a:rPr lang="en-US" altLang="zh-CN" sz="2800" kern="0" baseline="-25000" dirty="0">
                <a:ea typeface="宋体" panose="02010600030101010101" pitchFamily="2" charset="-122"/>
              </a:rPr>
              <a:t>4</a:t>
            </a:r>
          </a:p>
        </p:txBody>
      </p:sp>
      <p:grpSp>
        <p:nvGrpSpPr>
          <p:cNvPr id="5" name="Group 4">
            <a:extLst>
              <a:ext uri="{FF2B5EF4-FFF2-40B4-BE49-F238E27FC236}">
                <a16:creationId xmlns:a16="http://schemas.microsoft.com/office/drawing/2014/main" id="{6F3133F7-B484-4F88-AEB2-522EBCBD3493}"/>
              </a:ext>
            </a:extLst>
          </p:cNvPr>
          <p:cNvGrpSpPr>
            <a:grpSpLocks/>
          </p:cNvGrpSpPr>
          <p:nvPr/>
        </p:nvGrpSpPr>
        <p:grpSpPr bwMode="auto">
          <a:xfrm>
            <a:off x="5636604" y="2010240"/>
            <a:ext cx="6555396" cy="3531690"/>
            <a:chOff x="768" y="1706"/>
            <a:chExt cx="4277" cy="1945"/>
          </a:xfrm>
        </p:grpSpPr>
        <p:sp>
          <p:nvSpPr>
            <p:cNvPr id="6" name="Text Box 5">
              <a:extLst>
                <a:ext uri="{FF2B5EF4-FFF2-40B4-BE49-F238E27FC236}">
                  <a16:creationId xmlns:a16="http://schemas.microsoft.com/office/drawing/2014/main" id="{6AEAE313-4C3E-4410-994A-4D98D1C59597}"/>
                </a:ext>
              </a:extLst>
            </p:cNvPr>
            <p:cNvSpPr txBox="1">
              <a:spLocks noChangeArrowheads="1"/>
            </p:cNvSpPr>
            <p:nvPr/>
          </p:nvSpPr>
          <p:spPr bwMode="auto">
            <a:xfrm>
              <a:off x="768" y="2543"/>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27740150-E1F7-4D8D-BE96-5CF071D5F632}"/>
                </a:ext>
              </a:extLst>
            </p:cNvPr>
            <p:cNvSpPr txBox="1">
              <a:spLocks noChangeArrowheads="1"/>
            </p:cNvSpPr>
            <p:nvPr/>
          </p:nvSpPr>
          <p:spPr bwMode="auto">
            <a:xfrm>
              <a:off x="2726" y="1706"/>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5ACC4BC3-657B-4B57-B1ED-939684E1AA37}"/>
                </a:ext>
              </a:extLst>
            </p:cNvPr>
            <p:cNvSpPr txBox="1">
              <a:spLocks noChangeArrowheads="1"/>
            </p:cNvSpPr>
            <p:nvPr/>
          </p:nvSpPr>
          <p:spPr bwMode="auto">
            <a:xfrm>
              <a:off x="3696" y="1728"/>
              <a:ext cx="286"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B74D759A-B226-411C-B403-BB995C5CA08F}"/>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28E1F6E2-0F6F-4B92-8F75-EDE345AEC34F}"/>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CBDDBE41-AE53-4DE2-85EC-FAD8F5191D09}"/>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15AA949E-0FA3-4437-A499-4415729164D6}"/>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64EA4C99-E63D-4B88-B4EF-14310A555228}"/>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E06CE9A6-AAEB-4098-9821-8FD3A2BB560C}"/>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976EFFF2-9D88-4DB4-9F8A-58C263C1962B}"/>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14472B75-3111-49C9-9996-A9F3247631A4}"/>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A4A8B6A5-87C4-475D-ACF5-955716D9736F}"/>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16686ED9-DEF4-4974-B5B2-4E2776C18DF4}"/>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A10A6409-3CF5-437E-BE98-FF752A7A57B3}"/>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F5A232A6-F1DE-4878-864D-8978E7EF6106}"/>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806FFF19-83C1-4331-8DF0-E6E590D2F8DD}"/>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D1F27FCC-A9FE-4F12-AE7C-AEAA575F13A6}"/>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FC89F7C0-E4B3-4811-B0E1-086CF30D539D}"/>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60DB2979-3C27-4076-A4BB-6971229912A7}"/>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BEB83B21-A8E5-48DE-B364-C52320D6194E}"/>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076FEE39-C147-477B-B917-78B1CB1981ED}"/>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8D3299DA-5B72-4361-A1AB-83414F34C519}"/>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B4DDD7AA-ED69-4283-AF24-B338EBA7EDE1}"/>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C901607D-21B1-431F-838C-DB30C16AB03D}"/>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FA96FF96-EBA1-4CA1-9728-66EDA16F35D9}"/>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269EB59E-7427-4309-A0BC-4AD0AB08CE9A}"/>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CA031052-508A-46BB-A0D6-8901CAC7F749}"/>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656833B2-8A52-4D7A-92E2-D869C3AD0545}"/>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A24D85B8-34D3-4026-BAA3-41C70F75F074}"/>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AE13FBB4-1705-4734-B336-D1D06318F74F}"/>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E8E753CC-20E2-4C95-B7C3-34AAE99B8D19}"/>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F58BD99E-7F8D-4F75-878C-4E1D99AC2C6C}"/>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9CB29C4A-3D00-4628-B595-9DB1115A3003}"/>
                </a:ext>
              </a:extLst>
            </p:cNvPr>
            <p:cNvSpPr txBox="1">
              <a:spLocks noChangeArrowheads="1"/>
            </p:cNvSpPr>
            <p:nvPr/>
          </p:nvSpPr>
          <p:spPr bwMode="auto">
            <a:xfrm>
              <a:off x="1238" y="2858"/>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5F485C89-E2C8-4ECD-B600-3610A341AEF0}"/>
                </a:ext>
              </a:extLst>
            </p:cNvPr>
            <p:cNvSpPr txBox="1">
              <a:spLocks noChangeArrowheads="1"/>
            </p:cNvSpPr>
            <p:nvPr/>
          </p:nvSpPr>
          <p:spPr bwMode="auto">
            <a:xfrm>
              <a:off x="1334" y="247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121AD637-B3C8-4EBA-95E8-3C130593FCF0}"/>
                </a:ext>
              </a:extLst>
            </p:cNvPr>
            <p:cNvSpPr txBox="1">
              <a:spLocks noChangeArrowheads="1"/>
            </p:cNvSpPr>
            <p:nvPr/>
          </p:nvSpPr>
          <p:spPr bwMode="auto">
            <a:xfrm>
              <a:off x="1238"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11C61891-2E7A-4570-9102-D17D562ACB4F}"/>
                </a:ext>
              </a:extLst>
            </p:cNvPr>
            <p:cNvSpPr txBox="1">
              <a:spLocks noChangeArrowheads="1"/>
            </p:cNvSpPr>
            <p:nvPr/>
          </p:nvSpPr>
          <p:spPr bwMode="auto">
            <a:xfrm>
              <a:off x="3110" y="17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61322238-B841-40F9-B6D4-3B04010CA467}"/>
                </a:ext>
              </a:extLst>
            </p:cNvPr>
            <p:cNvSpPr txBox="1">
              <a:spLocks noChangeArrowheads="1"/>
            </p:cNvSpPr>
            <p:nvPr/>
          </p:nvSpPr>
          <p:spPr bwMode="auto">
            <a:xfrm>
              <a:off x="4118" y="2042"/>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69966AEF-74B4-4D72-9954-99FBDA1488AD}"/>
                </a:ext>
              </a:extLst>
            </p:cNvPr>
            <p:cNvSpPr txBox="1">
              <a:spLocks noChangeArrowheads="1"/>
            </p:cNvSpPr>
            <p:nvPr/>
          </p:nvSpPr>
          <p:spPr bwMode="auto">
            <a:xfrm>
              <a:off x="2160" y="177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481421AC-D2A7-4C1E-ACA9-9029C34F097E}"/>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4A2AA6D9-DBA4-47AE-B984-7DC47F17EA75}"/>
                </a:ext>
              </a:extLst>
            </p:cNvPr>
            <p:cNvSpPr txBox="1">
              <a:spLocks noChangeArrowheads="1"/>
            </p:cNvSpPr>
            <p:nvPr/>
          </p:nvSpPr>
          <p:spPr bwMode="auto">
            <a:xfrm>
              <a:off x="3110"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600A2542-5174-47A4-A77B-B03888573CBE}"/>
                </a:ext>
              </a:extLst>
            </p:cNvPr>
            <p:cNvSpPr txBox="1">
              <a:spLocks noChangeArrowheads="1"/>
            </p:cNvSpPr>
            <p:nvPr/>
          </p:nvSpPr>
          <p:spPr bwMode="auto">
            <a:xfrm>
              <a:off x="4022"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7D2DD6E0-7B86-43C8-8E2D-9409ED4772CF}"/>
                </a:ext>
              </a:extLst>
            </p:cNvPr>
            <p:cNvSpPr txBox="1">
              <a:spLocks noChangeArrowheads="1"/>
            </p:cNvSpPr>
            <p:nvPr/>
          </p:nvSpPr>
          <p:spPr bwMode="auto">
            <a:xfrm>
              <a:off x="3168" y="3264"/>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6B1659D5-613D-488F-B1CE-843CE6E98EA3}"/>
                </a:ext>
              </a:extLst>
            </p:cNvPr>
            <p:cNvSpPr txBox="1">
              <a:spLocks noChangeArrowheads="1"/>
            </p:cNvSpPr>
            <p:nvPr/>
          </p:nvSpPr>
          <p:spPr bwMode="auto">
            <a:xfrm>
              <a:off x="4118" y="29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D0662A34-838C-4237-B60A-7FCB44832A73}"/>
                </a:ext>
              </a:extLst>
            </p:cNvPr>
            <p:cNvSpPr txBox="1">
              <a:spLocks noChangeArrowheads="1"/>
            </p:cNvSpPr>
            <p:nvPr/>
          </p:nvSpPr>
          <p:spPr bwMode="auto">
            <a:xfrm>
              <a:off x="167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5474B272-CE8E-496E-AA40-087CEC9A1657}"/>
                </a:ext>
              </a:extLst>
            </p:cNvPr>
            <p:cNvSpPr txBox="1">
              <a:spLocks noChangeArrowheads="1"/>
            </p:cNvSpPr>
            <p:nvPr/>
          </p:nvSpPr>
          <p:spPr bwMode="auto">
            <a:xfrm>
              <a:off x="1584" y="230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A63E0125-FC0B-4013-878E-03C7E3E52D17}"/>
                </a:ext>
              </a:extLst>
            </p:cNvPr>
            <p:cNvSpPr txBox="1">
              <a:spLocks noChangeArrowheads="1"/>
            </p:cNvSpPr>
            <p:nvPr/>
          </p:nvSpPr>
          <p:spPr bwMode="auto">
            <a:xfrm>
              <a:off x="263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F6E9207D-328A-482A-A029-1A849B5CC28C}"/>
                </a:ext>
              </a:extLst>
            </p:cNvPr>
            <p:cNvSpPr txBox="1">
              <a:spLocks noChangeArrowheads="1"/>
            </p:cNvSpPr>
            <p:nvPr/>
          </p:nvSpPr>
          <p:spPr bwMode="auto">
            <a:xfrm>
              <a:off x="2592" y="225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DBA0D72C-51CF-413E-AE00-27CD0E01DAD5}"/>
                </a:ext>
              </a:extLst>
            </p:cNvPr>
            <p:cNvSpPr txBox="1">
              <a:spLocks noChangeArrowheads="1"/>
            </p:cNvSpPr>
            <p:nvPr/>
          </p:nvSpPr>
          <p:spPr bwMode="auto">
            <a:xfrm>
              <a:off x="3590" y="2762"/>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76364F97-6907-4B11-AE3E-4868BA7E7F62}"/>
                </a:ext>
              </a:extLst>
            </p:cNvPr>
            <p:cNvSpPr txBox="1">
              <a:spLocks noChangeArrowheads="1"/>
            </p:cNvSpPr>
            <p:nvPr/>
          </p:nvSpPr>
          <p:spPr bwMode="auto">
            <a:xfrm>
              <a:off x="3734"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5DF394AB-8564-4EF1-8528-5C71FBD4D908}"/>
                </a:ext>
              </a:extLst>
            </p:cNvPr>
            <p:cNvSpPr txBox="1">
              <a:spLocks noChangeArrowheads="1"/>
            </p:cNvSpPr>
            <p:nvPr/>
          </p:nvSpPr>
          <p:spPr bwMode="auto">
            <a:xfrm>
              <a:off x="1622" y="1754"/>
              <a:ext cx="285"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18E75396-84CD-4F81-86D1-1A6047B97C67}"/>
                </a:ext>
              </a:extLst>
            </p:cNvPr>
            <p:cNvSpPr txBox="1">
              <a:spLocks noChangeArrowheads="1"/>
            </p:cNvSpPr>
            <p:nvPr/>
          </p:nvSpPr>
          <p:spPr bwMode="auto">
            <a:xfrm>
              <a:off x="1910" y="2618"/>
              <a:ext cx="285"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0582BA93-28A6-435B-91F6-C0E1810072EB}"/>
                </a:ext>
              </a:extLst>
            </p:cNvPr>
            <p:cNvSpPr txBox="1">
              <a:spLocks noChangeArrowheads="1"/>
            </p:cNvSpPr>
            <p:nvPr/>
          </p:nvSpPr>
          <p:spPr bwMode="auto">
            <a:xfrm>
              <a:off x="1776" y="3311"/>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557ED2FC-EA89-460F-9958-2958F69E1F77}"/>
                </a:ext>
              </a:extLst>
            </p:cNvPr>
            <p:cNvSpPr txBox="1">
              <a:spLocks noChangeArrowheads="1"/>
            </p:cNvSpPr>
            <p:nvPr/>
          </p:nvSpPr>
          <p:spPr bwMode="auto">
            <a:xfrm>
              <a:off x="282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7F7ED57B-3EB2-4B1D-B447-ECE260DABD00}"/>
                </a:ext>
              </a:extLst>
            </p:cNvPr>
            <p:cNvSpPr txBox="1">
              <a:spLocks noChangeArrowheads="1"/>
            </p:cNvSpPr>
            <p:nvPr/>
          </p:nvSpPr>
          <p:spPr bwMode="auto">
            <a:xfrm>
              <a:off x="2726" y="3290"/>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81FF9DEA-2D04-4A5C-8B4B-BA801A688319}"/>
                </a:ext>
              </a:extLst>
            </p:cNvPr>
            <p:cNvSpPr txBox="1">
              <a:spLocks noChangeArrowheads="1"/>
            </p:cNvSpPr>
            <p:nvPr/>
          </p:nvSpPr>
          <p:spPr bwMode="auto">
            <a:xfrm>
              <a:off x="378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C06BB5B9-5F71-47EE-9854-FA580D6786AB}"/>
                </a:ext>
              </a:extLst>
            </p:cNvPr>
            <p:cNvSpPr txBox="1">
              <a:spLocks noChangeArrowheads="1"/>
            </p:cNvSpPr>
            <p:nvPr/>
          </p:nvSpPr>
          <p:spPr bwMode="auto">
            <a:xfrm>
              <a:off x="3734" y="3242"/>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CD95E40C-4D05-4338-831B-E0D1A53A5494}"/>
                </a:ext>
              </a:extLst>
            </p:cNvPr>
            <p:cNvSpPr txBox="1">
              <a:spLocks noChangeArrowheads="1"/>
            </p:cNvSpPr>
            <p:nvPr/>
          </p:nvSpPr>
          <p:spPr bwMode="auto">
            <a:xfrm>
              <a:off x="4694" y="2474"/>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9E653A09-C5B4-49E4-A9E8-C1443031C43C}"/>
                </a:ext>
              </a:extLst>
            </p:cNvPr>
            <p:cNvSpPr txBox="1">
              <a:spLocks noChangeArrowheads="1"/>
            </p:cNvSpPr>
            <p:nvPr/>
          </p:nvSpPr>
          <p:spPr bwMode="auto">
            <a:xfrm>
              <a:off x="2256" y="326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9D6B02B1-23DA-4E9C-BA71-9CE699E5A6B7}"/>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ABD19D29-7A3B-4B55-BFFE-AA1423E72ADB}"/>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585FBBAA-BC69-43F8-B202-EA9DAAE232E3}"/>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1CD863FA-EAD4-4225-922E-DF6D5B365C4D}"/>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A370A315-7879-425D-9D17-21FD65F4F272}"/>
                </a:ext>
              </a:extLst>
            </p:cNvPr>
            <p:cNvSpPr txBox="1">
              <a:spLocks noChangeArrowheads="1"/>
            </p:cNvSpPr>
            <p:nvPr/>
          </p:nvSpPr>
          <p:spPr bwMode="auto">
            <a:xfrm>
              <a:off x="2160" y="297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D2D2B833-A998-471A-9CBC-E9FA51DE980F}"/>
                </a:ext>
              </a:extLst>
            </p:cNvPr>
            <p:cNvSpPr txBox="1">
              <a:spLocks noChangeArrowheads="1"/>
            </p:cNvSpPr>
            <p:nvPr/>
          </p:nvSpPr>
          <p:spPr bwMode="auto">
            <a:xfrm>
              <a:off x="2150"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D41B85A6-1E20-4131-AD1A-C4FF54200216}"/>
                </a:ext>
              </a:extLst>
            </p:cNvPr>
            <p:cNvSpPr txBox="1">
              <a:spLocks noChangeArrowheads="1"/>
            </p:cNvSpPr>
            <p:nvPr/>
          </p:nvSpPr>
          <p:spPr bwMode="auto">
            <a:xfrm>
              <a:off x="3216" y="2928"/>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8FF5139E-0EF3-45A6-B3C0-18B3F1FD0325}"/>
                </a:ext>
              </a:extLst>
            </p:cNvPr>
            <p:cNvSpPr txBox="1">
              <a:spLocks noChangeArrowheads="1"/>
            </p:cNvSpPr>
            <p:nvPr/>
          </p:nvSpPr>
          <p:spPr bwMode="auto">
            <a:xfrm>
              <a:off x="3254" y="2186"/>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90039734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A224B179-5BB8-4F5C-B94C-EEE4C2E336FB}"/>
              </a:ext>
            </a:extLst>
          </p:cNvPr>
          <p:cNvSpPr txBox="1">
            <a:spLocks noChangeArrowheads="1"/>
          </p:cNvSpPr>
          <p:nvPr/>
        </p:nvSpPr>
        <p:spPr>
          <a:xfrm>
            <a:off x="2094305" y="824162"/>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Step 2</a:t>
            </a:r>
          </a:p>
        </p:txBody>
      </p:sp>
      <p:sp>
        <p:nvSpPr>
          <p:cNvPr id="4" name="Rectangle 3">
            <a:extLst>
              <a:ext uri="{FF2B5EF4-FFF2-40B4-BE49-F238E27FC236}">
                <a16:creationId xmlns:a16="http://schemas.microsoft.com/office/drawing/2014/main" id="{F7AE9432-E04A-4599-BDCF-093ADE684C1A}"/>
              </a:ext>
            </a:extLst>
          </p:cNvPr>
          <p:cNvSpPr txBox="1">
            <a:spLocks noChangeArrowheads="1"/>
          </p:cNvSpPr>
          <p:nvPr/>
        </p:nvSpPr>
        <p:spPr>
          <a:xfrm>
            <a:off x="239146" y="1640945"/>
            <a:ext cx="5793674" cy="411480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7</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=2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47</a:t>
            </a:r>
            <a:r>
              <a:rPr lang="en-US" altLang="zh-CN" sz="2400" kern="0" dirty="0">
                <a:ea typeface="宋体" panose="02010600030101010101" pitchFamily="2" charset="-122"/>
              </a:rPr>
              <a:t>=1+9=10</a:t>
            </a:r>
          </a:p>
          <a:p>
            <a:pPr>
              <a:lnSpc>
                <a:spcPct val="150000"/>
              </a:lnSpc>
            </a:pPr>
            <a:r>
              <a:rPr lang="en-US" altLang="zh-CN" sz="2400" kern="0" dirty="0">
                <a:ea typeface="宋体" panose="02010600030101010101" pitchFamily="2" charset="-122"/>
              </a:rPr>
              <a:t>Find the shortest length of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p>
          <a:p>
            <a:pPr lvl="1">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=2</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p>
          <a:p>
            <a:pPr>
              <a:lnSpc>
                <a:spcPct val="150000"/>
              </a:lnSpc>
            </a:pP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A17E9608-E3A4-40DF-8CFF-BB1586A6CAA0}"/>
              </a:ext>
            </a:extLst>
          </p:cNvPr>
          <p:cNvGrpSpPr>
            <a:grpSpLocks/>
          </p:cNvGrpSpPr>
          <p:nvPr/>
        </p:nvGrpSpPr>
        <p:grpSpPr bwMode="auto">
          <a:xfrm>
            <a:off x="5021451" y="2286561"/>
            <a:ext cx="7378706" cy="2991364"/>
            <a:chOff x="768" y="1706"/>
            <a:chExt cx="4277" cy="1945"/>
          </a:xfrm>
        </p:grpSpPr>
        <p:sp>
          <p:nvSpPr>
            <p:cNvPr id="6" name="Text Box 5">
              <a:extLst>
                <a:ext uri="{FF2B5EF4-FFF2-40B4-BE49-F238E27FC236}">
                  <a16:creationId xmlns:a16="http://schemas.microsoft.com/office/drawing/2014/main" id="{73D2FCF3-A8CC-4C29-8387-E723D963B06B}"/>
                </a:ext>
              </a:extLst>
            </p:cNvPr>
            <p:cNvSpPr txBox="1">
              <a:spLocks noChangeArrowheads="1"/>
            </p:cNvSpPr>
            <p:nvPr/>
          </p:nvSpPr>
          <p:spPr bwMode="auto">
            <a:xfrm>
              <a:off x="768" y="2543"/>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C1B5FDF6-6DC4-4017-885C-6102FDA20E26}"/>
                </a:ext>
              </a:extLst>
            </p:cNvPr>
            <p:cNvSpPr txBox="1">
              <a:spLocks noChangeArrowheads="1"/>
            </p:cNvSpPr>
            <p:nvPr/>
          </p:nvSpPr>
          <p:spPr bwMode="auto">
            <a:xfrm>
              <a:off x="2726" y="1706"/>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E8D15157-7DD3-4B29-B95C-469D0AB09DD4}"/>
                </a:ext>
              </a:extLst>
            </p:cNvPr>
            <p:cNvSpPr txBox="1">
              <a:spLocks noChangeArrowheads="1"/>
            </p:cNvSpPr>
            <p:nvPr/>
          </p:nvSpPr>
          <p:spPr bwMode="auto">
            <a:xfrm>
              <a:off x="3696" y="1728"/>
              <a:ext cx="286"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39B947C5-5184-411F-A552-7579CBE407B6}"/>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DDCF4168-0079-4FCE-ADCE-89556ED4A3DD}"/>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952C3848-86D2-4034-A946-B028F6FBE338}"/>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6BD14B5F-9F9F-4526-B437-50D7ED8E3679}"/>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0D69D109-534A-4B21-A156-85F166C89482}"/>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37056875-B1C7-4B2C-BF7E-DE0727EED2C0}"/>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8ED9BCF5-F6EC-49E6-8815-81D06E7B7221}"/>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B645C145-8697-43EF-A64A-BA0E81B7E93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86938C0B-2BE0-4EDF-B1C5-D70818962D48}"/>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EF5457A6-69C4-4BE7-B03B-FB355AC0B188}"/>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2D4A3D7B-D49E-4A8A-98D4-3588BFDB21D1}"/>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74D04E62-04CA-4714-8A9A-85E85C484C9B}"/>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6458FF67-BC43-4F4B-B29C-B6AEE17A11AD}"/>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5D137654-3AE8-4807-8B28-3BEA5D364722}"/>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7CBFC811-E45F-4599-A6A5-DD14237C5AC8}"/>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BEC2EC53-034B-48CD-AD0F-E0DB8AEADC8E}"/>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6DD1FD20-49DE-4A6F-A218-C19952D8E8FF}"/>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F5DFF6B5-6D76-4748-8175-4A1AC08E3F70}"/>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73C71066-16FA-4D57-9534-6220954E9BEA}"/>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7783BEC6-4016-4871-AAA3-957E2A41BEB7}"/>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734E7365-ABDD-48F3-80DE-08A6A6B27D57}"/>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45CC8381-A521-4253-8BF6-45413BF2953D}"/>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9D335589-8C7A-4F1F-AACA-4BB8085EAC36}"/>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A8B60131-0946-4CE1-800F-816BEFD547CC}"/>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10831733-0259-4D88-B590-D56EA89861D2}"/>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C9FB2575-F8E3-49DB-B290-3C4D92DCCC4A}"/>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CBA089E1-1DD9-44C6-A342-DA2710897633}"/>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2CAB708B-1E46-4B6F-8572-06D7645F1E7B}"/>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8D223B99-9BD5-4FBC-AEFD-391A31286BF0}"/>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9A1B30B3-182C-426B-A50D-52CA8197870F}"/>
                </a:ext>
              </a:extLst>
            </p:cNvPr>
            <p:cNvSpPr txBox="1">
              <a:spLocks noChangeArrowheads="1"/>
            </p:cNvSpPr>
            <p:nvPr/>
          </p:nvSpPr>
          <p:spPr bwMode="auto">
            <a:xfrm>
              <a:off x="1238" y="2858"/>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D1800F15-39E3-41D6-B530-233D768F1184}"/>
                </a:ext>
              </a:extLst>
            </p:cNvPr>
            <p:cNvSpPr txBox="1">
              <a:spLocks noChangeArrowheads="1"/>
            </p:cNvSpPr>
            <p:nvPr/>
          </p:nvSpPr>
          <p:spPr bwMode="auto">
            <a:xfrm>
              <a:off x="1334" y="247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9A8FBDD7-BC68-41B0-A251-D29D0ADC99DC}"/>
                </a:ext>
              </a:extLst>
            </p:cNvPr>
            <p:cNvSpPr txBox="1">
              <a:spLocks noChangeArrowheads="1"/>
            </p:cNvSpPr>
            <p:nvPr/>
          </p:nvSpPr>
          <p:spPr bwMode="auto">
            <a:xfrm>
              <a:off x="1238"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EB82ACF9-316C-43E9-A30A-6BBF3CC2E775}"/>
                </a:ext>
              </a:extLst>
            </p:cNvPr>
            <p:cNvSpPr txBox="1">
              <a:spLocks noChangeArrowheads="1"/>
            </p:cNvSpPr>
            <p:nvPr/>
          </p:nvSpPr>
          <p:spPr bwMode="auto">
            <a:xfrm>
              <a:off x="3110" y="17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4A96FC29-08C0-491C-A8A4-8D9B3330F717}"/>
                </a:ext>
              </a:extLst>
            </p:cNvPr>
            <p:cNvSpPr txBox="1">
              <a:spLocks noChangeArrowheads="1"/>
            </p:cNvSpPr>
            <p:nvPr/>
          </p:nvSpPr>
          <p:spPr bwMode="auto">
            <a:xfrm>
              <a:off x="4118" y="2042"/>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AFE8EAF7-1E5A-461F-9102-E674E483C9B8}"/>
                </a:ext>
              </a:extLst>
            </p:cNvPr>
            <p:cNvSpPr txBox="1">
              <a:spLocks noChangeArrowheads="1"/>
            </p:cNvSpPr>
            <p:nvPr/>
          </p:nvSpPr>
          <p:spPr bwMode="auto">
            <a:xfrm>
              <a:off x="2160" y="177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9C18C04B-9A86-4E15-B79E-B21EA11A1DCE}"/>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dirty="0">
                  <a:latin typeface="Times New Roman" panose="02020603050405020304" pitchFamily="18" charset="0"/>
                </a:rPr>
                <a:t>1</a:t>
              </a:r>
            </a:p>
          </p:txBody>
        </p:sp>
        <p:sp>
          <p:nvSpPr>
            <p:cNvPr id="45" name="Text Box 44">
              <a:extLst>
                <a:ext uri="{FF2B5EF4-FFF2-40B4-BE49-F238E27FC236}">
                  <a16:creationId xmlns:a16="http://schemas.microsoft.com/office/drawing/2014/main" id="{D930DAE3-9214-4797-A5A1-DB6AEBBC5167}"/>
                </a:ext>
              </a:extLst>
            </p:cNvPr>
            <p:cNvSpPr txBox="1">
              <a:spLocks noChangeArrowheads="1"/>
            </p:cNvSpPr>
            <p:nvPr/>
          </p:nvSpPr>
          <p:spPr bwMode="auto">
            <a:xfrm>
              <a:off x="3110"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DCAD7942-52A0-4123-AF39-E00AAE7A68BD}"/>
                </a:ext>
              </a:extLst>
            </p:cNvPr>
            <p:cNvSpPr txBox="1">
              <a:spLocks noChangeArrowheads="1"/>
            </p:cNvSpPr>
            <p:nvPr/>
          </p:nvSpPr>
          <p:spPr bwMode="auto">
            <a:xfrm>
              <a:off x="4022" y="2425"/>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5A6CD3D3-49DF-4667-9AA9-54522984379E}"/>
                </a:ext>
              </a:extLst>
            </p:cNvPr>
            <p:cNvSpPr txBox="1">
              <a:spLocks noChangeArrowheads="1"/>
            </p:cNvSpPr>
            <p:nvPr/>
          </p:nvSpPr>
          <p:spPr bwMode="auto">
            <a:xfrm>
              <a:off x="3168" y="3264"/>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1A4B6AC4-43F7-4BA2-B567-394AEB1F8480}"/>
                </a:ext>
              </a:extLst>
            </p:cNvPr>
            <p:cNvSpPr txBox="1">
              <a:spLocks noChangeArrowheads="1"/>
            </p:cNvSpPr>
            <p:nvPr/>
          </p:nvSpPr>
          <p:spPr bwMode="auto">
            <a:xfrm>
              <a:off x="4118" y="295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2FF83098-946A-4A5B-95AA-897ED78739B8}"/>
                </a:ext>
              </a:extLst>
            </p:cNvPr>
            <p:cNvSpPr txBox="1">
              <a:spLocks noChangeArrowheads="1"/>
            </p:cNvSpPr>
            <p:nvPr/>
          </p:nvSpPr>
          <p:spPr bwMode="auto">
            <a:xfrm>
              <a:off x="167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867E3CEC-7931-4996-B33F-6108093870EE}"/>
                </a:ext>
              </a:extLst>
            </p:cNvPr>
            <p:cNvSpPr txBox="1">
              <a:spLocks noChangeArrowheads="1"/>
            </p:cNvSpPr>
            <p:nvPr/>
          </p:nvSpPr>
          <p:spPr bwMode="auto">
            <a:xfrm>
              <a:off x="1584" y="230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6CE35273-EC40-4258-B182-8959BC43FE84}"/>
                </a:ext>
              </a:extLst>
            </p:cNvPr>
            <p:cNvSpPr txBox="1">
              <a:spLocks noChangeArrowheads="1"/>
            </p:cNvSpPr>
            <p:nvPr/>
          </p:nvSpPr>
          <p:spPr bwMode="auto">
            <a:xfrm>
              <a:off x="2630" y="2810"/>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3F861DF5-19D8-4302-BF9E-C23762EF4BA0}"/>
                </a:ext>
              </a:extLst>
            </p:cNvPr>
            <p:cNvSpPr txBox="1">
              <a:spLocks noChangeArrowheads="1"/>
            </p:cNvSpPr>
            <p:nvPr/>
          </p:nvSpPr>
          <p:spPr bwMode="auto">
            <a:xfrm>
              <a:off x="2592" y="2256"/>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F4BB7856-C0E9-4A7D-B7AF-67304967EE82}"/>
                </a:ext>
              </a:extLst>
            </p:cNvPr>
            <p:cNvSpPr txBox="1">
              <a:spLocks noChangeArrowheads="1"/>
            </p:cNvSpPr>
            <p:nvPr/>
          </p:nvSpPr>
          <p:spPr bwMode="auto">
            <a:xfrm>
              <a:off x="3590" y="2762"/>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14F96C22-E380-4328-9CEB-917C7A28C39A}"/>
                </a:ext>
              </a:extLst>
            </p:cNvPr>
            <p:cNvSpPr txBox="1">
              <a:spLocks noChangeArrowheads="1"/>
            </p:cNvSpPr>
            <p:nvPr/>
          </p:nvSpPr>
          <p:spPr bwMode="auto">
            <a:xfrm>
              <a:off x="3734"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1B34ECE9-B42D-471E-9C22-A4300CAF8027}"/>
                </a:ext>
              </a:extLst>
            </p:cNvPr>
            <p:cNvSpPr txBox="1">
              <a:spLocks noChangeArrowheads="1"/>
            </p:cNvSpPr>
            <p:nvPr/>
          </p:nvSpPr>
          <p:spPr bwMode="auto">
            <a:xfrm>
              <a:off x="1622" y="1754"/>
              <a:ext cx="285"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9AD0ADCE-5C08-4763-84FC-F10D6D81A445}"/>
                </a:ext>
              </a:extLst>
            </p:cNvPr>
            <p:cNvSpPr txBox="1">
              <a:spLocks noChangeArrowheads="1"/>
            </p:cNvSpPr>
            <p:nvPr/>
          </p:nvSpPr>
          <p:spPr bwMode="auto">
            <a:xfrm>
              <a:off x="1910" y="2618"/>
              <a:ext cx="285"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909395A9-0D92-4061-9544-8C3F35E35838}"/>
                </a:ext>
              </a:extLst>
            </p:cNvPr>
            <p:cNvSpPr txBox="1">
              <a:spLocks noChangeArrowheads="1"/>
            </p:cNvSpPr>
            <p:nvPr/>
          </p:nvSpPr>
          <p:spPr bwMode="auto">
            <a:xfrm>
              <a:off x="1776" y="3311"/>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17F6ADE0-79C5-4B89-869A-E1FB0CE7D198}"/>
                </a:ext>
              </a:extLst>
            </p:cNvPr>
            <p:cNvSpPr txBox="1">
              <a:spLocks noChangeArrowheads="1"/>
            </p:cNvSpPr>
            <p:nvPr/>
          </p:nvSpPr>
          <p:spPr bwMode="auto">
            <a:xfrm>
              <a:off x="282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9E8C3837-F098-41C9-8BBD-3F17D5AF9E72}"/>
                </a:ext>
              </a:extLst>
            </p:cNvPr>
            <p:cNvSpPr txBox="1">
              <a:spLocks noChangeArrowheads="1"/>
            </p:cNvSpPr>
            <p:nvPr/>
          </p:nvSpPr>
          <p:spPr bwMode="auto">
            <a:xfrm>
              <a:off x="2726" y="3290"/>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25C24649-D9A5-41F5-806B-43B966D88214}"/>
                </a:ext>
              </a:extLst>
            </p:cNvPr>
            <p:cNvSpPr txBox="1">
              <a:spLocks noChangeArrowheads="1"/>
            </p:cNvSpPr>
            <p:nvPr/>
          </p:nvSpPr>
          <p:spPr bwMode="auto">
            <a:xfrm>
              <a:off x="3782" y="2618"/>
              <a:ext cx="28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FD0F97FC-0A76-452E-9915-BC2332117C9B}"/>
                </a:ext>
              </a:extLst>
            </p:cNvPr>
            <p:cNvSpPr txBox="1">
              <a:spLocks noChangeArrowheads="1"/>
            </p:cNvSpPr>
            <p:nvPr/>
          </p:nvSpPr>
          <p:spPr bwMode="auto">
            <a:xfrm>
              <a:off x="3734" y="3242"/>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44E73D8D-C81E-45C7-A696-3CF7419C4CD1}"/>
                </a:ext>
              </a:extLst>
            </p:cNvPr>
            <p:cNvSpPr txBox="1">
              <a:spLocks noChangeArrowheads="1"/>
            </p:cNvSpPr>
            <p:nvPr/>
          </p:nvSpPr>
          <p:spPr bwMode="auto">
            <a:xfrm>
              <a:off x="4694" y="2474"/>
              <a:ext cx="35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3C3A9429-30AA-4FB6-846F-BC9C26249EBD}"/>
                </a:ext>
              </a:extLst>
            </p:cNvPr>
            <p:cNvSpPr txBox="1">
              <a:spLocks noChangeArrowheads="1"/>
            </p:cNvSpPr>
            <p:nvPr/>
          </p:nvSpPr>
          <p:spPr bwMode="auto">
            <a:xfrm>
              <a:off x="2256" y="3264"/>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5DC5BF39-6CB2-4E5D-B96E-55C5089EB28D}"/>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02152EB6-3745-49B7-B28D-B314BE3C2776}"/>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D796CC54-57F3-4C0F-904C-8A9E885CC0A3}"/>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204480CA-D5A9-42CC-AD1E-B0E84550994B}"/>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6BF36D09-B858-4EC9-8463-B0175F377050}"/>
                </a:ext>
              </a:extLst>
            </p:cNvPr>
            <p:cNvSpPr txBox="1">
              <a:spLocks noChangeArrowheads="1"/>
            </p:cNvSpPr>
            <p:nvPr/>
          </p:nvSpPr>
          <p:spPr bwMode="auto">
            <a:xfrm>
              <a:off x="2160" y="297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AE9FEA6B-CB29-4187-9A0F-8CBA4A33A5C5}"/>
                </a:ext>
              </a:extLst>
            </p:cNvPr>
            <p:cNvSpPr txBox="1">
              <a:spLocks noChangeArrowheads="1"/>
            </p:cNvSpPr>
            <p:nvPr/>
          </p:nvSpPr>
          <p:spPr bwMode="auto">
            <a:xfrm>
              <a:off x="2150" y="2186"/>
              <a:ext cx="2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8B0F2746-63C6-4116-83D5-8A23EFBF23FC}"/>
                </a:ext>
              </a:extLst>
            </p:cNvPr>
            <p:cNvSpPr txBox="1">
              <a:spLocks noChangeArrowheads="1"/>
            </p:cNvSpPr>
            <p:nvPr/>
          </p:nvSpPr>
          <p:spPr bwMode="auto">
            <a:xfrm>
              <a:off x="3216" y="2928"/>
              <a:ext cx="2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BE8B6C85-6165-4DBC-B44F-A6B5A0D53C20}"/>
                </a:ext>
              </a:extLst>
            </p:cNvPr>
            <p:cNvSpPr txBox="1">
              <a:spLocks noChangeArrowheads="1"/>
            </p:cNvSpPr>
            <p:nvPr/>
          </p:nvSpPr>
          <p:spPr bwMode="auto">
            <a:xfrm>
              <a:off x="3254" y="2186"/>
              <a:ext cx="22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133444447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3C865EFB-C8BD-4BEB-902B-ED1F7ADD926F}"/>
              </a:ext>
            </a:extLst>
          </p:cNvPr>
          <p:cNvSpPr txBox="1">
            <a:spLocks noChangeArrowheads="1"/>
          </p:cNvSpPr>
          <p:nvPr/>
        </p:nvSpPr>
        <p:spPr>
          <a:xfrm>
            <a:off x="2186553" y="718088"/>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3</a:t>
            </a:r>
          </a:p>
        </p:txBody>
      </p:sp>
      <p:sp>
        <p:nvSpPr>
          <p:cNvPr id="4" name="Rectangle 3">
            <a:extLst>
              <a:ext uri="{FF2B5EF4-FFF2-40B4-BE49-F238E27FC236}">
                <a16:creationId xmlns:a16="http://schemas.microsoft.com/office/drawing/2014/main" id="{3A31C48E-3D88-4E78-99BC-72D00A19ABF1}"/>
              </a:ext>
            </a:extLst>
          </p:cNvPr>
          <p:cNvSpPr txBox="1">
            <a:spLocks noChangeArrowheads="1"/>
          </p:cNvSpPr>
          <p:nvPr/>
        </p:nvSpPr>
        <p:spPr>
          <a:xfrm>
            <a:off x="135420" y="1471891"/>
            <a:ext cx="5876103" cy="411480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7</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min{8,</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23</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43</a:t>
            </a:r>
            <a:r>
              <a:rPr lang="en-US" altLang="zh-CN" sz="2400" kern="0" dirty="0">
                <a:ea typeface="宋体" panose="02010600030101010101" pitchFamily="2" charset="-122"/>
              </a:rPr>
              <a:t>}={8,8,8}=8</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2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25</a:t>
            </a:r>
            <a:r>
              <a:rPr lang="en-US" altLang="zh-CN" sz="2400" kern="0" dirty="0">
                <a:ea typeface="宋体" panose="02010600030101010101" pitchFamily="2" charset="-122"/>
              </a:rPr>
              <a:t>=3</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47</a:t>
            </a:r>
            <a:r>
              <a:rPr lang="en-US" altLang="zh-CN" sz="2400" kern="0" dirty="0">
                <a:ea typeface="宋体" panose="02010600030101010101" pitchFamily="2" charset="-122"/>
              </a:rPr>
              <a:t>=10</a:t>
            </a:r>
          </a:p>
          <a:p>
            <a:pPr>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a:t>
            </a:r>
            <a:r>
              <a:rPr lang="en-US" altLang="zh-CN" sz="2400" kern="0" dirty="0">
                <a:ea typeface="宋体" panose="02010600030101010101" pitchFamily="2" charset="-122"/>
              </a:rPr>
              <a:t>=3</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p>
          <a:p>
            <a:pPr>
              <a:lnSpc>
                <a:spcPct val="150000"/>
              </a:lnSpc>
            </a:pP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C04EB317-2591-4A36-93B6-4ABC431DD2ED}"/>
              </a:ext>
            </a:extLst>
          </p:cNvPr>
          <p:cNvGrpSpPr>
            <a:grpSpLocks/>
          </p:cNvGrpSpPr>
          <p:nvPr/>
        </p:nvGrpSpPr>
        <p:grpSpPr bwMode="auto">
          <a:xfrm>
            <a:off x="5300420" y="2014780"/>
            <a:ext cx="7012314" cy="3371329"/>
            <a:chOff x="768" y="1706"/>
            <a:chExt cx="4300" cy="1945"/>
          </a:xfrm>
        </p:grpSpPr>
        <p:sp>
          <p:nvSpPr>
            <p:cNvPr id="6" name="Text Box 5">
              <a:extLst>
                <a:ext uri="{FF2B5EF4-FFF2-40B4-BE49-F238E27FC236}">
                  <a16:creationId xmlns:a16="http://schemas.microsoft.com/office/drawing/2014/main" id="{745F9189-0549-4348-94E7-9F3261D75268}"/>
                </a:ext>
              </a:extLst>
            </p:cNvPr>
            <p:cNvSpPr txBox="1">
              <a:spLocks noChangeArrowheads="1"/>
            </p:cNvSpPr>
            <p:nvPr/>
          </p:nvSpPr>
          <p:spPr bwMode="auto">
            <a:xfrm>
              <a:off x="768" y="2543"/>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318F3C45-B33D-4B70-A8D8-29FEE9CA8EFB}"/>
                </a:ext>
              </a:extLst>
            </p:cNvPr>
            <p:cNvSpPr txBox="1">
              <a:spLocks noChangeArrowheads="1"/>
            </p:cNvSpPr>
            <p:nvPr/>
          </p:nvSpPr>
          <p:spPr bwMode="auto">
            <a:xfrm>
              <a:off x="2726" y="1706"/>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173599CA-EC05-4995-BBF2-63D3DAAA8350}"/>
                </a:ext>
              </a:extLst>
            </p:cNvPr>
            <p:cNvSpPr txBox="1">
              <a:spLocks noChangeArrowheads="1"/>
            </p:cNvSpPr>
            <p:nvPr/>
          </p:nvSpPr>
          <p:spPr bwMode="auto">
            <a:xfrm>
              <a:off x="3696" y="1728"/>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692D3D05-DF31-4229-B0ED-F419C925DDA9}"/>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7DE77EFE-DD5E-4EA5-96E5-48D35BBE4D0B}"/>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6A67AE08-50B9-45A8-87D5-7673D0FE8D4F}"/>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AFB15C42-EC92-4813-B3EA-D290C127A5C0}"/>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E58C254D-1948-4D65-A17F-E960BCDC617E}"/>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3F0640BE-782E-49E4-B4C0-12E789B0A5BF}"/>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277720A6-B3A8-416E-A1E3-0F4168AB09A3}"/>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D9140350-7A4D-43E3-B847-050F7ED1E24C}"/>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D6610735-FC46-4869-BD5B-91DFAC8DAF7F}"/>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A2533B84-2149-4B4A-BA09-F277655318B8}"/>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059140FE-31D7-43E4-BADD-57B2ACE90329}"/>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7FB18DC1-1C6F-4317-B076-8759A258FDCB}"/>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1DCA39F4-DD69-49EF-B674-AB9A0EFB2B65}"/>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8C766A4E-E8D0-49B5-B463-54443DAA4F3D}"/>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C081B210-4161-4DD4-9173-C95B932107CE}"/>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E07D7DAA-9717-434C-98BB-9ACF7660408C}"/>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088CE821-364C-4453-848E-30B1B6C6D65A}"/>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F23A4520-2791-47CE-85ED-52C053464FF9}"/>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EF815A7C-DBD8-4A74-A913-764F87C7A228}"/>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C98F6EB9-E4A2-4468-A242-9D3128295D7C}"/>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273C9675-B209-4596-BD93-7F4F7D2B9768}"/>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648E9E3B-5BDF-4446-B9C8-3BACE65DDC86}"/>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4F29AD6E-6F1E-493A-8812-6809434A6CAF}"/>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ACAC08B6-D609-4AB3-B492-5805C6B65C01}"/>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0FD2CAF6-8D9D-47C4-8601-83537F29A04A}"/>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60586DC9-4B5C-42EB-9043-4364457FA594}"/>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C263D3E4-2D76-470F-8D3C-3150C42591CE}"/>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7C70F70D-CA9E-478C-B561-5F733F89081B}"/>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02725875-747A-4AB9-A57C-EEA86A7835AA}"/>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F06C150F-96B9-4B60-AB8A-C4AE899D870E}"/>
                </a:ext>
              </a:extLst>
            </p:cNvPr>
            <p:cNvSpPr txBox="1">
              <a:spLocks noChangeArrowheads="1"/>
            </p:cNvSpPr>
            <p:nvPr/>
          </p:nvSpPr>
          <p:spPr bwMode="auto">
            <a:xfrm>
              <a:off x="1238" y="285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0CB45055-0D40-4896-97D4-B2C72C25857D}"/>
                </a:ext>
              </a:extLst>
            </p:cNvPr>
            <p:cNvSpPr txBox="1">
              <a:spLocks noChangeArrowheads="1"/>
            </p:cNvSpPr>
            <p:nvPr/>
          </p:nvSpPr>
          <p:spPr bwMode="auto">
            <a:xfrm>
              <a:off x="1335" y="247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361455C2-243E-40D4-8010-BB1C6E889479}"/>
                </a:ext>
              </a:extLst>
            </p:cNvPr>
            <p:cNvSpPr txBox="1">
              <a:spLocks noChangeArrowheads="1"/>
            </p:cNvSpPr>
            <p:nvPr/>
          </p:nvSpPr>
          <p:spPr bwMode="auto">
            <a:xfrm>
              <a:off x="1238"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21DA5FEB-E987-4EBD-A07A-5095055DEF56}"/>
                </a:ext>
              </a:extLst>
            </p:cNvPr>
            <p:cNvSpPr txBox="1">
              <a:spLocks noChangeArrowheads="1"/>
            </p:cNvSpPr>
            <p:nvPr/>
          </p:nvSpPr>
          <p:spPr bwMode="auto">
            <a:xfrm>
              <a:off x="3110" y="17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17C663FB-14F7-47CC-85F5-0461C9D23614}"/>
                </a:ext>
              </a:extLst>
            </p:cNvPr>
            <p:cNvSpPr txBox="1">
              <a:spLocks noChangeArrowheads="1"/>
            </p:cNvSpPr>
            <p:nvPr/>
          </p:nvSpPr>
          <p:spPr bwMode="auto">
            <a:xfrm>
              <a:off x="4118" y="2042"/>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2E1C1606-11D2-4CAC-B24B-9C4CE5DFFF60}"/>
                </a:ext>
              </a:extLst>
            </p:cNvPr>
            <p:cNvSpPr txBox="1">
              <a:spLocks noChangeArrowheads="1"/>
            </p:cNvSpPr>
            <p:nvPr/>
          </p:nvSpPr>
          <p:spPr bwMode="auto">
            <a:xfrm>
              <a:off x="2160" y="177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A56A3C36-D72B-4DC8-A73B-463C3F421F41}"/>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626E4D9F-6C63-4087-B6A0-6DEA55CCD646}"/>
                </a:ext>
              </a:extLst>
            </p:cNvPr>
            <p:cNvSpPr txBox="1">
              <a:spLocks noChangeArrowheads="1"/>
            </p:cNvSpPr>
            <p:nvPr/>
          </p:nvSpPr>
          <p:spPr bwMode="auto">
            <a:xfrm>
              <a:off x="3110"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7B061BFD-54D4-4BFC-870E-27566982DE0D}"/>
                </a:ext>
              </a:extLst>
            </p:cNvPr>
            <p:cNvSpPr txBox="1">
              <a:spLocks noChangeArrowheads="1"/>
            </p:cNvSpPr>
            <p:nvPr/>
          </p:nvSpPr>
          <p:spPr bwMode="auto">
            <a:xfrm>
              <a:off x="4022"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63DE02C1-2F61-4391-881D-E49869FE0DEB}"/>
                </a:ext>
              </a:extLst>
            </p:cNvPr>
            <p:cNvSpPr txBox="1">
              <a:spLocks noChangeArrowheads="1"/>
            </p:cNvSpPr>
            <p:nvPr/>
          </p:nvSpPr>
          <p:spPr bwMode="auto">
            <a:xfrm>
              <a:off x="3168" y="326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A99CEADF-87D2-4F8C-9283-6475DB468E43}"/>
                </a:ext>
              </a:extLst>
            </p:cNvPr>
            <p:cNvSpPr txBox="1">
              <a:spLocks noChangeArrowheads="1"/>
            </p:cNvSpPr>
            <p:nvPr/>
          </p:nvSpPr>
          <p:spPr bwMode="auto">
            <a:xfrm>
              <a:off x="4118" y="29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E218E4A0-E466-48E7-A612-CE36B9DE81A1}"/>
                </a:ext>
              </a:extLst>
            </p:cNvPr>
            <p:cNvSpPr txBox="1">
              <a:spLocks noChangeArrowheads="1"/>
            </p:cNvSpPr>
            <p:nvPr/>
          </p:nvSpPr>
          <p:spPr bwMode="auto">
            <a:xfrm>
              <a:off x="1670" y="2810"/>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01F21683-5A18-4E82-917A-0F53C6F43802}"/>
                </a:ext>
              </a:extLst>
            </p:cNvPr>
            <p:cNvSpPr txBox="1">
              <a:spLocks noChangeArrowheads="1"/>
            </p:cNvSpPr>
            <p:nvPr/>
          </p:nvSpPr>
          <p:spPr bwMode="auto">
            <a:xfrm>
              <a:off x="1584" y="230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2BA9E572-ABF4-4C79-9729-DBDAF63B2E16}"/>
                </a:ext>
              </a:extLst>
            </p:cNvPr>
            <p:cNvSpPr txBox="1">
              <a:spLocks noChangeArrowheads="1"/>
            </p:cNvSpPr>
            <p:nvPr/>
          </p:nvSpPr>
          <p:spPr bwMode="auto">
            <a:xfrm>
              <a:off x="2630" y="2810"/>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4AF8DF66-4DCC-463B-898F-782768115E69}"/>
                </a:ext>
              </a:extLst>
            </p:cNvPr>
            <p:cNvSpPr txBox="1">
              <a:spLocks noChangeArrowheads="1"/>
            </p:cNvSpPr>
            <p:nvPr/>
          </p:nvSpPr>
          <p:spPr bwMode="auto">
            <a:xfrm>
              <a:off x="2592" y="225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F8BC71D8-EC5D-4340-97BE-226FA47C3881}"/>
                </a:ext>
              </a:extLst>
            </p:cNvPr>
            <p:cNvSpPr txBox="1">
              <a:spLocks noChangeArrowheads="1"/>
            </p:cNvSpPr>
            <p:nvPr/>
          </p:nvSpPr>
          <p:spPr bwMode="auto">
            <a:xfrm>
              <a:off x="3590" y="2762"/>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395D08F8-BF1D-4067-878D-36AA3F6BFCF5}"/>
                </a:ext>
              </a:extLst>
            </p:cNvPr>
            <p:cNvSpPr txBox="1">
              <a:spLocks noChangeArrowheads="1"/>
            </p:cNvSpPr>
            <p:nvPr/>
          </p:nvSpPr>
          <p:spPr bwMode="auto">
            <a:xfrm>
              <a:off x="373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7E729B20-19F2-417E-8D32-05554D548689}"/>
                </a:ext>
              </a:extLst>
            </p:cNvPr>
            <p:cNvSpPr txBox="1">
              <a:spLocks noChangeArrowheads="1"/>
            </p:cNvSpPr>
            <p:nvPr/>
          </p:nvSpPr>
          <p:spPr bwMode="auto">
            <a:xfrm>
              <a:off x="1622" y="1754"/>
              <a:ext cx="303"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FEEC9530-3135-494C-B99A-6A39E4416650}"/>
                </a:ext>
              </a:extLst>
            </p:cNvPr>
            <p:cNvSpPr txBox="1">
              <a:spLocks noChangeArrowheads="1"/>
            </p:cNvSpPr>
            <p:nvPr/>
          </p:nvSpPr>
          <p:spPr bwMode="auto">
            <a:xfrm>
              <a:off x="1910"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F630183A-1C96-4206-AF51-39782DB83A34}"/>
                </a:ext>
              </a:extLst>
            </p:cNvPr>
            <p:cNvSpPr txBox="1">
              <a:spLocks noChangeArrowheads="1"/>
            </p:cNvSpPr>
            <p:nvPr/>
          </p:nvSpPr>
          <p:spPr bwMode="auto">
            <a:xfrm>
              <a:off x="1776" y="3311"/>
              <a:ext cx="30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716B413C-3506-491C-AEE2-5F5505B40A7C}"/>
                </a:ext>
              </a:extLst>
            </p:cNvPr>
            <p:cNvSpPr txBox="1">
              <a:spLocks noChangeArrowheads="1"/>
            </p:cNvSpPr>
            <p:nvPr/>
          </p:nvSpPr>
          <p:spPr bwMode="auto">
            <a:xfrm>
              <a:off x="2822"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788F0FB3-9C28-4683-BA42-5CC8296AB5CC}"/>
                </a:ext>
              </a:extLst>
            </p:cNvPr>
            <p:cNvSpPr txBox="1">
              <a:spLocks noChangeArrowheads="1"/>
            </p:cNvSpPr>
            <p:nvPr/>
          </p:nvSpPr>
          <p:spPr bwMode="auto">
            <a:xfrm>
              <a:off x="2726" y="3290"/>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A74814A5-C012-482C-A953-6C7BEEEB2936}"/>
                </a:ext>
              </a:extLst>
            </p:cNvPr>
            <p:cNvSpPr txBox="1">
              <a:spLocks noChangeArrowheads="1"/>
            </p:cNvSpPr>
            <p:nvPr/>
          </p:nvSpPr>
          <p:spPr bwMode="auto">
            <a:xfrm>
              <a:off x="3782" y="2618"/>
              <a:ext cx="30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85FE2F7C-0FB0-499A-8BAC-8448CCE07ADE}"/>
                </a:ext>
              </a:extLst>
            </p:cNvPr>
            <p:cNvSpPr txBox="1">
              <a:spLocks noChangeArrowheads="1"/>
            </p:cNvSpPr>
            <p:nvPr/>
          </p:nvSpPr>
          <p:spPr bwMode="auto">
            <a:xfrm>
              <a:off x="3734" y="3242"/>
              <a:ext cx="37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028E33C7-9D99-4CFF-BA39-4090174D0774}"/>
                </a:ext>
              </a:extLst>
            </p:cNvPr>
            <p:cNvSpPr txBox="1">
              <a:spLocks noChangeArrowheads="1"/>
            </p:cNvSpPr>
            <p:nvPr/>
          </p:nvSpPr>
          <p:spPr bwMode="auto">
            <a:xfrm>
              <a:off x="4694" y="2474"/>
              <a:ext cx="3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82221ADB-574B-4D33-9F20-DBC5E0013622}"/>
                </a:ext>
              </a:extLst>
            </p:cNvPr>
            <p:cNvSpPr txBox="1">
              <a:spLocks noChangeArrowheads="1"/>
            </p:cNvSpPr>
            <p:nvPr/>
          </p:nvSpPr>
          <p:spPr bwMode="auto">
            <a:xfrm>
              <a:off x="2256" y="3264"/>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1C5BBBE0-350B-4EEA-AB37-E905F23847DF}"/>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85B0DF4F-FAA7-455F-8A0B-281087046186}"/>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D702EE8D-C8FF-44C0-800A-D4F353FA9AFD}"/>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BC33306A-C037-4E93-A229-47EF20BECBE3}"/>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28D95E63-1D38-4029-B9FD-4F1358973C38}"/>
                </a:ext>
              </a:extLst>
            </p:cNvPr>
            <p:cNvSpPr txBox="1">
              <a:spLocks noChangeArrowheads="1"/>
            </p:cNvSpPr>
            <p:nvPr/>
          </p:nvSpPr>
          <p:spPr bwMode="auto">
            <a:xfrm>
              <a:off x="2160" y="297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922C4D4C-3651-4437-9F76-AF407BD399F6}"/>
                </a:ext>
              </a:extLst>
            </p:cNvPr>
            <p:cNvSpPr txBox="1">
              <a:spLocks noChangeArrowheads="1"/>
            </p:cNvSpPr>
            <p:nvPr/>
          </p:nvSpPr>
          <p:spPr bwMode="auto">
            <a:xfrm>
              <a:off x="2150"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8681C4E8-CBE8-476C-89E8-96B34E60BF6F}"/>
                </a:ext>
              </a:extLst>
            </p:cNvPr>
            <p:cNvSpPr txBox="1">
              <a:spLocks noChangeArrowheads="1"/>
            </p:cNvSpPr>
            <p:nvPr/>
          </p:nvSpPr>
          <p:spPr bwMode="auto">
            <a:xfrm>
              <a:off x="3216" y="292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C0BE6962-7A08-4867-AF4F-2E726F91B935}"/>
                </a:ext>
              </a:extLst>
            </p:cNvPr>
            <p:cNvSpPr txBox="1">
              <a:spLocks noChangeArrowheads="1"/>
            </p:cNvSpPr>
            <p:nvPr/>
          </p:nvSpPr>
          <p:spPr bwMode="auto">
            <a:xfrm>
              <a:off x="325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65286034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99FB89A5-7793-4E46-AD2A-74F3A8BA11C8}"/>
              </a:ext>
            </a:extLst>
          </p:cNvPr>
          <p:cNvSpPr txBox="1">
            <a:spLocks noChangeArrowheads="1"/>
          </p:cNvSpPr>
          <p:nvPr/>
        </p:nvSpPr>
        <p:spPr>
          <a:xfrm>
            <a:off x="2093563" y="609600"/>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4</a:t>
            </a:r>
            <a:endParaRPr lang="en-US" altLang="zh-CN" kern="0" dirty="0">
              <a:ea typeface="宋体" panose="02010600030101010101" pitchFamily="2" charset="-122"/>
            </a:endParaRPr>
          </a:p>
        </p:txBody>
      </p:sp>
      <p:sp>
        <p:nvSpPr>
          <p:cNvPr id="4" name="Rectangle 3">
            <a:extLst>
              <a:ext uri="{FF2B5EF4-FFF2-40B4-BE49-F238E27FC236}">
                <a16:creationId xmlns:a16="http://schemas.microsoft.com/office/drawing/2014/main" id="{1F152B35-E0D1-4BC0-A008-467AE4828423}"/>
              </a:ext>
            </a:extLst>
          </p:cNvPr>
          <p:cNvSpPr txBox="1">
            <a:spLocks noChangeArrowheads="1"/>
          </p:cNvSpPr>
          <p:nvPr/>
        </p:nvSpPr>
        <p:spPr>
          <a:xfrm>
            <a:off x="60711" y="1498931"/>
            <a:ext cx="6079588" cy="411480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7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8</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9</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56</a:t>
            </a:r>
            <a:r>
              <a:rPr lang="en-US" altLang="zh-CN" sz="2400" kern="0" dirty="0">
                <a:ea typeface="宋体" panose="02010600030101010101" pitchFamily="2" charset="-122"/>
              </a:rPr>
              <a:t>=6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=10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8</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58</a:t>
            </a:r>
            <a:r>
              <a:rPr lang="en-US" altLang="zh-CN" sz="2400" kern="0" dirty="0">
                <a:ea typeface="宋体" panose="02010600030101010101" pitchFamily="2" charset="-122"/>
              </a:rPr>
              <a:t>=5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59</a:t>
            </a:r>
            <a:r>
              <a:rPr lang="en-US" altLang="zh-CN" sz="2400" kern="0" dirty="0">
                <a:ea typeface="宋体" panose="02010600030101010101" pitchFamily="2" charset="-122"/>
              </a:rPr>
              <a:t>=12</a:t>
            </a:r>
          </a:p>
          <a:p>
            <a:pPr>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a:t>
            </a:r>
            <a:r>
              <a:rPr lang="en-US" altLang="zh-CN" sz="2400" kern="0" dirty="0">
                <a:ea typeface="宋体" panose="02010600030101010101" pitchFamily="2" charset="-122"/>
              </a:rPr>
              <a:t>=5</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8</a:t>
            </a: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2F103B18-642F-4610-8FEB-98BB8C7B14E3}"/>
              </a:ext>
            </a:extLst>
          </p:cNvPr>
          <p:cNvGrpSpPr>
            <a:grpSpLocks/>
          </p:cNvGrpSpPr>
          <p:nvPr/>
        </p:nvGrpSpPr>
        <p:grpSpPr bwMode="auto">
          <a:xfrm>
            <a:off x="5455403" y="2362200"/>
            <a:ext cx="6941117" cy="2896758"/>
            <a:chOff x="768" y="1706"/>
            <a:chExt cx="4300" cy="1945"/>
          </a:xfrm>
        </p:grpSpPr>
        <p:sp>
          <p:nvSpPr>
            <p:cNvPr id="6" name="Text Box 5">
              <a:extLst>
                <a:ext uri="{FF2B5EF4-FFF2-40B4-BE49-F238E27FC236}">
                  <a16:creationId xmlns:a16="http://schemas.microsoft.com/office/drawing/2014/main" id="{2F8CC2DA-028E-476D-AA6B-A4C50EAC2F21}"/>
                </a:ext>
              </a:extLst>
            </p:cNvPr>
            <p:cNvSpPr txBox="1">
              <a:spLocks noChangeArrowheads="1"/>
            </p:cNvSpPr>
            <p:nvPr/>
          </p:nvSpPr>
          <p:spPr bwMode="auto">
            <a:xfrm>
              <a:off x="768" y="2543"/>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175EB348-194E-48A9-B96A-4F6DD294469D}"/>
                </a:ext>
              </a:extLst>
            </p:cNvPr>
            <p:cNvSpPr txBox="1">
              <a:spLocks noChangeArrowheads="1"/>
            </p:cNvSpPr>
            <p:nvPr/>
          </p:nvSpPr>
          <p:spPr bwMode="auto">
            <a:xfrm>
              <a:off x="2726" y="1706"/>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50F04DD5-B3D1-44EF-853C-118D075FF37E}"/>
                </a:ext>
              </a:extLst>
            </p:cNvPr>
            <p:cNvSpPr txBox="1">
              <a:spLocks noChangeArrowheads="1"/>
            </p:cNvSpPr>
            <p:nvPr/>
          </p:nvSpPr>
          <p:spPr bwMode="auto">
            <a:xfrm>
              <a:off x="3696" y="1728"/>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C225811C-842E-4922-A4BE-08703150B110}"/>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BB38383E-F9D4-40D3-A398-0DB32A4F9ED7}"/>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D8824C6C-7F75-4CFD-BE09-800F47202B26}"/>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0B04E831-1847-46C7-B6AC-09EDC4A25E56}"/>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170B410C-5363-4AD4-BF04-9BD2ED2603AF}"/>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8543562F-BE4D-48AC-9708-E3E7371C4D1E}"/>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9BBA9814-7240-469E-93B6-A879233893F9}"/>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1AE498FC-1AA0-4307-9C35-23985692F94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DFC36DB6-C5A1-42FA-8664-40043B782364}"/>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AA7D7063-9BBA-4902-9979-12DD08B48980}"/>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839109B7-56CB-4FD8-ADC5-990686B6CAD2}"/>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2C11AE38-965E-4141-9FCE-B9BCF7D02C9E}"/>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091B3485-9CED-4613-BA18-3C99BFA70142}"/>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CF5DE3A1-9D9A-4B0A-9F64-FD0981D94A09}"/>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E48CC4D5-C29D-47AE-927C-088CACC8E509}"/>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98B99578-D908-497C-AE04-4715543E2CD8}"/>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4B9CEE16-567E-43FA-BB5D-DE55CFB15F0D}"/>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A402947D-238F-4268-AE82-5C964649190C}"/>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DC71DE6B-4ECD-45DC-9AB2-6C1C8566D5EF}"/>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9678023D-E6D5-4A74-A103-74D5AC1DDBE3}"/>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E3FCA2D0-7ED2-4F10-A27F-BB033910F137}"/>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B9D7558D-F49B-49B7-98E0-5FB5CDCD3474}"/>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2C35E914-5F0C-4C48-95E6-236D97D25F7D}"/>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6A4DD919-F1BB-4B3B-802B-294932D92CE8}"/>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BAB96DD5-82FC-4C30-9878-2AC15A9AFA8D}"/>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CD3ADB08-7E9E-4D33-B9A0-1C6F815D0D96}"/>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19D80F49-1679-448A-AB5E-A16253F31B47}"/>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87524F6F-742E-48FA-B699-6FE155EDA3B1}"/>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9D343193-D2E4-4324-941E-DA652DFB94BD}"/>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06F663BC-E44B-4EEA-AA45-1ACEABDC0B7E}"/>
                </a:ext>
              </a:extLst>
            </p:cNvPr>
            <p:cNvSpPr txBox="1">
              <a:spLocks noChangeArrowheads="1"/>
            </p:cNvSpPr>
            <p:nvPr/>
          </p:nvSpPr>
          <p:spPr bwMode="auto">
            <a:xfrm>
              <a:off x="1238" y="285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5ECADB83-1CA5-4444-B2C9-141E7AED308F}"/>
                </a:ext>
              </a:extLst>
            </p:cNvPr>
            <p:cNvSpPr txBox="1">
              <a:spLocks noChangeArrowheads="1"/>
            </p:cNvSpPr>
            <p:nvPr/>
          </p:nvSpPr>
          <p:spPr bwMode="auto">
            <a:xfrm>
              <a:off x="1335" y="247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0BD67EB6-F023-403B-B43D-5EB85865A326}"/>
                </a:ext>
              </a:extLst>
            </p:cNvPr>
            <p:cNvSpPr txBox="1">
              <a:spLocks noChangeArrowheads="1"/>
            </p:cNvSpPr>
            <p:nvPr/>
          </p:nvSpPr>
          <p:spPr bwMode="auto">
            <a:xfrm>
              <a:off x="1238"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2A2C3A5A-E532-4E06-BBC8-1DE309E2FCE3}"/>
                </a:ext>
              </a:extLst>
            </p:cNvPr>
            <p:cNvSpPr txBox="1">
              <a:spLocks noChangeArrowheads="1"/>
            </p:cNvSpPr>
            <p:nvPr/>
          </p:nvSpPr>
          <p:spPr bwMode="auto">
            <a:xfrm>
              <a:off x="3110" y="17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BBB2D746-41AB-42DA-87EB-C483A7AB0AE0}"/>
                </a:ext>
              </a:extLst>
            </p:cNvPr>
            <p:cNvSpPr txBox="1">
              <a:spLocks noChangeArrowheads="1"/>
            </p:cNvSpPr>
            <p:nvPr/>
          </p:nvSpPr>
          <p:spPr bwMode="auto">
            <a:xfrm>
              <a:off x="4118" y="2042"/>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54797822-DD02-4A07-BE8F-D35C4DA4A721}"/>
                </a:ext>
              </a:extLst>
            </p:cNvPr>
            <p:cNvSpPr txBox="1">
              <a:spLocks noChangeArrowheads="1"/>
            </p:cNvSpPr>
            <p:nvPr/>
          </p:nvSpPr>
          <p:spPr bwMode="auto">
            <a:xfrm>
              <a:off x="2160" y="177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86EC3AE7-5E79-4D8F-9A75-61181BDD3D38}"/>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E2A7AA36-F1E0-41B1-B481-5DAA701A4DA4}"/>
                </a:ext>
              </a:extLst>
            </p:cNvPr>
            <p:cNvSpPr txBox="1">
              <a:spLocks noChangeArrowheads="1"/>
            </p:cNvSpPr>
            <p:nvPr/>
          </p:nvSpPr>
          <p:spPr bwMode="auto">
            <a:xfrm>
              <a:off x="3110"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60A8ACD5-DC5D-401B-8893-2B0E98A165CB}"/>
                </a:ext>
              </a:extLst>
            </p:cNvPr>
            <p:cNvSpPr txBox="1">
              <a:spLocks noChangeArrowheads="1"/>
            </p:cNvSpPr>
            <p:nvPr/>
          </p:nvSpPr>
          <p:spPr bwMode="auto">
            <a:xfrm>
              <a:off x="4022"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266CF577-BCEA-4551-8581-C08CB2495530}"/>
                </a:ext>
              </a:extLst>
            </p:cNvPr>
            <p:cNvSpPr txBox="1">
              <a:spLocks noChangeArrowheads="1"/>
            </p:cNvSpPr>
            <p:nvPr/>
          </p:nvSpPr>
          <p:spPr bwMode="auto">
            <a:xfrm>
              <a:off x="3168" y="326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33CFBC5F-FC6D-4BD0-8276-C2579AAA2990}"/>
                </a:ext>
              </a:extLst>
            </p:cNvPr>
            <p:cNvSpPr txBox="1">
              <a:spLocks noChangeArrowheads="1"/>
            </p:cNvSpPr>
            <p:nvPr/>
          </p:nvSpPr>
          <p:spPr bwMode="auto">
            <a:xfrm>
              <a:off x="4118" y="29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C5116709-14E3-4D7D-AE64-845BAEE0E8C1}"/>
                </a:ext>
              </a:extLst>
            </p:cNvPr>
            <p:cNvSpPr txBox="1">
              <a:spLocks noChangeArrowheads="1"/>
            </p:cNvSpPr>
            <p:nvPr/>
          </p:nvSpPr>
          <p:spPr bwMode="auto">
            <a:xfrm>
              <a:off x="1670" y="2810"/>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F325BEFA-FC07-447A-AD62-2150152D2038}"/>
                </a:ext>
              </a:extLst>
            </p:cNvPr>
            <p:cNvSpPr txBox="1">
              <a:spLocks noChangeArrowheads="1"/>
            </p:cNvSpPr>
            <p:nvPr/>
          </p:nvSpPr>
          <p:spPr bwMode="auto">
            <a:xfrm>
              <a:off x="1584" y="230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5B669E9B-0CBD-47C3-A2E0-E4A8C1ACEE97}"/>
                </a:ext>
              </a:extLst>
            </p:cNvPr>
            <p:cNvSpPr txBox="1">
              <a:spLocks noChangeArrowheads="1"/>
            </p:cNvSpPr>
            <p:nvPr/>
          </p:nvSpPr>
          <p:spPr bwMode="auto">
            <a:xfrm>
              <a:off x="2630" y="2810"/>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8F83D6B1-C8A6-495D-9FBC-346EAFACB111}"/>
                </a:ext>
              </a:extLst>
            </p:cNvPr>
            <p:cNvSpPr txBox="1">
              <a:spLocks noChangeArrowheads="1"/>
            </p:cNvSpPr>
            <p:nvPr/>
          </p:nvSpPr>
          <p:spPr bwMode="auto">
            <a:xfrm>
              <a:off x="2592" y="225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26E5CD52-AD1E-4FB1-BD3F-8948F372C440}"/>
                </a:ext>
              </a:extLst>
            </p:cNvPr>
            <p:cNvSpPr txBox="1">
              <a:spLocks noChangeArrowheads="1"/>
            </p:cNvSpPr>
            <p:nvPr/>
          </p:nvSpPr>
          <p:spPr bwMode="auto">
            <a:xfrm>
              <a:off x="3590" y="2762"/>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5CBCB89C-6EBC-4654-B7B9-56873BAE07DD}"/>
                </a:ext>
              </a:extLst>
            </p:cNvPr>
            <p:cNvSpPr txBox="1">
              <a:spLocks noChangeArrowheads="1"/>
            </p:cNvSpPr>
            <p:nvPr/>
          </p:nvSpPr>
          <p:spPr bwMode="auto">
            <a:xfrm>
              <a:off x="373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DD558AB6-DFED-4740-AED5-0BFF4A2F9031}"/>
                </a:ext>
              </a:extLst>
            </p:cNvPr>
            <p:cNvSpPr txBox="1">
              <a:spLocks noChangeArrowheads="1"/>
            </p:cNvSpPr>
            <p:nvPr/>
          </p:nvSpPr>
          <p:spPr bwMode="auto">
            <a:xfrm>
              <a:off x="1622" y="1754"/>
              <a:ext cx="303"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BEDBA3F8-C256-43B5-A039-EFCDA0DB466E}"/>
                </a:ext>
              </a:extLst>
            </p:cNvPr>
            <p:cNvSpPr txBox="1">
              <a:spLocks noChangeArrowheads="1"/>
            </p:cNvSpPr>
            <p:nvPr/>
          </p:nvSpPr>
          <p:spPr bwMode="auto">
            <a:xfrm>
              <a:off x="1910"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27A0EFDD-AAE3-452D-9F58-601CDFCA26D3}"/>
                </a:ext>
              </a:extLst>
            </p:cNvPr>
            <p:cNvSpPr txBox="1">
              <a:spLocks noChangeArrowheads="1"/>
            </p:cNvSpPr>
            <p:nvPr/>
          </p:nvSpPr>
          <p:spPr bwMode="auto">
            <a:xfrm>
              <a:off x="1776" y="3311"/>
              <a:ext cx="30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FC43EF8F-7F03-4B9D-9389-1B2CA02B6AB6}"/>
                </a:ext>
              </a:extLst>
            </p:cNvPr>
            <p:cNvSpPr txBox="1">
              <a:spLocks noChangeArrowheads="1"/>
            </p:cNvSpPr>
            <p:nvPr/>
          </p:nvSpPr>
          <p:spPr bwMode="auto">
            <a:xfrm>
              <a:off x="2822"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C5838391-7BBA-4459-ABCD-B52126DC20AF}"/>
                </a:ext>
              </a:extLst>
            </p:cNvPr>
            <p:cNvSpPr txBox="1">
              <a:spLocks noChangeArrowheads="1"/>
            </p:cNvSpPr>
            <p:nvPr/>
          </p:nvSpPr>
          <p:spPr bwMode="auto">
            <a:xfrm>
              <a:off x="2726" y="3290"/>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5F5949A3-B7CF-4E28-8E25-7F9F71DE5D9E}"/>
                </a:ext>
              </a:extLst>
            </p:cNvPr>
            <p:cNvSpPr txBox="1">
              <a:spLocks noChangeArrowheads="1"/>
            </p:cNvSpPr>
            <p:nvPr/>
          </p:nvSpPr>
          <p:spPr bwMode="auto">
            <a:xfrm>
              <a:off x="3782" y="2618"/>
              <a:ext cx="30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8727DE8F-1959-45EC-9D77-245CE01219B3}"/>
                </a:ext>
              </a:extLst>
            </p:cNvPr>
            <p:cNvSpPr txBox="1">
              <a:spLocks noChangeArrowheads="1"/>
            </p:cNvSpPr>
            <p:nvPr/>
          </p:nvSpPr>
          <p:spPr bwMode="auto">
            <a:xfrm>
              <a:off x="3734" y="3242"/>
              <a:ext cx="37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E5A79422-E0FF-4EEF-BBF5-43DEDCFBBB21}"/>
                </a:ext>
              </a:extLst>
            </p:cNvPr>
            <p:cNvSpPr txBox="1">
              <a:spLocks noChangeArrowheads="1"/>
            </p:cNvSpPr>
            <p:nvPr/>
          </p:nvSpPr>
          <p:spPr bwMode="auto">
            <a:xfrm>
              <a:off x="4694" y="2474"/>
              <a:ext cx="3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EFBE981B-89B2-4459-BE7A-03F0CC4AA2FA}"/>
                </a:ext>
              </a:extLst>
            </p:cNvPr>
            <p:cNvSpPr txBox="1">
              <a:spLocks noChangeArrowheads="1"/>
            </p:cNvSpPr>
            <p:nvPr/>
          </p:nvSpPr>
          <p:spPr bwMode="auto">
            <a:xfrm>
              <a:off x="2256" y="3264"/>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18D440AB-2615-4126-BB85-C482D552A9B6}"/>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F81F640E-3C5D-4D9B-B0E4-DF80F5C9AF04}"/>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A4616DC4-8F6D-4E8E-9F8D-A867531EAA9C}"/>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702F9E36-8D41-48FD-B806-A245FDBE2D19}"/>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659A6429-2D17-443D-90B7-610677847EF6}"/>
                </a:ext>
              </a:extLst>
            </p:cNvPr>
            <p:cNvSpPr txBox="1">
              <a:spLocks noChangeArrowheads="1"/>
            </p:cNvSpPr>
            <p:nvPr/>
          </p:nvSpPr>
          <p:spPr bwMode="auto">
            <a:xfrm>
              <a:off x="2160" y="297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4984FE91-6059-4103-B889-A46B6EBF81DD}"/>
                </a:ext>
              </a:extLst>
            </p:cNvPr>
            <p:cNvSpPr txBox="1">
              <a:spLocks noChangeArrowheads="1"/>
            </p:cNvSpPr>
            <p:nvPr/>
          </p:nvSpPr>
          <p:spPr bwMode="auto">
            <a:xfrm>
              <a:off x="2150"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87A13D3D-CB6C-450E-B511-29010F87E957}"/>
                </a:ext>
              </a:extLst>
            </p:cNvPr>
            <p:cNvSpPr txBox="1">
              <a:spLocks noChangeArrowheads="1"/>
            </p:cNvSpPr>
            <p:nvPr/>
          </p:nvSpPr>
          <p:spPr bwMode="auto">
            <a:xfrm>
              <a:off x="3216" y="292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A9CBE1BF-C26A-4A61-BB39-97A3B62F46AB}"/>
                </a:ext>
              </a:extLst>
            </p:cNvPr>
            <p:cNvSpPr txBox="1">
              <a:spLocks noChangeArrowheads="1"/>
            </p:cNvSpPr>
            <p:nvPr/>
          </p:nvSpPr>
          <p:spPr bwMode="auto">
            <a:xfrm>
              <a:off x="325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28689733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sp>
        <p:nvSpPr>
          <p:cNvPr id="4" name="文本框 3"/>
          <p:cNvSpPr txBox="1"/>
          <p:nvPr/>
        </p:nvSpPr>
        <p:spPr>
          <a:xfrm>
            <a:off x="2331066" y="905488"/>
            <a:ext cx="7526694" cy="707886"/>
          </a:xfrm>
          <a:prstGeom prst="rect">
            <a:avLst/>
          </a:prstGeom>
          <a:noFill/>
        </p:spPr>
        <p:txBody>
          <a:bodyPr wrap="square" rtlCol="0">
            <a:spAutoFit/>
          </a:bodyPr>
          <a:lstStyle/>
          <a:p>
            <a:pPr algn="ctr"/>
            <a:r>
              <a:rPr lang="en-US" altLang="zh-CN" sz="4000" dirty="0"/>
              <a:t>Definition 5</a:t>
            </a:r>
            <a:endParaRPr lang="zh-CN" altLang="en-US" sz="4000" b="1" dirty="0"/>
          </a:p>
        </p:txBody>
      </p:sp>
      <p:sp>
        <p:nvSpPr>
          <p:cNvPr id="5" name="Rectangle 3"/>
          <p:cNvSpPr txBox="1">
            <a:spLocks noChangeArrowheads="1"/>
          </p:cNvSpPr>
          <p:nvPr/>
        </p:nvSpPr>
        <p:spPr bwMode="auto">
          <a:xfrm>
            <a:off x="371959" y="1783081"/>
            <a:ext cx="11820041" cy="125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A directed graph is </a:t>
            </a:r>
            <a:r>
              <a:rPr lang="en-US" altLang="zh-CN" sz="2400" dirty="0">
                <a:solidFill>
                  <a:srgbClr val="FF0000"/>
                </a:solidFill>
              </a:rPr>
              <a:t>weakly connected</a:t>
            </a:r>
            <a:r>
              <a:rPr lang="zh-CN" altLang="en-US" sz="2400" dirty="0">
                <a:solidFill>
                  <a:srgbClr val="FF0000"/>
                </a:solidFill>
              </a:rPr>
              <a:t>（弱连通）</a:t>
            </a:r>
            <a:r>
              <a:rPr lang="en-US" altLang="zh-CN" sz="2400" dirty="0">
                <a:solidFill>
                  <a:srgbClr val="FF0000"/>
                </a:solidFill>
              </a:rPr>
              <a:t> </a:t>
            </a:r>
            <a:r>
              <a:rPr lang="en-US" altLang="zh-CN" sz="2400" dirty="0"/>
              <a:t>if there is a path between every two vertices in the underlying undirected graph.</a:t>
            </a:r>
          </a:p>
          <a:p>
            <a:pPr marL="0" indent="0">
              <a:lnSpc>
                <a:spcPct val="150000"/>
              </a:lnSpc>
              <a:buNone/>
            </a:pPr>
            <a:endParaRPr lang="en-US" altLang="zh-CN" sz="2400" dirty="0"/>
          </a:p>
          <a:p>
            <a:pPr marL="0" indent="0">
              <a:lnSpc>
                <a:spcPct val="150000"/>
              </a:lnSpc>
              <a:buNone/>
            </a:pPr>
            <a:r>
              <a:rPr lang="en-US" altLang="zh-CN" sz="2400" dirty="0"/>
              <a:t>That is, a directed graph is weakly connected if and only if there is always a path between two vertices when the directions of the edges are disregarded. Clearly, any strongly connected directed graph is also weakly connected.</a:t>
            </a:r>
          </a:p>
        </p:txBody>
      </p:sp>
    </p:spTree>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2BBA9ED7-75A2-4F7B-8EA9-81411118C684}"/>
              </a:ext>
            </a:extLst>
          </p:cNvPr>
          <p:cNvSpPr txBox="1">
            <a:spLocks noChangeArrowheads="1"/>
          </p:cNvSpPr>
          <p:nvPr/>
        </p:nvSpPr>
        <p:spPr>
          <a:xfrm>
            <a:off x="2118846" y="763980"/>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Step 5</a:t>
            </a:r>
          </a:p>
        </p:txBody>
      </p:sp>
      <p:sp>
        <p:nvSpPr>
          <p:cNvPr id="4" name="Rectangle 3">
            <a:extLst>
              <a:ext uri="{FF2B5EF4-FFF2-40B4-BE49-F238E27FC236}">
                <a16:creationId xmlns:a16="http://schemas.microsoft.com/office/drawing/2014/main" id="{9A70C8BD-6F2F-4DED-840E-78B87284FE70}"/>
              </a:ext>
            </a:extLst>
          </p:cNvPr>
          <p:cNvSpPr txBox="1">
            <a:spLocks noChangeArrowheads="1"/>
          </p:cNvSpPr>
          <p:nvPr/>
        </p:nvSpPr>
        <p:spPr>
          <a:xfrm>
            <a:off x="204056" y="1471509"/>
            <a:ext cx="6287367" cy="695902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8</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9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11</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56</a:t>
            </a:r>
            <a:r>
              <a:rPr lang="en-US" altLang="zh-CN" sz="2400" kern="0" dirty="0">
                <a:ea typeface="宋体" panose="02010600030101010101" pitchFamily="2" charset="-122"/>
              </a:rPr>
              <a:t>=6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=10</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89</a:t>
            </a:r>
            <a:r>
              <a:rPr lang="en-US" altLang="zh-CN" sz="2400" kern="0" dirty="0">
                <a:ea typeface="宋体" panose="02010600030101010101" pitchFamily="2" charset="-122"/>
              </a:rPr>
              <a:t>=12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8,11</a:t>
            </a:r>
            <a:r>
              <a:rPr lang="en-US" altLang="zh-CN" sz="2400" kern="0" dirty="0">
                <a:ea typeface="宋体" panose="02010600030101010101" pitchFamily="2" charset="-122"/>
              </a:rPr>
              <a:t>= 14</a:t>
            </a:r>
          </a:p>
          <a:p>
            <a:pPr>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9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a:t>
            </a:r>
            <a:r>
              <a:rPr lang="en-US" altLang="zh-CN" sz="2400" kern="0" dirty="0">
                <a:ea typeface="宋体" panose="02010600030101010101" pitchFamily="2" charset="-122"/>
              </a:rPr>
              <a:t>=6</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p>
          <a:p>
            <a:pPr>
              <a:lnSpc>
                <a:spcPct val="150000"/>
              </a:lnSpc>
            </a:pP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A2496A84-68A5-4FB3-98EC-85F4F71AC4C7}"/>
              </a:ext>
            </a:extLst>
          </p:cNvPr>
          <p:cNvGrpSpPr>
            <a:grpSpLocks/>
          </p:cNvGrpSpPr>
          <p:nvPr/>
        </p:nvGrpSpPr>
        <p:grpSpPr bwMode="auto">
          <a:xfrm>
            <a:off x="6096000" y="2435003"/>
            <a:ext cx="6205538" cy="2617788"/>
            <a:chOff x="768" y="1706"/>
            <a:chExt cx="4300" cy="1945"/>
          </a:xfrm>
        </p:grpSpPr>
        <p:sp>
          <p:nvSpPr>
            <p:cNvPr id="6" name="Text Box 5">
              <a:extLst>
                <a:ext uri="{FF2B5EF4-FFF2-40B4-BE49-F238E27FC236}">
                  <a16:creationId xmlns:a16="http://schemas.microsoft.com/office/drawing/2014/main" id="{41C4E108-9B72-4147-959B-C2B630A58458}"/>
                </a:ext>
              </a:extLst>
            </p:cNvPr>
            <p:cNvSpPr txBox="1">
              <a:spLocks noChangeArrowheads="1"/>
            </p:cNvSpPr>
            <p:nvPr/>
          </p:nvSpPr>
          <p:spPr bwMode="auto">
            <a:xfrm>
              <a:off x="768" y="2543"/>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1CD2A13B-C27F-45AD-BE7C-50C719DD8338}"/>
                </a:ext>
              </a:extLst>
            </p:cNvPr>
            <p:cNvSpPr txBox="1">
              <a:spLocks noChangeArrowheads="1"/>
            </p:cNvSpPr>
            <p:nvPr/>
          </p:nvSpPr>
          <p:spPr bwMode="auto">
            <a:xfrm>
              <a:off x="2726" y="1706"/>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7944B7F1-EAC2-4321-AEEB-3D36917D3BB2}"/>
                </a:ext>
              </a:extLst>
            </p:cNvPr>
            <p:cNvSpPr txBox="1">
              <a:spLocks noChangeArrowheads="1"/>
            </p:cNvSpPr>
            <p:nvPr/>
          </p:nvSpPr>
          <p:spPr bwMode="auto">
            <a:xfrm>
              <a:off x="3696" y="1728"/>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156AF3D2-0D9B-4C95-A9B0-4EA289FB5C86}"/>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44EE0CD4-A49A-445E-AFDF-A8E219482498}"/>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C65A1E6E-8367-447E-8C9C-ED4964432929}"/>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2063FCB9-4550-41ED-B28E-49DAAFBE56DC}"/>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0A0DF542-C46C-4627-A4E3-9711B56B32D9}"/>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189BEBA8-2A71-42B0-8FB9-3392D7904F8F}"/>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1E8D9BDF-90D5-4C03-906D-6EA6AC573E13}"/>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5BC7FDF0-65A8-4F3C-AB3B-4A1DEA55AFCD}"/>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AF189624-0986-4F28-98CA-511E13D2B9DB}"/>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8993F17F-4CEA-4DD4-80A8-5C244E764347}"/>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3FB5885F-D8CF-4189-B465-BEC8CFA4E9AA}"/>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33F6D24E-CEFF-4F99-A9D8-B890D41A12BD}"/>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86879B82-3EE9-4A76-904E-3128F85B4EB6}"/>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B9A13FC6-3025-493A-AE4E-7C3DA6720A17}"/>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0AC6E8FC-8869-405A-BA11-9A82A08D9524}"/>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4234D640-D7AC-4181-ACF2-6A6F2424ECFA}"/>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8239126B-15E6-49AD-8528-67592C533B79}"/>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8AB400CC-78D3-4204-B6C8-FD68EE4C2870}"/>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4901C9A4-5146-49BA-8E7F-C9D45B954B05}"/>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FD1BF564-62E5-422F-BC10-A4C9C4BA36E0}"/>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7E1C0DCA-71E2-4EFE-AD0D-7BE6D0713003}"/>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90FB9359-46A0-4536-B712-5A9A28928761}"/>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1589F4CA-6CE7-4289-B4CE-F08A2014E353}"/>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F16B0B28-962B-41AA-9684-C4CA5646A020}"/>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B75E56CF-E3A6-4DF1-AD33-E0E22E006D7A}"/>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C01A5CD6-A0FB-4908-9B65-BC029CC91635}"/>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7CF130B6-1D31-4633-B6AB-86941342505D}"/>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DB0AE254-896E-4B95-B081-2E4908EBC85B}"/>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D467D2E6-DE24-463F-968E-CCBB79318C48}"/>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65871A91-5239-4FEB-AB8E-77668199780C}"/>
                </a:ext>
              </a:extLst>
            </p:cNvPr>
            <p:cNvSpPr txBox="1">
              <a:spLocks noChangeArrowheads="1"/>
            </p:cNvSpPr>
            <p:nvPr/>
          </p:nvSpPr>
          <p:spPr bwMode="auto">
            <a:xfrm>
              <a:off x="1238" y="285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75CA7941-5389-4F5E-98AC-AE6DDE922044}"/>
                </a:ext>
              </a:extLst>
            </p:cNvPr>
            <p:cNvSpPr txBox="1">
              <a:spLocks noChangeArrowheads="1"/>
            </p:cNvSpPr>
            <p:nvPr/>
          </p:nvSpPr>
          <p:spPr bwMode="auto">
            <a:xfrm>
              <a:off x="1335" y="247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8AF48C35-4DD4-42A4-B746-2957D0ED94A6}"/>
                </a:ext>
              </a:extLst>
            </p:cNvPr>
            <p:cNvSpPr txBox="1">
              <a:spLocks noChangeArrowheads="1"/>
            </p:cNvSpPr>
            <p:nvPr/>
          </p:nvSpPr>
          <p:spPr bwMode="auto">
            <a:xfrm>
              <a:off x="1238"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13564B57-4C69-49A9-BDFA-8C8A90A293A1}"/>
                </a:ext>
              </a:extLst>
            </p:cNvPr>
            <p:cNvSpPr txBox="1">
              <a:spLocks noChangeArrowheads="1"/>
            </p:cNvSpPr>
            <p:nvPr/>
          </p:nvSpPr>
          <p:spPr bwMode="auto">
            <a:xfrm>
              <a:off x="3110" y="17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7E0B0F91-44A8-4E6F-B362-902AFF3EEDE9}"/>
                </a:ext>
              </a:extLst>
            </p:cNvPr>
            <p:cNvSpPr txBox="1">
              <a:spLocks noChangeArrowheads="1"/>
            </p:cNvSpPr>
            <p:nvPr/>
          </p:nvSpPr>
          <p:spPr bwMode="auto">
            <a:xfrm>
              <a:off x="4118" y="2042"/>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C8F4D46F-262C-4924-BA7E-BF83D17D1703}"/>
                </a:ext>
              </a:extLst>
            </p:cNvPr>
            <p:cNvSpPr txBox="1">
              <a:spLocks noChangeArrowheads="1"/>
            </p:cNvSpPr>
            <p:nvPr/>
          </p:nvSpPr>
          <p:spPr bwMode="auto">
            <a:xfrm>
              <a:off x="2160" y="177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B9932F66-CE02-4E8D-AEBE-5C000133BA35}"/>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D4015535-7A1B-4AE5-9656-7645DAFE5050}"/>
                </a:ext>
              </a:extLst>
            </p:cNvPr>
            <p:cNvSpPr txBox="1">
              <a:spLocks noChangeArrowheads="1"/>
            </p:cNvSpPr>
            <p:nvPr/>
          </p:nvSpPr>
          <p:spPr bwMode="auto">
            <a:xfrm>
              <a:off x="3110"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D6B97149-71FE-4DB3-AB32-D5C4CB4578C5}"/>
                </a:ext>
              </a:extLst>
            </p:cNvPr>
            <p:cNvSpPr txBox="1">
              <a:spLocks noChangeArrowheads="1"/>
            </p:cNvSpPr>
            <p:nvPr/>
          </p:nvSpPr>
          <p:spPr bwMode="auto">
            <a:xfrm>
              <a:off x="4022"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3BEBEDD2-4205-410E-9196-F9B719C77C79}"/>
                </a:ext>
              </a:extLst>
            </p:cNvPr>
            <p:cNvSpPr txBox="1">
              <a:spLocks noChangeArrowheads="1"/>
            </p:cNvSpPr>
            <p:nvPr/>
          </p:nvSpPr>
          <p:spPr bwMode="auto">
            <a:xfrm>
              <a:off x="3168" y="326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D9588138-000A-4F0E-A313-3C35C24D6D91}"/>
                </a:ext>
              </a:extLst>
            </p:cNvPr>
            <p:cNvSpPr txBox="1">
              <a:spLocks noChangeArrowheads="1"/>
            </p:cNvSpPr>
            <p:nvPr/>
          </p:nvSpPr>
          <p:spPr bwMode="auto">
            <a:xfrm>
              <a:off x="4118" y="29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9" name="Text Box 48">
              <a:extLst>
                <a:ext uri="{FF2B5EF4-FFF2-40B4-BE49-F238E27FC236}">
                  <a16:creationId xmlns:a16="http://schemas.microsoft.com/office/drawing/2014/main" id="{AEC57CF5-28B1-4842-91A3-F8CB1358AF58}"/>
                </a:ext>
              </a:extLst>
            </p:cNvPr>
            <p:cNvSpPr txBox="1">
              <a:spLocks noChangeArrowheads="1"/>
            </p:cNvSpPr>
            <p:nvPr/>
          </p:nvSpPr>
          <p:spPr bwMode="auto">
            <a:xfrm>
              <a:off x="1670" y="2810"/>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B141F54F-E678-40CD-BDA7-CEFBA18417A3}"/>
                </a:ext>
              </a:extLst>
            </p:cNvPr>
            <p:cNvSpPr txBox="1">
              <a:spLocks noChangeArrowheads="1"/>
            </p:cNvSpPr>
            <p:nvPr/>
          </p:nvSpPr>
          <p:spPr bwMode="auto">
            <a:xfrm>
              <a:off x="1584" y="230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71AF424C-DA68-4BBE-AD02-92764BA9EFC3}"/>
                </a:ext>
              </a:extLst>
            </p:cNvPr>
            <p:cNvSpPr txBox="1">
              <a:spLocks noChangeArrowheads="1"/>
            </p:cNvSpPr>
            <p:nvPr/>
          </p:nvSpPr>
          <p:spPr bwMode="auto">
            <a:xfrm>
              <a:off x="2630" y="2810"/>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52" name="Text Box 51">
              <a:extLst>
                <a:ext uri="{FF2B5EF4-FFF2-40B4-BE49-F238E27FC236}">
                  <a16:creationId xmlns:a16="http://schemas.microsoft.com/office/drawing/2014/main" id="{DD49426D-3B97-4E1F-9A1F-27A19C726AAD}"/>
                </a:ext>
              </a:extLst>
            </p:cNvPr>
            <p:cNvSpPr txBox="1">
              <a:spLocks noChangeArrowheads="1"/>
            </p:cNvSpPr>
            <p:nvPr/>
          </p:nvSpPr>
          <p:spPr bwMode="auto">
            <a:xfrm>
              <a:off x="2592" y="225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3DF09708-632F-4F8E-BE70-EF749EA111C2}"/>
                </a:ext>
              </a:extLst>
            </p:cNvPr>
            <p:cNvSpPr txBox="1">
              <a:spLocks noChangeArrowheads="1"/>
            </p:cNvSpPr>
            <p:nvPr/>
          </p:nvSpPr>
          <p:spPr bwMode="auto">
            <a:xfrm>
              <a:off x="3590" y="2762"/>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9C0F36FA-E206-4FD4-B565-7C15BF81119B}"/>
                </a:ext>
              </a:extLst>
            </p:cNvPr>
            <p:cNvSpPr txBox="1">
              <a:spLocks noChangeArrowheads="1"/>
            </p:cNvSpPr>
            <p:nvPr/>
          </p:nvSpPr>
          <p:spPr bwMode="auto">
            <a:xfrm>
              <a:off x="373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6F4164C2-DA97-4745-B45D-A45DE152E9DE}"/>
                </a:ext>
              </a:extLst>
            </p:cNvPr>
            <p:cNvSpPr txBox="1">
              <a:spLocks noChangeArrowheads="1"/>
            </p:cNvSpPr>
            <p:nvPr/>
          </p:nvSpPr>
          <p:spPr bwMode="auto">
            <a:xfrm>
              <a:off x="1622" y="1754"/>
              <a:ext cx="303"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F817CD12-0E78-4049-BE80-F3434114F728}"/>
                </a:ext>
              </a:extLst>
            </p:cNvPr>
            <p:cNvSpPr txBox="1">
              <a:spLocks noChangeArrowheads="1"/>
            </p:cNvSpPr>
            <p:nvPr/>
          </p:nvSpPr>
          <p:spPr bwMode="auto">
            <a:xfrm>
              <a:off x="1910"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500FDB35-4690-44F5-BBFE-69193B593BB5}"/>
                </a:ext>
              </a:extLst>
            </p:cNvPr>
            <p:cNvSpPr txBox="1">
              <a:spLocks noChangeArrowheads="1"/>
            </p:cNvSpPr>
            <p:nvPr/>
          </p:nvSpPr>
          <p:spPr bwMode="auto">
            <a:xfrm>
              <a:off x="1776" y="3311"/>
              <a:ext cx="30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8B279A2B-85DE-4673-A5F5-3480A3F7EAFF}"/>
                </a:ext>
              </a:extLst>
            </p:cNvPr>
            <p:cNvSpPr txBox="1">
              <a:spLocks noChangeArrowheads="1"/>
            </p:cNvSpPr>
            <p:nvPr/>
          </p:nvSpPr>
          <p:spPr bwMode="auto">
            <a:xfrm>
              <a:off x="2822"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dirty="0">
                  <a:latin typeface="Times New Roman" panose="02020603050405020304" pitchFamily="18" charset="0"/>
                </a:rPr>
                <a:t>v</a:t>
              </a:r>
              <a:r>
                <a:rPr kumimoji="1" lang="en-US" altLang="zh-CN" sz="2400" baseline="-25000" dirty="0">
                  <a:latin typeface="Times New Roman" panose="02020603050405020304" pitchFamily="18" charset="0"/>
                </a:rPr>
                <a:t>6</a:t>
              </a:r>
            </a:p>
          </p:txBody>
        </p:sp>
        <p:sp>
          <p:nvSpPr>
            <p:cNvPr id="59" name="Text Box 58">
              <a:extLst>
                <a:ext uri="{FF2B5EF4-FFF2-40B4-BE49-F238E27FC236}">
                  <a16:creationId xmlns:a16="http://schemas.microsoft.com/office/drawing/2014/main" id="{3B5073E9-CC5F-4875-8A56-0F620B19D541}"/>
                </a:ext>
              </a:extLst>
            </p:cNvPr>
            <p:cNvSpPr txBox="1">
              <a:spLocks noChangeArrowheads="1"/>
            </p:cNvSpPr>
            <p:nvPr/>
          </p:nvSpPr>
          <p:spPr bwMode="auto">
            <a:xfrm>
              <a:off x="2726" y="3290"/>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437D1DD1-D235-4082-8841-6B1204689FD7}"/>
                </a:ext>
              </a:extLst>
            </p:cNvPr>
            <p:cNvSpPr txBox="1">
              <a:spLocks noChangeArrowheads="1"/>
            </p:cNvSpPr>
            <p:nvPr/>
          </p:nvSpPr>
          <p:spPr bwMode="auto">
            <a:xfrm>
              <a:off x="3782" y="2618"/>
              <a:ext cx="30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0FAD9BE3-36C0-4C2A-A11E-BA10A2527368}"/>
                </a:ext>
              </a:extLst>
            </p:cNvPr>
            <p:cNvSpPr txBox="1">
              <a:spLocks noChangeArrowheads="1"/>
            </p:cNvSpPr>
            <p:nvPr/>
          </p:nvSpPr>
          <p:spPr bwMode="auto">
            <a:xfrm>
              <a:off x="3734" y="3242"/>
              <a:ext cx="37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1C7E9CE0-D5BE-442E-A01F-1EC55E30310C}"/>
                </a:ext>
              </a:extLst>
            </p:cNvPr>
            <p:cNvSpPr txBox="1">
              <a:spLocks noChangeArrowheads="1"/>
            </p:cNvSpPr>
            <p:nvPr/>
          </p:nvSpPr>
          <p:spPr bwMode="auto">
            <a:xfrm>
              <a:off x="4694" y="2474"/>
              <a:ext cx="3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F8DBCCA4-1B3D-4C73-9B74-2495D07A9F58}"/>
                </a:ext>
              </a:extLst>
            </p:cNvPr>
            <p:cNvSpPr txBox="1">
              <a:spLocks noChangeArrowheads="1"/>
            </p:cNvSpPr>
            <p:nvPr/>
          </p:nvSpPr>
          <p:spPr bwMode="auto">
            <a:xfrm>
              <a:off x="2256" y="3264"/>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D031AD04-7045-4B56-A244-478C7FBB5B4D}"/>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80715D9B-DA63-40A6-B52A-3DADEB17E491}"/>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C6C32A22-3A12-4DAB-8B88-D491E687D69D}"/>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13478F0D-FC83-47D9-BFE0-924FF8FC1882}"/>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76DE575F-78CF-42BA-8000-8BE86CBE35F0}"/>
                </a:ext>
              </a:extLst>
            </p:cNvPr>
            <p:cNvSpPr txBox="1">
              <a:spLocks noChangeArrowheads="1"/>
            </p:cNvSpPr>
            <p:nvPr/>
          </p:nvSpPr>
          <p:spPr bwMode="auto">
            <a:xfrm>
              <a:off x="2160" y="297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142FB8ED-5882-4074-85B0-E52BD8282A68}"/>
                </a:ext>
              </a:extLst>
            </p:cNvPr>
            <p:cNvSpPr txBox="1">
              <a:spLocks noChangeArrowheads="1"/>
            </p:cNvSpPr>
            <p:nvPr/>
          </p:nvSpPr>
          <p:spPr bwMode="auto">
            <a:xfrm>
              <a:off x="2150"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7FC30292-1B49-40F2-A050-A1B4E2D867E7}"/>
                </a:ext>
              </a:extLst>
            </p:cNvPr>
            <p:cNvSpPr txBox="1">
              <a:spLocks noChangeArrowheads="1"/>
            </p:cNvSpPr>
            <p:nvPr/>
          </p:nvSpPr>
          <p:spPr bwMode="auto">
            <a:xfrm>
              <a:off x="3216" y="292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98B95D89-8398-4478-A40B-286210F6913A}"/>
                </a:ext>
              </a:extLst>
            </p:cNvPr>
            <p:cNvSpPr txBox="1">
              <a:spLocks noChangeArrowheads="1"/>
            </p:cNvSpPr>
            <p:nvPr/>
          </p:nvSpPr>
          <p:spPr bwMode="auto">
            <a:xfrm>
              <a:off x="325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287546661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5B154A8D-8A99-4354-ACA4-30B74EC47CA3}"/>
              </a:ext>
            </a:extLst>
          </p:cNvPr>
          <p:cNvSpPr txBox="1">
            <a:spLocks noChangeArrowheads="1"/>
          </p:cNvSpPr>
          <p:nvPr/>
        </p:nvSpPr>
        <p:spPr>
          <a:xfrm>
            <a:off x="2071289" y="718001"/>
            <a:ext cx="7793038"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ea typeface="宋体" panose="02010600030101010101" pitchFamily="2" charset="-122"/>
              </a:rPr>
              <a:t>Step 6</a:t>
            </a:r>
          </a:p>
        </p:txBody>
      </p:sp>
      <p:sp>
        <p:nvSpPr>
          <p:cNvPr id="4" name="Rectangle 3">
            <a:extLst>
              <a:ext uri="{FF2B5EF4-FFF2-40B4-BE49-F238E27FC236}">
                <a16:creationId xmlns:a16="http://schemas.microsoft.com/office/drawing/2014/main" id="{1629BB99-B3C6-4CD9-AE95-857399356ACF}"/>
              </a:ext>
            </a:extLst>
          </p:cNvPr>
          <p:cNvSpPr txBox="1">
            <a:spLocks noChangeArrowheads="1"/>
          </p:cNvSpPr>
          <p:nvPr/>
        </p:nvSpPr>
        <p:spPr>
          <a:xfrm>
            <a:off x="240119" y="1393012"/>
            <a:ext cx="7772400" cy="5464987"/>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Find the set of adjacent vertices of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2</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5</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8</a:t>
            </a:r>
            <a:r>
              <a:rPr lang="en-US" altLang="zh-CN" sz="2400" kern="0" dirty="0">
                <a:ea typeface="宋体" panose="02010600030101010101" pitchFamily="2" charset="-122"/>
              </a:rPr>
              <a:t>} which are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9 </a:t>
            </a:r>
            <a:r>
              <a:rPr lang="en-US" altLang="zh-CN" sz="2400" kern="0" dirty="0">
                <a:ea typeface="宋体" panose="02010600030101010101" pitchFamily="2" charset="-122"/>
              </a:rPr>
              <a:t>, </a:t>
            </a:r>
            <a:r>
              <a:rPr lang="en-US" altLang="zh-CN" sz="2400" i="1" kern="0" dirty="0">
                <a:ea typeface="宋体" panose="02010600030101010101" pitchFamily="2" charset="-122"/>
              </a:rPr>
              <a:t>v</a:t>
            </a:r>
            <a:r>
              <a:rPr lang="en-US" altLang="zh-CN" sz="2400" i="1" kern="0" baseline="-25000" dirty="0">
                <a:ea typeface="宋体" panose="02010600030101010101" pitchFamily="2" charset="-122"/>
              </a:rPr>
              <a:t>11</a:t>
            </a:r>
            <a:r>
              <a:rPr lang="en-US" altLang="zh-CN" sz="2400" kern="0" dirty="0">
                <a:ea typeface="宋体" panose="02010600030101010101" pitchFamily="2" charset="-122"/>
              </a:rPr>
              <a:t>}</a:t>
            </a:r>
          </a:p>
          <a:p>
            <a:pPr>
              <a:lnSpc>
                <a:spcPct val="150000"/>
              </a:lnSpc>
            </a:pPr>
            <a:r>
              <a:rPr lang="en-US" altLang="zh-CN" sz="2400" kern="0" dirty="0">
                <a:ea typeface="宋体" panose="02010600030101010101" pitchFamily="2" charset="-122"/>
              </a:rPr>
              <a:t>Find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the vertices in the set. </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min{8,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36</a:t>
            </a:r>
            <a:r>
              <a:rPr lang="en-US" altLang="zh-CN" sz="2400" kern="0" dirty="0">
                <a:ea typeface="宋体" panose="02010600030101010101" pitchFamily="2" charset="-122"/>
              </a:rPr>
              <a:t>}={8,7}=7</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4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47</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67</a:t>
            </a:r>
            <a:r>
              <a:rPr lang="en-US" altLang="zh-CN" sz="2400" kern="0" dirty="0">
                <a:ea typeface="宋体" panose="02010600030101010101" pitchFamily="2" charset="-122"/>
              </a:rPr>
              <a:t>}</a:t>
            </a:r>
            <a:r>
              <a:rPr lang="en-US" altLang="zh-CN" sz="2400" i="1" kern="0" dirty="0">
                <a:ea typeface="宋体" panose="02010600030101010101" pitchFamily="2" charset="-122"/>
              </a:rPr>
              <a:t> </a:t>
            </a:r>
            <a:r>
              <a:rPr lang="en-US" altLang="zh-CN" sz="2400" kern="0" dirty="0">
                <a:ea typeface="宋体" panose="02010600030101010101" pitchFamily="2" charset="-122"/>
              </a:rPr>
              <a:t>=min{10,10}=10</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8 </a:t>
            </a:r>
            <a:r>
              <a:rPr lang="en-US" altLang="zh-CN" sz="2400" kern="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89</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6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69 </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5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59</a:t>
            </a:r>
            <a:r>
              <a:rPr lang="en-US" altLang="zh-CN" sz="2400" kern="0" dirty="0">
                <a:ea typeface="宋体" panose="02010600030101010101" pitchFamily="2" charset="-122"/>
              </a:rPr>
              <a:t>}</a:t>
            </a:r>
            <a:r>
              <a:rPr lang="en-US" altLang="zh-CN" sz="2400" i="1" kern="0" dirty="0">
                <a:ea typeface="宋体" panose="02010600030101010101" pitchFamily="2" charset="-122"/>
              </a:rPr>
              <a:t> </a:t>
            </a:r>
            <a:r>
              <a:rPr lang="en-US" altLang="zh-CN" sz="2400" kern="0" dirty="0">
                <a:ea typeface="宋体" panose="02010600030101010101" pitchFamily="2" charset="-122"/>
              </a:rPr>
              <a:t>=min{10,10}=10</a:t>
            </a:r>
          </a:p>
          <a:p>
            <a:pPr lvl="1">
              <a:lnSpc>
                <a:spcPct val="150000"/>
              </a:lnSpc>
            </a:pPr>
            <a:r>
              <a:rPr lang="en-US" altLang="zh-CN" sz="2400" i="1" kern="0" dirty="0">
                <a:ea typeface="宋体" panose="02010600030101010101" pitchFamily="2" charset="-122"/>
              </a:rPr>
              <a:t>l</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=14</a:t>
            </a:r>
          </a:p>
          <a:p>
            <a:pPr>
              <a:lnSpc>
                <a:spcPct val="150000"/>
              </a:lnSpc>
            </a:pPr>
            <a:r>
              <a:rPr lang="en-US" altLang="zh-CN" sz="2400" kern="0" dirty="0">
                <a:ea typeface="宋体" panose="02010600030101010101" pitchFamily="2" charset="-122"/>
              </a:rPr>
              <a:t>Min{</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7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9 </a:t>
            </a:r>
            <a:r>
              <a:rPr lang="en-US" altLang="zh-CN" sz="2400" kern="0" dirty="0">
                <a:ea typeface="宋体" panose="02010600030101010101" pitchFamily="2" charset="-122"/>
              </a:rPr>
              <a:t>,</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3</a:t>
            </a:r>
            <a:r>
              <a:rPr lang="en-US" altLang="zh-CN" sz="2400" kern="0" dirty="0">
                <a:ea typeface="宋体" panose="02010600030101010101" pitchFamily="2" charset="-122"/>
              </a:rPr>
              <a:t>=7</a:t>
            </a:r>
          </a:p>
          <a:p>
            <a:pPr>
              <a:lnSpc>
                <a:spcPct val="150000"/>
              </a:lnSpc>
            </a:pPr>
            <a:r>
              <a:rPr lang="en-US" altLang="zh-CN" sz="2400" kern="0" dirty="0">
                <a:ea typeface="宋体" panose="02010600030101010101" pitchFamily="2" charset="-122"/>
              </a:rPr>
              <a:t>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6</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endParaRPr lang="en-US" altLang="zh-CN" sz="2400" kern="0" dirty="0">
              <a:ea typeface="宋体" panose="02010600030101010101" pitchFamily="2" charset="-122"/>
            </a:endParaRPr>
          </a:p>
        </p:txBody>
      </p:sp>
      <p:grpSp>
        <p:nvGrpSpPr>
          <p:cNvPr id="5" name="Group 4">
            <a:extLst>
              <a:ext uri="{FF2B5EF4-FFF2-40B4-BE49-F238E27FC236}">
                <a16:creationId xmlns:a16="http://schemas.microsoft.com/office/drawing/2014/main" id="{C092A2B1-2F80-441E-84A4-FDCE06695D5E}"/>
              </a:ext>
            </a:extLst>
          </p:cNvPr>
          <p:cNvGrpSpPr>
            <a:grpSpLocks/>
          </p:cNvGrpSpPr>
          <p:nvPr/>
        </p:nvGrpSpPr>
        <p:grpSpPr bwMode="auto">
          <a:xfrm>
            <a:off x="6924108" y="2836190"/>
            <a:ext cx="5267892" cy="1951630"/>
            <a:chOff x="768" y="1706"/>
            <a:chExt cx="4300" cy="1945"/>
          </a:xfrm>
        </p:grpSpPr>
        <p:sp>
          <p:nvSpPr>
            <p:cNvPr id="6" name="Text Box 5">
              <a:extLst>
                <a:ext uri="{FF2B5EF4-FFF2-40B4-BE49-F238E27FC236}">
                  <a16:creationId xmlns:a16="http://schemas.microsoft.com/office/drawing/2014/main" id="{3182609B-A39F-4486-9854-DA1F2726D749}"/>
                </a:ext>
              </a:extLst>
            </p:cNvPr>
            <p:cNvSpPr txBox="1">
              <a:spLocks noChangeArrowheads="1"/>
            </p:cNvSpPr>
            <p:nvPr/>
          </p:nvSpPr>
          <p:spPr bwMode="auto">
            <a:xfrm>
              <a:off x="768" y="2543"/>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EEF89C32-F367-4821-8612-B399231BE8FA}"/>
                </a:ext>
              </a:extLst>
            </p:cNvPr>
            <p:cNvSpPr txBox="1">
              <a:spLocks noChangeArrowheads="1"/>
            </p:cNvSpPr>
            <p:nvPr/>
          </p:nvSpPr>
          <p:spPr bwMode="auto">
            <a:xfrm>
              <a:off x="2726" y="1706"/>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12673AD1-E6F7-4585-BCE9-FD62DE60B80C}"/>
                </a:ext>
              </a:extLst>
            </p:cNvPr>
            <p:cNvSpPr txBox="1">
              <a:spLocks noChangeArrowheads="1"/>
            </p:cNvSpPr>
            <p:nvPr/>
          </p:nvSpPr>
          <p:spPr bwMode="auto">
            <a:xfrm>
              <a:off x="3696" y="1728"/>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210E34C9-D7E2-40ED-805F-BF1F3A0CC1E7}"/>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66015B14-9ECB-4C2A-8E36-24E668919326}"/>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8ACD52CF-CE93-4262-9214-7F484AA5EAB6}"/>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BC9EC9F8-44D1-4E95-990F-2E24CB107653}"/>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4818BB92-E92D-4FE0-8B4C-EAF1E5BBDF76}"/>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37ECE715-1C36-4630-9CC8-CAB5E26B9AC4}"/>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AD4F6FFE-22E6-4B4D-B79A-923D11DEE379}"/>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22B27812-6915-4108-AEBF-E1028566FEF9}"/>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0283211F-2003-4E38-8240-F865DB030E24}"/>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E1986F26-2B8D-47BA-90DE-A0F47FD15B02}"/>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68059EAB-ADBE-4C81-8F71-6C2B38375D74}"/>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6B585029-3706-4E80-A692-4B0A6E2A1158}"/>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D595D5DF-7B5F-4F48-934D-46E461467608}"/>
                </a:ext>
              </a:extLst>
            </p:cNvPr>
            <p:cNvSpPr>
              <a:spLocks noChangeShapeType="1"/>
            </p:cNvSpPr>
            <p:nvPr/>
          </p:nvSpPr>
          <p:spPr bwMode="auto">
            <a:xfrm>
              <a:off x="1104" y="2736"/>
              <a:ext cx="672" cy="576"/>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EEB2CE32-6037-4A28-884F-5A031B9CC927}"/>
                </a:ext>
              </a:extLst>
            </p:cNvPr>
            <p:cNvSpPr>
              <a:spLocks noChangeShapeType="1"/>
            </p:cNvSpPr>
            <p:nvPr/>
          </p:nvSpPr>
          <p:spPr bwMode="auto">
            <a:xfrm>
              <a:off x="1968" y="2064"/>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059986AF-AE29-4DC0-94A5-B0AB3C24CAA4}"/>
                </a:ext>
              </a:extLst>
            </p:cNvPr>
            <p:cNvSpPr>
              <a:spLocks noChangeShapeType="1"/>
            </p:cNvSpPr>
            <p:nvPr/>
          </p:nvSpPr>
          <p:spPr bwMode="auto">
            <a:xfrm>
              <a:off x="2928" y="2064"/>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48D84DE2-4695-4CB1-AD2E-D6255A020F23}"/>
                </a:ext>
              </a:extLst>
            </p:cNvPr>
            <p:cNvSpPr>
              <a:spLocks noChangeShapeType="1"/>
            </p:cNvSpPr>
            <p:nvPr/>
          </p:nvSpPr>
          <p:spPr bwMode="auto">
            <a:xfrm>
              <a:off x="3840" y="2064"/>
              <a:ext cx="768"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62128CAB-CF3B-4F39-8106-749DCF71C1DD}"/>
                </a:ext>
              </a:extLst>
            </p:cNvPr>
            <p:cNvSpPr>
              <a:spLocks noChangeShapeType="1"/>
            </p:cNvSpPr>
            <p:nvPr/>
          </p:nvSpPr>
          <p:spPr bwMode="auto">
            <a:xfrm>
              <a:off x="192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CBCD62F9-55CA-4329-B665-77BFB5670A6C}"/>
                </a:ext>
              </a:extLst>
            </p:cNvPr>
            <p:cNvSpPr>
              <a:spLocks noChangeShapeType="1"/>
            </p:cNvSpPr>
            <p:nvPr/>
          </p:nvSpPr>
          <p:spPr bwMode="auto">
            <a:xfrm>
              <a:off x="2880" y="2688"/>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6B991A06-DEB2-426C-9468-6A76253D8097}"/>
                </a:ext>
              </a:extLst>
            </p:cNvPr>
            <p:cNvSpPr>
              <a:spLocks noChangeShapeType="1"/>
            </p:cNvSpPr>
            <p:nvPr/>
          </p:nvSpPr>
          <p:spPr bwMode="auto">
            <a:xfrm>
              <a:off x="3840" y="2688"/>
              <a:ext cx="72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671723AE-5F5C-4687-9B52-F6A257E8F64F}"/>
                </a:ext>
              </a:extLst>
            </p:cNvPr>
            <p:cNvSpPr>
              <a:spLocks noChangeShapeType="1"/>
            </p:cNvSpPr>
            <p:nvPr/>
          </p:nvSpPr>
          <p:spPr bwMode="auto">
            <a:xfrm>
              <a:off x="1104" y="2688"/>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F8E2D1FD-0762-4128-BC32-8CE30CA8D3E2}"/>
                </a:ext>
              </a:extLst>
            </p:cNvPr>
            <p:cNvSpPr>
              <a:spLocks noChangeShapeType="1"/>
            </p:cNvSpPr>
            <p:nvPr/>
          </p:nvSpPr>
          <p:spPr bwMode="auto">
            <a:xfrm>
              <a:off x="1920" y="3312"/>
              <a:ext cx="81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2EC64939-F558-4C3A-A254-44A08B51D470}"/>
                </a:ext>
              </a:extLst>
            </p:cNvPr>
            <p:cNvSpPr>
              <a:spLocks noChangeShapeType="1"/>
            </p:cNvSpPr>
            <p:nvPr/>
          </p:nvSpPr>
          <p:spPr bwMode="auto">
            <a:xfrm>
              <a:off x="2880" y="3312"/>
              <a:ext cx="76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9EBCB2FF-B8C0-4462-B14C-26D8D8123B10}"/>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7758B545-ECAC-4E51-8FD2-2549ABDCCA3F}"/>
                </a:ext>
              </a:extLst>
            </p:cNvPr>
            <p:cNvSpPr>
              <a:spLocks noChangeShapeType="1"/>
            </p:cNvSpPr>
            <p:nvPr/>
          </p:nvSpPr>
          <p:spPr bwMode="auto">
            <a:xfrm flipV="1">
              <a:off x="1824" y="2784"/>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20758C22-D166-439A-913A-7543483D2728}"/>
                </a:ext>
              </a:extLst>
            </p:cNvPr>
            <p:cNvSpPr>
              <a:spLocks noChangeShapeType="1"/>
            </p:cNvSpPr>
            <p:nvPr/>
          </p:nvSpPr>
          <p:spPr bwMode="auto">
            <a:xfrm flipV="1">
              <a:off x="1824" y="2112"/>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607602E6-CF15-4CA6-AAFD-968806DDF6E4}"/>
                </a:ext>
              </a:extLst>
            </p:cNvPr>
            <p:cNvSpPr>
              <a:spLocks noChangeShapeType="1"/>
            </p:cNvSpPr>
            <p:nvPr/>
          </p:nvSpPr>
          <p:spPr bwMode="auto">
            <a:xfrm flipV="1">
              <a:off x="278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DC06510C-E3F4-4A46-B67C-A516408242F9}"/>
                </a:ext>
              </a:extLst>
            </p:cNvPr>
            <p:cNvSpPr>
              <a:spLocks noChangeShapeType="1"/>
            </p:cNvSpPr>
            <p:nvPr/>
          </p:nvSpPr>
          <p:spPr bwMode="auto">
            <a:xfrm flipV="1">
              <a:off x="278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779AEA6B-7CBF-4EB8-A598-68B7A56FBAE9}"/>
                </a:ext>
              </a:extLst>
            </p:cNvPr>
            <p:cNvSpPr>
              <a:spLocks noChangeShapeType="1"/>
            </p:cNvSpPr>
            <p:nvPr/>
          </p:nvSpPr>
          <p:spPr bwMode="auto">
            <a:xfrm flipV="1">
              <a:off x="3744" y="2736"/>
              <a:ext cx="0"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188AF06F-BA6A-4A33-B8C2-00979495736A}"/>
                </a:ext>
              </a:extLst>
            </p:cNvPr>
            <p:cNvSpPr>
              <a:spLocks noChangeShapeType="1"/>
            </p:cNvSpPr>
            <p:nvPr/>
          </p:nvSpPr>
          <p:spPr bwMode="auto">
            <a:xfrm flipV="1">
              <a:off x="3744" y="2064"/>
              <a:ext cx="0"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D71FE1ED-585E-4E14-A60B-AF2B99CF4AD0}"/>
                </a:ext>
              </a:extLst>
            </p:cNvPr>
            <p:cNvSpPr txBox="1">
              <a:spLocks noChangeArrowheads="1"/>
            </p:cNvSpPr>
            <p:nvPr/>
          </p:nvSpPr>
          <p:spPr bwMode="auto">
            <a:xfrm>
              <a:off x="1238" y="285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BF4F3CCB-E2D5-4125-8C84-A7D11B685E85}"/>
                </a:ext>
              </a:extLst>
            </p:cNvPr>
            <p:cNvSpPr txBox="1">
              <a:spLocks noChangeArrowheads="1"/>
            </p:cNvSpPr>
            <p:nvPr/>
          </p:nvSpPr>
          <p:spPr bwMode="auto">
            <a:xfrm>
              <a:off x="1335" y="247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40" name="Text Box 39">
              <a:extLst>
                <a:ext uri="{FF2B5EF4-FFF2-40B4-BE49-F238E27FC236}">
                  <a16:creationId xmlns:a16="http://schemas.microsoft.com/office/drawing/2014/main" id="{E9B909E0-F458-47C9-96F1-5C09F329B506}"/>
                </a:ext>
              </a:extLst>
            </p:cNvPr>
            <p:cNvSpPr txBox="1">
              <a:spLocks noChangeArrowheads="1"/>
            </p:cNvSpPr>
            <p:nvPr/>
          </p:nvSpPr>
          <p:spPr bwMode="auto">
            <a:xfrm>
              <a:off x="1238"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0">
              <a:extLst>
                <a:ext uri="{FF2B5EF4-FFF2-40B4-BE49-F238E27FC236}">
                  <a16:creationId xmlns:a16="http://schemas.microsoft.com/office/drawing/2014/main" id="{E2F5BA16-7BA8-4FAB-8F50-61C0827952AD}"/>
                </a:ext>
              </a:extLst>
            </p:cNvPr>
            <p:cNvSpPr txBox="1">
              <a:spLocks noChangeArrowheads="1"/>
            </p:cNvSpPr>
            <p:nvPr/>
          </p:nvSpPr>
          <p:spPr bwMode="auto">
            <a:xfrm>
              <a:off x="3110" y="17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2" name="Text Box 41">
              <a:extLst>
                <a:ext uri="{FF2B5EF4-FFF2-40B4-BE49-F238E27FC236}">
                  <a16:creationId xmlns:a16="http://schemas.microsoft.com/office/drawing/2014/main" id="{A2F0C804-85DB-4B23-8531-F3BB0037210C}"/>
                </a:ext>
              </a:extLst>
            </p:cNvPr>
            <p:cNvSpPr txBox="1">
              <a:spLocks noChangeArrowheads="1"/>
            </p:cNvSpPr>
            <p:nvPr/>
          </p:nvSpPr>
          <p:spPr bwMode="auto">
            <a:xfrm>
              <a:off x="4118" y="2042"/>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43" name="Text Box 42">
              <a:extLst>
                <a:ext uri="{FF2B5EF4-FFF2-40B4-BE49-F238E27FC236}">
                  <a16:creationId xmlns:a16="http://schemas.microsoft.com/office/drawing/2014/main" id="{8FF987AF-B609-4CA0-860E-CA3304821015}"/>
                </a:ext>
              </a:extLst>
            </p:cNvPr>
            <p:cNvSpPr txBox="1">
              <a:spLocks noChangeArrowheads="1"/>
            </p:cNvSpPr>
            <p:nvPr/>
          </p:nvSpPr>
          <p:spPr bwMode="auto">
            <a:xfrm>
              <a:off x="2160" y="177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3">
              <a:extLst>
                <a:ext uri="{FF2B5EF4-FFF2-40B4-BE49-F238E27FC236}">
                  <a16:creationId xmlns:a16="http://schemas.microsoft.com/office/drawing/2014/main" id="{701F3DD5-61D8-4D56-8AD6-758DE75E2D9F}"/>
                </a:ext>
              </a:extLst>
            </p:cNvPr>
            <p:cNvSpPr txBox="1">
              <a:spLocks noChangeArrowheads="1"/>
            </p:cNvSpPr>
            <p:nvPr/>
          </p:nvSpPr>
          <p:spPr bwMode="auto">
            <a:xfrm>
              <a:off x="2160" y="2448"/>
              <a:ext cx="30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5" name="Text Box 44">
              <a:extLst>
                <a:ext uri="{FF2B5EF4-FFF2-40B4-BE49-F238E27FC236}">
                  <a16:creationId xmlns:a16="http://schemas.microsoft.com/office/drawing/2014/main" id="{19DBDACF-DB51-4719-A242-9B714C2BC4E5}"/>
                </a:ext>
              </a:extLst>
            </p:cNvPr>
            <p:cNvSpPr txBox="1">
              <a:spLocks noChangeArrowheads="1"/>
            </p:cNvSpPr>
            <p:nvPr/>
          </p:nvSpPr>
          <p:spPr bwMode="auto">
            <a:xfrm>
              <a:off x="3110"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46" name="Text Box 45">
              <a:extLst>
                <a:ext uri="{FF2B5EF4-FFF2-40B4-BE49-F238E27FC236}">
                  <a16:creationId xmlns:a16="http://schemas.microsoft.com/office/drawing/2014/main" id="{33819FBF-20F8-4B2E-AA8E-81C5DF92E4B6}"/>
                </a:ext>
              </a:extLst>
            </p:cNvPr>
            <p:cNvSpPr txBox="1">
              <a:spLocks noChangeArrowheads="1"/>
            </p:cNvSpPr>
            <p:nvPr/>
          </p:nvSpPr>
          <p:spPr bwMode="auto">
            <a:xfrm>
              <a:off x="4022" y="2425"/>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6">
              <a:extLst>
                <a:ext uri="{FF2B5EF4-FFF2-40B4-BE49-F238E27FC236}">
                  <a16:creationId xmlns:a16="http://schemas.microsoft.com/office/drawing/2014/main" id="{6C49E364-E072-478E-9E76-41D7B6D6C565}"/>
                </a:ext>
              </a:extLst>
            </p:cNvPr>
            <p:cNvSpPr txBox="1">
              <a:spLocks noChangeArrowheads="1"/>
            </p:cNvSpPr>
            <p:nvPr/>
          </p:nvSpPr>
          <p:spPr bwMode="auto">
            <a:xfrm>
              <a:off x="3168" y="326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E989CA08-CA13-4865-82BE-49DAEFCC4D9B}"/>
                </a:ext>
              </a:extLst>
            </p:cNvPr>
            <p:cNvSpPr txBox="1">
              <a:spLocks noChangeArrowheads="1"/>
            </p:cNvSpPr>
            <p:nvPr/>
          </p:nvSpPr>
          <p:spPr bwMode="auto">
            <a:xfrm>
              <a:off x="4118" y="295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dirty="0">
                  <a:latin typeface="Times New Roman" panose="02020603050405020304" pitchFamily="18" charset="0"/>
                </a:rPr>
                <a:t>4</a:t>
              </a:r>
            </a:p>
          </p:txBody>
        </p:sp>
        <p:sp>
          <p:nvSpPr>
            <p:cNvPr id="49" name="Text Box 48">
              <a:extLst>
                <a:ext uri="{FF2B5EF4-FFF2-40B4-BE49-F238E27FC236}">
                  <a16:creationId xmlns:a16="http://schemas.microsoft.com/office/drawing/2014/main" id="{78E29AA0-2DA7-41B0-BB31-43DB13E4325C}"/>
                </a:ext>
              </a:extLst>
            </p:cNvPr>
            <p:cNvSpPr txBox="1">
              <a:spLocks noChangeArrowheads="1"/>
            </p:cNvSpPr>
            <p:nvPr/>
          </p:nvSpPr>
          <p:spPr bwMode="auto">
            <a:xfrm>
              <a:off x="1670" y="2810"/>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0" name="Text Box 49">
              <a:extLst>
                <a:ext uri="{FF2B5EF4-FFF2-40B4-BE49-F238E27FC236}">
                  <a16:creationId xmlns:a16="http://schemas.microsoft.com/office/drawing/2014/main" id="{5DC9B750-8793-4B7F-AC6D-E181161F9EC7}"/>
                </a:ext>
              </a:extLst>
            </p:cNvPr>
            <p:cNvSpPr txBox="1">
              <a:spLocks noChangeArrowheads="1"/>
            </p:cNvSpPr>
            <p:nvPr/>
          </p:nvSpPr>
          <p:spPr bwMode="auto">
            <a:xfrm>
              <a:off x="1584" y="2304"/>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p>
          </p:txBody>
        </p:sp>
        <p:sp>
          <p:nvSpPr>
            <p:cNvPr id="51" name="Text Box 50">
              <a:extLst>
                <a:ext uri="{FF2B5EF4-FFF2-40B4-BE49-F238E27FC236}">
                  <a16:creationId xmlns:a16="http://schemas.microsoft.com/office/drawing/2014/main" id="{A5D53C3E-A3F2-457D-A759-FFFC42935800}"/>
                </a:ext>
              </a:extLst>
            </p:cNvPr>
            <p:cNvSpPr txBox="1">
              <a:spLocks noChangeArrowheads="1"/>
            </p:cNvSpPr>
            <p:nvPr/>
          </p:nvSpPr>
          <p:spPr bwMode="auto">
            <a:xfrm>
              <a:off x="2630" y="2810"/>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dirty="0">
                  <a:latin typeface="Times New Roman" panose="02020603050405020304" pitchFamily="18" charset="0"/>
                </a:rPr>
                <a:t>4</a:t>
              </a:r>
            </a:p>
          </p:txBody>
        </p:sp>
        <p:sp>
          <p:nvSpPr>
            <p:cNvPr id="52" name="Text Box 51">
              <a:extLst>
                <a:ext uri="{FF2B5EF4-FFF2-40B4-BE49-F238E27FC236}">
                  <a16:creationId xmlns:a16="http://schemas.microsoft.com/office/drawing/2014/main" id="{A4F16E90-F9D6-45CA-84A0-EEFCB982E2F6}"/>
                </a:ext>
              </a:extLst>
            </p:cNvPr>
            <p:cNvSpPr txBox="1">
              <a:spLocks noChangeArrowheads="1"/>
            </p:cNvSpPr>
            <p:nvPr/>
          </p:nvSpPr>
          <p:spPr bwMode="auto">
            <a:xfrm>
              <a:off x="2592" y="2256"/>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3" name="Text Box 52">
              <a:extLst>
                <a:ext uri="{FF2B5EF4-FFF2-40B4-BE49-F238E27FC236}">
                  <a16:creationId xmlns:a16="http://schemas.microsoft.com/office/drawing/2014/main" id="{68F96131-E7E0-4010-920E-54B991EDD237}"/>
                </a:ext>
              </a:extLst>
            </p:cNvPr>
            <p:cNvSpPr txBox="1">
              <a:spLocks noChangeArrowheads="1"/>
            </p:cNvSpPr>
            <p:nvPr/>
          </p:nvSpPr>
          <p:spPr bwMode="auto">
            <a:xfrm>
              <a:off x="3590" y="2762"/>
              <a:ext cx="23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4" name="Text Box 53">
              <a:extLst>
                <a:ext uri="{FF2B5EF4-FFF2-40B4-BE49-F238E27FC236}">
                  <a16:creationId xmlns:a16="http://schemas.microsoft.com/office/drawing/2014/main" id="{939F7676-9B72-41B9-BED0-A033903B3046}"/>
                </a:ext>
              </a:extLst>
            </p:cNvPr>
            <p:cNvSpPr txBox="1">
              <a:spLocks noChangeArrowheads="1"/>
            </p:cNvSpPr>
            <p:nvPr/>
          </p:nvSpPr>
          <p:spPr bwMode="auto">
            <a:xfrm>
              <a:off x="373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55" name="Text Box 54">
              <a:extLst>
                <a:ext uri="{FF2B5EF4-FFF2-40B4-BE49-F238E27FC236}">
                  <a16:creationId xmlns:a16="http://schemas.microsoft.com/office/drawing/2014/main" id="{045997D6-4C73-41DF-9D4D-4E0F9BDD67CC}"/>
                </a:ext>
              </a:extLst>
            </p:cNvPr>
            <p:cNvSpPr txBox="1">
              <a:spLocks noChangeArrowheads="1"/>
            </p:cNvSpPr>
            <p:nvPr/>
          </p:nvSpPr>
          <p:spPr bwMode="auto">
            <a:xfrm>
              <a:off x="1622" y="1754"/>
              <a:ext cx="303"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6" name="Text Box 55">
              <a:extLst>
                <a:ext uri="{FF2B5EF4-FFF2-40B4-BE49-F238E27FC236}">
                  <a16:creationId xmlns:a16="http://schemas.microsoft.com/office/drawing/2014/main" id="{74053739-A223-4DCB-9638-AB339F395B0E}"/>
                </a:ext>
              </a:extLst>
            </p:cNvPr>
            <p:cNvSpPr txBox="1">
              <a:spLocks noChangeArrowheads="1"/>
            </p:cNvSpPr>
            <p:nvPr/>
          </p:nvSpPr>
          <p:spPr bwMode="auto">
            <a:xfrm>
              <a:off x="1910"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7" name="Text Box 56">
              <a:extLst>
                <a:ext uri="{FF2B5EF4-FFF2-40B4-BE49-F238E27FC236}">
                  <a16:creationId xmlns:a16="http://schemas.microsoft.com/office/drawing/2014/main" id="{7A20B054-756A-41BD-AF95-D5C97F230F71}"/>
                </a:ext>
              </a:extLst>
            </p:cNvPr>
            <p:cNvSpPr txBox="1">
              <a:spLocks noChangeArrowheads="1"/>
            </p:cNvSpPr>
            <p:nvPr/>
          </p:nvSpPr>
          <p:spPr bwMode="auto">
            <a:xfrm>
              <a:off x="1776" y="3311"/>
              <a:ext cx="30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8" name="Text Box 57">
              <a:extLst>
                <a:ext uri="{FF2B5EF4-FFF2-40B4-BE49-F238E27FC236}">
                  <a16:creationId xmlns:a16="http://schemas.microsoft.com/office/drawing/2014/main" id="{00E399A9-6F72-4A5F-B04D-06E388B1F721}"/>
                </a:ext>
              </a:extLst>
            </p:cNvPr>
            <p:cNvSpPr txBox="1">
              <a:spLocks noChangeArrowheads="1"/>
            </p:cNvSpPr>
            <p:nvPr/>
          </p:nvSpPr>
          <p:spPr bwMode="auto">
            <a:xfrm>
              <a:off x="2822" y="2618"/>
              <a:ext cx="30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9" name="Text Box 58">
              <a:extLst>
                <a:ext uri="{FF2B5EF4-FFF2-40B4-BE49-F238E27FC236}">
                  <a16:creationId xmlns:a16="http://schemas.microsoft.com/office/drawing/2014/main" id="{1C989437-5B50-4D89-AE13-C732EC031868}"/>
                </a:ext>
              </a:extLst>
            </p:cNvPr>
            <p:cNvSpPr txBox="1">
              <a:spLocks noChangeArrowheads="1"/>
            </p:cNvSpPr>
            <p:nvPr/>
          </p:nvSpPr>
          <p:spPr bwMode="auto">
            <a:xfrm>
              <a:off x="2726" y="3290"/>
              <a:ext cx="3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0" name="Text Box 59">
              <a:extLst>
                <a:ext uri="{FF2B5EF4-FFF2-40B4-BE49-F238E27FC236}">
                  <a16:creationId xmlns:a16="http://schemas.microsoft.com/office/drawing/2014/main" id="{A1FFC2BD-8E74-4940-A120-7E572A75B810}"/>
                </a:ext>
              </a:extLst>
            </p:cNvPr>
            <p:cNvSpPr txBox="1">
              <a:spLocks noChangeArrowheads="1"/>
            </p:cNvSpPr>
            <p:nvPr/>
          </p:nvSpPr>
          <p:spPr bwMode="auto">
            <a:xfrm>
              <a:off x="3782" y="2618"/>
              <a:ext cx="30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1" name="Text Box 60">
              <a:extLst>
                <a:ext uri="{FF2B5EF4-FFF2-40B4-BE49-F238E27FC236}">
                  <a16:creationId xmlns:a16="http://schemas.microsoft.com/office/drawing/2014/main" id="{7736C2D6-9071-4211-AFE8-414FF49A7D4A}"/>
                </a:ext>
              </a:extLst>
            </p:cNvPr>
            <p:cNvSpPr txBox="1">
              <a:spLocks noChangeArrowheads="1"/>
            </p:cNvSpPr>
            <p:nvPr/>
          </p:nvSpPr>
          <p:spPr bwMode="auto">
            <a:xfrm>
              <a:off x="3734" y="3242"/>
              <a:ext cx="374"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2" name="Text Box 61">
              <a:extLst>
                <a:ext uri="{FF2B5EF4-FFF2-40B4-BE49-F238E27FC236}">
                  <a16:creationId xmlns:a16="http://schemas.microsoft.com/office/drawing/2014/main" id="{222DE04C-A8FE-48FB-A4EA-F4195B7C672D}"/>
                </a:ext>
              </a:extLst>
            </p:cNvPr>
            <p:cNvSpPr txBox="1">
              <a:spLocks noChangeArrowheads="1"/>
            </p:cNvSpPr>
            <p:nvPr/>
          </p:nvSpPr>
          <p:spPr bwMode="auto">
            <a:xfrm>
              <a:off x="4694" y="2474"/>
              <a:ext cx="37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sp>
          <p:nvSpPr>
            <p:cNvPr id="63" name="Text Box 62">
              <a:extLst>
                <a:ext uri="{FF2B5EF4-FFF2-40B4-BE49-F238E27FC236}">
                  <a16:creationId xmlns:a16="http://schemas.microsoft.com/office/drawing/2014/main" id="{514BD3E6-C546-4221-93A2-FDB662C55E36}"/>
                </a:ext>
              </a:extLst>
            </p:cNvPr>
            <p:cNvSpPr txBox="1">
              <a:spLocks noChangeArrowheads="1"/>
            </p:cNvSpPr>
            <p:nvPr/>
          </p:nvSpPr>
          <p:spPr bwMode="auto">
            <a:xfrm>
              <a:off x="2256" y="3264"/>
              <a:ext cx="2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64" name="Line 63">
              <a:extLst>
                <a:ext uri="{FF2B5EF4-FFF2-40B4-BE49-F238E27FC236}">
                  <a16:creationId xmlns:a16="http://schemas.microsoft.com/office/drawing/2014/main" id="{E2593541-036F-488A-8DF8-B8CE72FCD04F}"/>
                </a:ext>
              </a:extLst>
            </p:cNvPr>
            <p:cNvSpPr>
              <a:spLocks noChangeShapeType="1"/>
            </p:cNvSpPr>
            <p:nvPr/>
          </p:nvSpPr>
          <p:spPr bwMode="auto">
            <a:xfrm flipV="1">
              <a:off x="2832" y="2736"/>
              <a:ext cx="864"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4">
              <a:extLst>
                <a:ext uri="{FF2B5EF4-FFF2-40B4-BE49-F238E27FC236}">
                  <a16:creationId xmlns:a16="http://schemas.microsoft.com/office/drawing/2014/main" id="{AAD4D00F-89E7-4D8C-A557-47337FB1EFC7}"/>
                </a:ext>
              </a:extLst>
            </p:cNvPr>
            <p:cNvSpPr>
              <a:spLocks noChangeShapeType="1"/>
            </p:cNvSpPr>
            <p:nvPr/>
          </p:nvSpPr>
          <p:spPr bwMode="auto">
            <a:xfrm>
              <a:off x="1872" y="2784"/>
              <a:ext cx="816" cy="4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5">
              <a:extLst>
                <a:ext uri="{FF2B5EF4-FFF2-40B4-BE49-F238E27FC236}">
                  <a16:creationId xmlns:a16="http://schemas.microsoft.com/office/drawing/2014/main" id="{EC55B971-1F0F-4A20-9AED-725C1301D579}"/>
                </a:ext>
              </a:extLst>
            </p:cNvPr>
            <p:cNvSpPr>
              <a:spLocks noChangeShapeType="1"/>
            </p:cNvSpPr>
            <p:nvPr/>
          </p:nvSpPr>
          <p:spPr bwMode="auto">
            <a:xfrm flipV="1">
              <a:off x="1920" y="2064"/>
              <a:ext cx="864" cy="57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6">
              <a:extLst>
                <a:ext uri="{FF2B5EF4-FFF2-40B4-BE49-F238E27FC236}">
                  <a16:creationId xmlns:a16="http://schemas.microsoft.com/office/drawing/2014/main" id="{B01FD896-CFD7-43D9-A271-1F0C9C38B875}"/>
                </a:ext>
              </a:extLst>
            </p:cNvPr>
            <p:cNvSpPr>
              <a:spLocks noChangeShapeType="1"/>
            </p:cNvSpPr>
            <p:nvPr/>
          </p:nvSpPr>
          <p:spPr bwMode="auto">
            <a:xfrm>
              <a:off x="2880" y="2112"/>
              <a:ext cx="816" cy="52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7">
              <a:extLst>
                <a:ext uri="{FF2B5EF4-FFF2-40B4-BE49-F238E27FC236}">
                  <a16:creationId xmlns:a16="http://schemas.microsoft.com/office/drawing/2014/main" id="{2922D349-8D05-4003-B6A4-3F3E4E84E642}"/>
                </a:ext>
              </a:extLst>
            </p:cNvPr>
            <p:cNvSpPr txBox="1">
              <a:spLocks noChangeArrowheads="1"/>
            </p:cNvSpPr>
            <p:nvPr/>
          </p:nvSpPr>
          <p:spPr bwMode="auto">
            <a:xfrm>
              <a:off x="2160" y="297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9" name="Text Box 68">
              <a:extLst>
                <a:ext uri="{FF2B5EF4-FFF2-40B4-BE49-F238E27FC236}">
                  <a16:creationId xmlns:a16="http://schemas.microsoft.com/office/drawing/2014/main" id="{A5806D7D-5121-4D06-9432-FF5CFF1091D7}"/>
                </a:ext>
              </a:extLst>
            </p:cNvPr>
            <p:cNvSpPr txBox="1">
              <a:spLocks noChangeArrowheads="1"/>
            </p:cNvSpPr>
            <p:nvPr/>
          </p:nvSpPr>
          <p:spPr bwMode="auto">
            <a:xfrm>
              <a:off x="2150"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70" name="Text Box 69">
              <a:extLst>
                <a:ext uri="{FF2B5EF4-FFF2-40B4-BE49-F238E27FC236}">
                  <a16:creationId xmlns:a16="http://schemas.microsoft.com/office/drawing/2014/main" id="{94BC36D3-65C2-4D04-82F4-D68D25E10004}"/>
                </a:ext>
              </a:extLst>
            </p:cNvPr>
            <p:cNvSpPr txBox="1">
              <a:spLocks noChangeArrowheads="1"/>
            </p:cNvSpPr>
            <p:nvPr/>
          </p:nvSpPr>
          <p:spPr bwMode="auto">
            <a:xfrm>
              <a:off x="3216" y="2928"/>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1" name="Text Box 70">
              <a:extLst>
                <a:ext uri="{FF2B5EF4-FFF2-40B4-BE49-F238E27FC236}">
                  <a16:creationId xmlns:a16="http://schemas.microsoft.com/office/drawing/2014/main" id="{14B29916-690A-4001-9461-478D30726E90}"/>
                </a:ext>
              </a:extLst>
            </p:cNvPr>
            <p:cNvSpPr txBox="1">
              <a:spLocks noChangeArrowheads="1"/>
            </p:cNvSpPr>
            <p:nvPr/>
          </p:nvSpPr>
          <p:spPr bwMode="auto">
            <a:xfrm>
              <a:off x="3254" y="2186"/>
              <a:ext cx="233"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grpSp>
    </p:spTree>
    <p:extLst>
      <p:ext uri="{BB962C8B-B14F-4D97-AF65-F5344CB8AC3E}">
        <p14:creationId xmlns:p14="http://schemas.microsoft.com/office/powerpoint/2010/main" val="18835959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6179A13A-4985-4108-8685-7DF05D5291BF}"/>
              </a:ext>
            </a:extLst>
          </p:cNvPr>
          <p:cNvSpPr txBox="1">
            <a:spLocks noChangeArrowheads="1"/>
          </p:cNvSpPr>
          <p:nvPr/>
        </p:nvSpPr>
        <p:spPr>
          <a:xfrm>
            <a:off x="1979613"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7</a:t>
            </a:r>
            <a:endParaRPr lang="en-US" altLang="zh-CN" kern="0" dirty="0">
              <a:ea typeface="宋体" panose="02010600030101010101" pitchFamily="2" charset="-122"/>
            </a:endParaRPr>
          </a:p>
        </p:txBody>
      </p:sp>
      <p:sp>
        <p:nvSpPr>
          <p:cNvPr id="4" name="Rectangle 3">
            <a:extLst>
              <a:ext uri="{FF2B5EF4-FFF2-40B4-BE49-F238E27FC236}">
                <a16:creationId xmlns:a16="http://schemas.microsoft.com/office/drawing/2014/main" id="{F963A869-8920-4080-8ED5-1E7A52D7C04F}"/>
              </a:ext>
            </a:extLst>
          </p:cNvPr>
          <p:cNvSpPr txBox="1">
            <a:spLocks noChangeArrowheads="1"/>
          </p:cNvSpPr>
          <p:nvPr/>
        </p:nvSpPr>
        <p:spPr>
          <a:xfrm>
            <a:off x="646758" y="1592283"/>
            <a:ext cx="11545241"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Continue to</a:t>
            </a:r>
          </a:p>
          <a:p>
            <a:pPr lvl="1">
              <a:lnSpc>
                <a:spcPct val="150000"/>
              </a:lnSpc>
            </a:pPr>
            <a:r>
              <a:rPr lang="en-US" altLang="zh-CN" sz="2400" kern="0" dirty="0">
                <a:ea typeface="宋体" panose="02010600030101010101" pitchFamily="2" charset="-122"/>
              </a:rPr>
              <a:t> 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3</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7</a:t>
            </a:r>
          </a:p>
          <a:p>
            <a:pPr lvl="1">
              <a:lnSpc>
                <a:spcPct val="150000"/>
              </a:lnSpc>
            </a:pPr>
            <a:r>
              <a:rPr lang="en-US" altLang="zh-CN" sz="2400" kern="0" dirty="0">
                <a:ea typeface="宋体" panose="02010600030101010101" pitchFamily="2" charset="-122"/>
              </a:rPr>
              <a:t> 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7</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10</a:t>
            </a:r>
            <a:endParaRPr lang="en-US" altLang="zh-CN" sz="2400" kern="0" dirty="0">
              <a:ea typeface="宋体" panose="02010600030101010101" pitchFamily="2" charset="-122"/>
            </a:endParaRPr>
          </a:p>
          <a:p>
            <a:pPr lvl="1">
              <a:lnSpc>
                <a:spcPct val="150000"/>
              </a:lnSpc>
            </a:pPr>
            <a:r>
              <a:rPr lang="en-US" altLang="zh-CN" sz="2400" kern="0" dirty="0">
                <a:ea typeface="宋体" panose="02010600030101010101" pitchFamily="2" charset="-122"/>
              </a:rPr>
              <a:t> 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10</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9</a:t>
            </a:r>
          </a:p>
          <a:p>
            <a:pPr lvl="1">
              <a:lnSpc>
                <a:spcPct val="150000"/>
              </a:lnSpc>
            </a:pPr>
            <a:r>
              <a:rPr lang="en-US" altLang="zh-CN" sz="2400" kern="0" dirty="0">
                <a:ea typeface="宋体" panose="02010600030101010101" pitchFamily="2" charset="-122"/>
              </a:rPr>
              <a:t> connect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9</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11</a:t>
            </a:r>
            <a:endParaRPr lang="en-US" altLang="zh-CN" sz="2400" kern="0" dirty="0">
              <a:ea typeface="宋体" panose="02010600030101010101" pitchFamily="2" charset="-122"/>
            </a:endParaRPr>
          </a:p>
          <a:p>
            <a:pPr>
              <a:lnSpc>
                <a:spcPct val="150000"/>
              </a:lnSpc>
            </a:pPr>
            <a:r>
              <a:rPr lang="en-US" altLang="zh-CN" sz="2400" kern="0" dirty="0">
                <a:ea typeface="宋体" panose="02010600030101010101" pitchFamily="2" charset="-122"/>
              </a:rPr>
              <a:t>Then the path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11</a:t>
            </a:r>
            <a:r>
              <a:rPr lang="en-US" altLang="zh-CN" sz="2400" kern="0" dirty="0">
                <a:ea typeface="宋体" panose="02010600030101010101" pitchFamily="2" charset="-122"/>
              </a:rPr>
              <a:t> is the answer.</a:t>
            </a:r>
          </a:p>
          <a:p>
            <a:pPr>
              <a:lnSpc>
                <a:spcPct val="150000"/>
              </a:lnSpc>
            </a:pPr>
            <a:r>
              <a:rPr lang="en-US" altLang="zh-CN" sz="2400" kern="0" dirty="0">
                <a:ea typeface="宋体" panose="02010600030101010101" pitchFamily="2" charset="-122"/>
              </a:rPr>
              <a:t>At the same time ,we also get the shortest path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other vertices in the graph.</a:t>
            </a:r>
          </a:p>
        </p:txBody>
      </p:sp>
    </p:spTree>
    <p:extLst>
      <p:ext uri="{BB962C8B-B14F-4D97-AF65-F5344CB8AC3E}">
        <p14:creationId xmlns:p14="http://schemas.microsoft.com/office/powerpoint/2010/main" val="61411111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2FADD0DC-5399-42CF-AAA8-8F108A6612DB}"/>
              </a:ext>
            </a:extLst>
          </p:cNvPr>
          <p:cNvSpPr txBox="1">
            <a:spLocks noChangeArrowheads="1"/>
          </p:cNvSpPr>
          <p:nvPr/>
        </p:nvSpPr>
        <p:spPr>
          <a:xfrm>
            <a:off x="-759417" y="831035"/>
            <a:ext cx="14165451"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sz="4000" kern="0" dirty="0">
                <a:ea typeface="宋体" panose="02010600030101010101" pitchFamily="2" charset="-122"/>
              </a:rPr>
              <a:t>Finding the shortest path between any two vertices</a:t>
            </a:r>
          </a:p>
        </p:txBody>
      </p:sp>
      <p:sp>
        <p:nvSpPr>
          <p:cNvPr id="4" name="Rectangle 3">
            <a:extLst>
              <a:ext uri="{FF2B5EF4-FFF2-40B4-BE49-F238E27FC236}">
                <a16:creationId xmlns:a16="http://schemas.microsoft.com/office/drawing/2014/main" id="{472B9DF3-B6B4-431C-8443-029D53C11B25}"/>
              </a:ext>
            </a:extLst>
          </p:cNvPr>
          <p:cNvSpPr txBox="1">
            <a:spLocks noChangeArrowheads="1"/>
          </p:cNvSpPr>
          <p:nvPr/>
        </p:nvSpPr>
        <p:spPr>
          <a:xfrm>
            <a:off x="227310" y="1402535"/>
            <a:ext cx="11964690" cy="6412257"/>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Distance Matrix: Let G is a graph with n vertices. The distance matrix of G is D=(</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dirty="0">
                <a:ea typeface="宋体" panose="02010600030101010101" pitchFamily="2" charset="-122"/>
              </a:rPr>
              <a:t>)</a:t>
            </a:r>
            <a:r>
              <a:rPr lang="en-US" altLang="zh-CN" sz="2400" kern="0" baseline="-25000" dirty="0" err="1">
                <a:ea typeface="宋体" panose="02010600030101010101" pitchFamily="2" charset="-122"/>
              </a:rPr>
              <a:t>n</a:t>
            </a:r>
            <a:r>
              <a:rPr lang="en-US" altLang="zh-CN" sz="2400" kern="0" baseline="-25000" dirty="0" err="1">
                <a:ea typeface="宋体" panose="02010600030101010101" pitchFamily="2" charset="-122"/>
                <a:sym typeface="Symbol" panose="05050102010706020507" pitchFamily="18" charset="2"/>
              </a:rPr>
              <a:t>n</a:t>
            </a:r>
            <a:endParaRPr lang="en-US" altLang="zh-CN" sz="2400" kern="0" baseline="-25000" dirty="0">
              <a:ea typeface="宋体" panose="02010600030101010101" pitchFamily="2" charset="-122"/>
              <a:sym typeface="Symbol" panose="05050102010706020507" pitchFamily="18" charset="2"/>
            </a:endParaRPr>
          </a:p>
          <a:p>
            <a:pPr lvl="1">
              <a:lnSpc>
                <a:spcPct val="150000"/>
              </a:lnSpc>
            </a:pP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 </a:t>
            </a:r>
            <a:r>
              <a:rPr lang="en-US" altLang="zh-CN" sz="2400" kern="0" dirty="0">
                <a:ea typeface="宋体" panose="02010600030101010101" pitchFamily="2" charset="-122"/>
              </a:rPr>
              <a:t>represent the </a:t>
            </a:r>
            <a:r>
              <a:rPr lang="en-US" altLang="zh-CN" sz="2400" kern="0" dirty="0" err="1">
                <a:ea typeface="宋体" panose="02010600030101010101" pitchFamily="2" charset="-122"/>
              </a:rPr>
              <a:t>the</a:t>
            </a:r>
            <a:r>
              <a:rPr lang="en-US" altLang="zh-CN" sz="2400" kern="0" dirty="0">
                <a:ea typeface="宋体" panose="02010600030101010101" pitchFamily="2" charset="-122"/>
              </a:rPr>
              <a:t> weights of the edge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i</a:t>
            </a:r>
            <a:r>
              <a:rPr lang="en-US" altLang="zh-CN" sz="2400" kern="0" dirty="0">
                <a:ea typeface="宋体" panose="02010600030101010101" pitchFamily="2" charset="-122"/>
              </a:rPr>
              <a:t>,</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j</a:t>
            </a:r>
            <a:r>
              <a:rPr lang="en-US" altLang="zh-CN" sz="2400" kern="0" dirty="0">
                <a:ea typeface="宋体" panose="02010600030101010101" pitchFamily="2" charset="-122"/>
              </a:rPr>
              <a:t>)</a:t>
            </a:r>
          </a:p>
          <a:p>
            <a:pPr lvl="1">
              <a:lnSpc>
                <a:spcPct val="150000"/>
              </a:lnSpc>
            </a:pPr>
            <a:r>
              <a:rPr lang="en-US" altLang="zh-CN" sz="2400" kern="0" dirty="0">
                <a:ea typeface="宋体" panose="02010600030101010101" pitchFamily="2" charset="-122"/>
              </a:rPr>
              <a:t>If there’s no edge between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i </a:t>
            </a:r>
            <a:r>
              <a:rPr lang="en-US" altLang="zh-CN" sz="2400" kern="0" dirty="0">
                <a:ea typeface="宋体" panose="02010600030101010101" pitchFamily="2" charset="-122"/>
              </a:rPr>
              <a:t>and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j </a:t>
            </a:r>
            <a:r>
              <a:rPr lang="en-US" altLang="zh-CN" sz="2400" kern="0" dirty="0">
                <a:ea typeface="宋体" panose="02010600030101010101" pitchFamily="2" charset="-122"/>
              </a:rPr>
              <a:t>then</a:t>
            </a:r>
            <a:r>
              <a:rPr lang="en-US" altLang="zh-CN" sz="2400" kern="0" baseline="-25000" dirty="0">
                <a:ea typeface="宋体" panose="02010600030101010101" pitchFamily="2" charset="-122"/>
              </a:rPr>
              <a:t>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dirty="0">
                <a:ea typeface="宋体" panose="02010600030101010101" pitchFamily="2" charset="-122"/>
              </a:rPr>
              <a:t>=</a:t>
            </a:r>
            <a:r>
              <a:rPr lang="en-US" altLang="zh-CN" sz="2400" kern="0" dirty="0">
                <a:ea typeface="宋体" panose="02010600030101010101" pitchFamily="2" charset="-122"/>
                <a:sym typeface="Symbol" panose="05050102010706020507" pitchFamily="18" charset="2"/>
              </a:rPr>
              <a:t></a:t>
            </a:r>
          </a:p>
          <a:p>
            <a:pPr lvl="1">
              <a:lnSpc>
                <a:spcPct val="150000"/>
              </a:lnSpc>
            </a:pPr>
            <a:r>
              <a:rPr lang="en-US" altLang="zh-CN" sz="2400" kern="0" dirty="0">
                <a:ea typeface="宋体" panose="02010600030101010101" pitchFamily="2" charset="-122"/>
                <a:sym typeface="Symbol" panose="05050102010706020507" pitchFamily="18" charset="2"/>
              </a:rPr>
              <a:t>Let D</a:t>
            </a:r>
            <a:r>
              <a:rPr lang="en-US" altLang="zh-CN" sz="2400" kern="0" baseline="30000" dirty="0">
                <a:ea typeface="宋体" panose="02010600030101010101" pitchFamily="2" charset="-122"/>
                <a:sym typeface="Symbol" panose="05050102010706020507" pitchFamily="18" charset="2"/>
              </a:rPr>
              <a:t>2</a:t>
            </a:r>
            <a:r>
              <a:rPr lang="en-US" altLang="zh-CN" sz="2400" kern="0" dirty="0">
                <a:ea typeface="宋体" panose="02010600030101010101" pitchFamily="2" charset="-122"/>
                <a:sym typeface="Symbol" panose="05050102010706020507" pitchFamily="18" charset="2"/>
              </a:rPr>
              <a:t>=D*D= </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baseline="30000" dirty="0">
                <a:ea typeface="宋体" panose="02010600030101010101" pitchFamily="2" charset="-122"/>
              </a:rPr>
              <a:t>2</a:t>
            </a:r>
            <a:r>
              <a:rPr lang="en-US" altLang="zh-CN" sz="2400" kern="0" dirty="0">
                <a:ea typeface="宋体" panose="02010600030101010101" pitchFamily="2" charset="-122"/>
              </a:rPr>
              <a:t>)</a:t>
            </a:r>
            <a:r>
              <a:rPr lang="en-US" altLang="zh-CN" sz="2400" kern="0" baseline="-25000" dirty="0">
                <a:ea typeface="宋体" panose="02010600030101010101" pitchFamily="2" charset="-122"/>
              </a:rPr>
              <a:t>n</a:t>
            </a:r>
            <a:r>
              <a:rPr lang="en-US" altLang="zh-CN" sz="2400" kern="0" baseline="-25000" dirty="0">
                <a:ea typeface="宋体" panose="02010600030101010101" pitchFamily="2" charset="-122"/>
                <a:sym typeface="Symbol" panose="05050102010706020507" pitchFamily="18" charset="2"/>
              </a:rPr>
              <a:t>n</a:t>
            </a:r>
          </a:p>
          <a:p>
            <a:pPr lvl="1">
              <a:lnSpc>
                <a:spcPct val="150000"/>
              </a:lnSpc>
            </a:pP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baseline="30000" dirty="0">
                <a:ea typeface="宋体" panose="02010600030101010101" pitchFamily="2" charset="-122"/>
              </a:rPr>
              <a:t>2</a:t>
            </a:r>
            <a:r>
              <a:rPr lang="en-US" altLang="zh-CN" sz="2400" kern="0" dirty="0">
                <a:ea typeface="宋体" panose="02010600030101010101" pitchFamily="2" charset="-122"/>
              </a:rPr>
              <a:t>=min{</a:t>
            </a:r>
            <a:r>
              <a:rPr lang="en-US" altLang="zh-CN" sz="2400" i="1" kern="0" dirty="0">
                <a:ea typeface="宋体" panose="02010600030101010101" pitchFamily="2" charset="-122"/>
              </a:rPr>
              <a:t>d</a:t>
            </a:r>
            <a:r>
              <a:rPr lang="en-US" altLang="zh-CN" sz="2400" i="1" kern="0" baseline="-25000" dirty="0">
                <a:ea typeface="宋体" panose="02010600030101010101" pitchFamily="2" charset="-122"/>
              </a:rPr>
              <a:t>i1</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i="1" kern="0" baseline="-25000" dirty="0">
                <a:ea typeface="宋体" panose="02010600030101010101" pitchFamily="2" charset="-122"/>
              </a:rPr>
              <a:t>1j</a:t>
            </a:r>
            <a:r>
              <a:rPr lang="en-US" altLang="zh-CN" sz="2400" i="1" kern="0" dirty="0">
                <a:ea typeface="宋体" panose="02010600030101010101" pitchFamily="2" charset="-122"/>
              </a:rPr>
              <a:t>, d</a:t>
            </a:r>
            <a:r>
              <a:rPr lang="en-US" altLang="zh-CN" sz="2400" i="1" kern="0" baseline="-25000" dirty="0">
                <a:ea typeface="宋体" panose="02010600030101010101" pitchFamily="2" charset="-122"/>
              </a:rPr>
              <a:t>i2</a:t>
            </a:r>
            <a:r>
              <a:rPr lang="en-US" altLang="zh-CN" sz="2400" kern="0" dirty="0">
                <a:ea typeface="宋体" panose="02010600030101010101" pitchFamily="2" charset="-122"/>
              </a:rPr>
              <a:t>+</a:t>
            </a:r>
            <a:r>
              <a:rPr lang="en-US" altLang="zh-CN" sz="2400" i="1" kern="0" dirty="0">
                <a:ea typeface="宋体" panose="02010600030101010101" pitchFamily="2" charset="-122"/>
              </a:rPr>
              <a:t>d</a:t>
            </a:r>
            <a:r>
              <a:rPr lang="en-US" altLang="zh-CN" sz="2400" i="1" kern="0" baseline="-25000" dirty="0">
                <a:ea typeface="宋体" panose="02010600030101010101" pitchFamily="2" charset="-122"/>
              </a:rPr>
              <a:t>2j</a:t>
            </a:r>
            <a:r>
              <a:rPr lang="en-US" altLang="zh-CN" sz="2400" i="1" kern="0" dirty="0">
                <a:ea typeface="宋体" panose="02010600030101010101" pitchFamily="2" charset="-122"/>
              </a:rPr>
              <a:t>,</a:t>
            </a:r>
            <a:r>
              <a:rPr lang="en-US" altLang="zh-CN" sz="2400" i="1" kern="0" dirty="0">
                <a:ea typeface="宋体" panose="02010600030101010101" pitchFamily="2" charset="-122"/>
                <a:cs typeface="Times New Roman" panose="02020603050405020304" pitchFamily="18" charset="0"/>
              </a:rPr>
              <a:t>…,</a:t>
            </a:r>
            <a:r>
              <a:rPr lang="en-US" altLang="zh-CN" sz="2400" i="1" kern="0" dirty="0">
                <a:ea typeface="宋体" panose="02010600030101010101" pitchFamily="2" charset="-122"/>
              </a:rPr>
              <a:t> </a:t>
            </a:r>
            <a:r>
              <a:rPr lang="en-US" altLang="zh-CN" sz="2400" i="1" kern="0" dirty="0" err="1">
                <a:ea typeface="宋体" panose="02010600030101010101" pitchFamily="2" charset="-122"/>
              </a:rPr>
              <a:t>d</a:t>
            </a:r>
            <a:r>
              <a:rPr lang="en-US" altLang="zh-CN" sz="2400" i="1" kern="0" baseline="-25000" dirty="0" err="1">
                <a:ea typeface="宋体" panose="02010600030101010101" pitchFamily="2" charset="-122"/>
              </a:rPr>
              <a:t>in</a:t>
            </a:r>
            <a:r>
              <a:rPr lang="en-US" altLang="zh-CN" sz="2400" kern="0" dirty="0" err="1">
                <a:ea typeface="宋体" panose="02010600030101010101" pitchFamily="2" charset="-122"/>
              </a:rPr>
              <a:t>+</a:t>
            </a:r>
            <a:r>
              <a:rPr lang="en-US" altLang="zh-CN" sz="2400" i="1" kern="0" dirty="0" err="1">
                <a:ea typeface="宋体" panose="02010600030101010101" pitchFamily="2" charset="-122"/>
              </a:rPr>
              <a:t>d</a:t>
            </a:r>
            <a:r>
              <a:rPr lang="en-US" altLang="zh-CN" sz="2400" i="1" kern="0" baseline="-25000" dirty="0" err="1">
                <a:ea typeface="宋体" panose="02010600030101010101" pitchFamily="2" charset="-122"/>
              </a:rPr>
              <a:t>nj</a:t>
            </a:r>
            <a:r>
              <a:rPr lang="en-US" altLang="zh-CN" sz="2400" i="1" kern="0" dirty="0">
                <a:ea typeface="宋体" panose="02010600030101010101" pitchFamily="2" charset="-122"/>
              </a:rPr>
              <a:t>,</a:t>
            </a:r>
            <a:r>
              <a:rPr lang="en-US" altLang="zh-CN" sz="2400" kern="0" dirty="0">
                <a:ea typeface="宋体" panose="02010600030101010101" pitchFamily="2" charset="-122"/>
              </a:rPr>
              <a:t>} </a:t>
            </a:r>
          </a:p>
          <a:p>
            <a:pPr lvl="2">
              <a:lnSpc>
                <a:spcPct val="150000"/>
              </a:lnSpc>
            </a:pPr>
            <a:r>
              <a:rPr lang="en-US" altLang="zh-CN" i="1" kern="0" dirty="0">
                <a:ea typeface="宋体" panose="02010600030101010101" pitchFamily="2" charset="-122"/>
              </a:rPr>
              <a:t>d</a:t>
            </a:r>
            <a:r>
              <a:rPr lang="en-US" altLang="zh-CN" kern="0" baseline="-25000" dirty="0">
                <a:ea typeface="宋体" panose="02010600030101010101" pitchFamily="2" charset="-122"/>
              </a:rPr>
              <a:t>ij</a:t>
            </a:r>
            <a:r>
              <a:rPr lang="en-US" altLang="zh-CN" kern="0" baseline="30000" dirty="0">
                <a:ea typeface="宋体" panose="02010600030101010101" pitchFamily="2" charset="-122"/>
              </a:rPr>
              <a:t>2</a:t>
            </a:r>
            <a:r>
              <a:rPr lang="en-US" altLang="zh-CN" kern="0" dirty="0">
                <a:ea typeface="宋体" panose="02010600030101010101" pitchFamily="2" charset="-122"/>
              </a:rPr>
              <a:t> is the shortest length of the path from </a:t>
            </a:r>
            <a:r>
              <a:rPr lang="en-US" altLang="zh-CN" i="1" kern="0" dirty="0">
                <a:ea typeface="宋体" panose="02010600030101010101" pitchFamily="2" charset="-122"/>
              </a:rPr>
              <a:t>v</a:t>
            </a:r>
            <a:r>
              <a:rPr lang="en-US" altLang="zh-CN" kern="0" baseline="-25000" dirty="0">
                <a:ea typeface="宋体" panose="02010600030101010101" pitchFamily="2" charset="-122"/>
              </a:rPr>
              <a:t>i </a:t>
            </a:r>
            <a:r>
              <a:rPr lang="en-US" altLang="zh-CN" kern="0" dirty="0">
                <a:ea typeface="宋体" panose="02010600030101010101" pitchFamily="2" charset="-122"/>
              </a:rPr>
              <a:t>to </a:t>
            </a:r>
            <a:r>
              <a:rPr lang="en-US" altLang="zh-CN" i="1" kern="0" dirty="0">
                <a:ea typeface="宋体" panose="02010600030101010101" pitchFamily="2" charset="-122"/>
              </a:rPr>
              <a:t>v</a:t>
            </a:r>
            <a:r>
              <a:rPr lang="en-US" altLang="zh-CN" kern="0" baseline="-25000" dirty="0">
                <a:ea typeface="宋体" panose="02010600030101010101" pitchFamily="2" charset="-122"/>
              </a:rPr>
              <a:t>j</a:t>
            </a:r>
            <a:r>
              <a:rPr lang="en-US" altLang="zh-CN" kern="0" dirty="0">
                <a:ea typeface="宋体" panose="02010600030101010101" pitchFamily="2" charset="-122"/>
              </a:rPr>
              <a:t> with two edges.</a:t>
            </a:r>
          </a:p>
          <a:p>
            <a:pPr lvl="1">
              <a:lnSpc>
                <a:spcPct val="150000"/>
              </a:lnSpc>
            </a:pPr>
            <a:r>
              <a:rPr lang="en-US" altLang="zh-CN" sz="2400" kern="0" dirty="0">
                <a:ea typeface="宋体" panose="02010600030101010101" pitchFamily="2" charset="-122"/>
              </a:rPr>
              <a:t>As the same </a:t>
            </a:r>
            <a:r>
              <a:rPr lang="en-US" altLang="zh-CN" sz="2400" kern="0" dirty="0">
                <a:ea typeface="宋体" panose="02010600030101010101" pitchFamily="2" charset="-122"/>
                <a:sym typeface="Symbol" panose="05050102010706020507" pitchFamily="18" charset="2"/>
              </a:rPr>
              <a:t>D</a:t>
            </a:r>
            <a:r>
              <a:rPr lang="en-US" altLang="zh-CN" sz="2400" kern="0" baseline="30000" dirty="0">
                <a:ea typeface="宋体" panose="02010600030101010101" pitchFamily="2" charset="-122"/>
                <a:sym typeface="Symbol" panose="05050102010706020507" pitchFamily="18" charset="2"/>
              </a:rPr>
              <a:t>k</a:t>
            </a:r>
            <a:r>
              <a:rPr lang="en-US" altLang="zh-CN" sz="2400" kern="0" dirty="0">
                <a:ea typeface="宋体" panose="02010600030101010101" pitchFamily="2" charset="-122"/>
                <a:sym typeface="Symbol" panose="05050102010706020507" pitchFamily="18" charset="2"/>
              </a:rPr>
              <a:t>=D</a:t>
            </a:r>
            <a:r>
              <a:rPr lang="en-US" altLang="zh-CN" sz="2400" kern="0" baseline="30000" dirty="0">
                <a:ea typeface="宋体" panose="02010600030101010101" pitchFamily="2" charset="-122"/>
                <a:sym typeface="Symbol" panose="05050102010706020507" pitchFamily="18" charset="2"/>
              </a:rPr>
              <a:t>k-1</a:t>
            </a:r>
            <a:r>
              <a:rPr lang="en-US" altLang="zh-CN" sz="2400" kern="0" dirty="0">
                <a:ea typeface="宋体" panose="02010600030101010101" pitchFamily="2" charset="-122"/>
                <a:sym typeface="Symbol" panose="05050102010706020507" pitchFamily="18" charset="2"/>
              </a:rPr>
              <a:t>*D= </a:t>
            </a:r>
            <a:r>
              <a:rPr lang="en-US" altLang="zh-CN" sz="2400" kern="0" dirty="0">
                <a:ea typeface="宋体" panose="02010600030101010101" pitchFamily="2" charset="-122"/>
              </a:rPr>
              <a:t>(</a:t>
            </a:r>
            <a:r>
              <a:rPr lang="en-US" altLang="zh-CN" sz="2400" i="1" kern="0" dirty="0" err="1">
                <a:ea typeface="宋体" panose="02010600030101010101" pitchFamily="2" charset="-122"/>
              </a:rPr>
              <a:t>d</a:t>
            </a:r>
            <a:r>
              <a:rPr lang="en-US" altLang="zh-CN" sz="2400" kern="0" baseline="-25000" dirty="0" err="1">
                <a:ea typeface="宋体" panose="02010600030101010101" pitchFamily="2" charset="-122"/>
              </a:rPr>
              <a:t>ij</a:t>
            </a:r>
            <a:r>
              <a:rPr lang="en-US" altLang="zh-CN" sz="2400" kern="0" baseline="30000" dirty="0" err="1">
                <a:ea typeface="宋体" panose="02010600030101010101" pitchFamily="2" charset="-122"/>
              </a:rPr>
              <a:t>k</a:t>
            </a:r>
            <a:r>
              <a:rPr lang="en-US" altLang="zh-CN" sz="2400" kern="0" dirty="0">
                <a:ea typeface="宋体" panose="02010600030101010101" pitchFamily="2" charset="-122"/>
              </a:rPr>
              <a:t>)</a:t>
            </a:r>
            <a:r>
              <a:rPr lang="en-US" altLang="zh-CN" sz="2400" kern="0" baseline="-25000" dirty="0">
                <a:ea typeface="宋体" panose="02010600030101010101" pitchFamily="2" charset="-122"/>
              </a:rPr>
              <a:t>n</a:t>
            </a:r>
            <a:r>
              <a:rPr lang="en-US" altLang="zh-CN" sz="2400" kern="0" baseline="-25000" dirty="0">
                <a:ea typeface="宋体" panose="02010600030101010101" pitchFamily="2" charset="-122"/>
                <a:sym typeface="Symbol" panose="05050102010706020507" pitchFamily="18" charset="2"/>
              </a:rPr>
              <a:t>n</a:t>
            </a:r>
          </a:p>
          <a:p>
            <a:pPr lvl="2">
              <a:lnSpc>
                <a:spcPct val="150000"/>
              </a:lnSpc>
            </a:pPr>
            <a:r>
              <a:rPr lang="en-US" altLang="zh-CN" i="1" kern="0" dirty="0" err="1">
                <a:ea typeface="宋体" panose="02010600030101010101" pitchFamily="2" charset="-122"/>
              </a:rPr>
              <a:t>d</a:t>
            </a:r>
            <a:r>
              <a:rPr lang="en-US" altLang="zh-CN" kern="0" baseline="-25000" dirty="0" err="1">
                <a:ea typeface="宋体" panose="02010600030101010101" pitchFamily="2" charset="-122"/>
              </a:rPr>
              <a:t>ij</a:t>
            </a:r>
            <a:r>
              <a:rPr lang="en-US" altLang="zh-CN" kern="0" baseline="30000" dirty="0" err="1">
                <a:ea typeface="宋体" panose="02010600030101010101" pitchFamily="2" charset="-122"/>
              </a:rPr>
              <a:t>k</a:t>
            </a:r>
            <a:r>
              <a:rPr lang="en-US" altLang="zh-CN" kern="0" dirty="0">
                <a:ea typeface="宋体" panose="02010600030101010101" pitchFamily="2" charset="-122"/>
              </a:rPr>
              <a:t> is the shortest length of the path from </a:t>
            </a:r>
            <a:r>
              <a:rPr lang="en-US" altLang="zh-CN" i="1" kern="0" dirty="0">
                <a:ea typeface="宋体" panose="02010600030101010101" pitchFamily="2" charset="-122"/>
              </a:rPr>
              <a:t>v</a:t>
            </a:r>
            <a:r>
              <a:rPr lang="en-US" altLang="zh-CN" kern="0" baseline="-25000" dirty="0">
                <a:ea typeface="宋体" panose="02010600030101010101" pitchFamily="2" charset="-122"/>
              </a:rPr>
              <a:t>i </a:t>
            </a:r>
            <a:r>
              <a:rPr lang="en-US" altLang="zh-CN" kern="0" dirty="0">
                <a:ea typeface="宋体" panose="02010600030101010101" pitchFamily="2" charset="-122"/>
              </a:rPr>
              <a:t>to </a:t>
            </a:r>
            <a:r>
              <a:rPr lang="en-US" altLang="zh-CN" i="1" kern="0" dirty="0">
                <a:ea typeface="宋体" panose="02010600030101010101" pitchFamily="2" charset="-122"/>
              </a:rPr>
              <a:t>v</a:t>
            </a:r>
            <a:r>
              <a:rPr lang="en-US" altLang="zh-CN" kern="0" baseline="-25000" dirty="0">
                <a:ea typeface="宋体" panose="02010600030101010101" pitchFamily="2" charset="-122"/>
              </a:rPr>
              <a:t>j</a:t>
            </a:r>
            <a:r>
              <a:rPr lang="en-US" altLang="zh-CN" kern="0" dirty="0">
                <a:ea typeface="宋体" panose="02010600030101010101" pitchFamily="2" charset="-122"/>
              </a:rPr>
              <a:t>  with k edges.</a:t>
            </a:r>
          </a:p>
          <a:p>
            <a:pPr lvl="2">
              <a:lnSpc>
                <a:spcPct val="150000"/>
              </a:lnSpc>
            </a:pPr>
            <a:endParaRPr lang="en-US" altLang="zh-CN" kern="0" dirty="0">
              <a:ea typeface="宋体" panose="02010600030101010101" pitchFamily="2" charset="-122"/>
            </a:endParaRPr>
          </a:p>
          <a:p>
            <a:pPr>
              <a:lnSpc>
                <a:spcPct val="150000"/>
              </a:lnSpc>
            </a:pPr>
            <a:endParaRPr lang="en-US" altLang="zh-CN" sz="2400" kern="0" dirty="0">
              <a:ea typeface="宋体" panose="02010600030101010101" pitchFamily="2" charset="-122"/>
            </a:endParaRPr>
          </a:p>
        </p:txBody>
      </p:sp>
    </p:spTree>
    <p:extLst>
      <p:ext uri="{BB962C8B-B14F-4D97-AF65-F5344CB8AC3E}">
        <p14:creationId xmlns:p14="http://schemas.microsoft.com/office/powerpoint/2010/main" val="316572091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0E0238D4-302D-423A-A1C6-BC9EC2C02169}"/>
              </a:ext>
            </a:extLst>
          </p:cNvPr>
          <p:cNvSpPr txBox="1">
            <a:spLocks noChangeArrowheads="1"/>
          </p:cNvSpPr>
          <p:nvPr/>
        </p:nvSpPr>
        <p:spPr>
          <a:xfrm>
            <a:off x="1981200" y="1006475"/>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Dijkstra’s Algorithm</a:t>
            </a:r>
            <a:endParaRPr lang="en-US" altLang="zh-CN" kern="0" dirty="0">
              <a:ea typeface="宋体" panose="02010600030101010101" pitchFamily="2" charset="-122"/>
            </a:endParaRPr>
          </a:p>
        </p:txBody>
      </p:sp>
      <p:sp>
        <p:nvSpPr>
          <p:cNvPr id="4" name="Rectangle 3">
            <a:extLst>
              <a:ext uri="{FF2B5EF4-FFF2-40B4-BE49-F238E27FC236}">
                <a16:creationId xmlns:a16="http://schemas.microsoft.com/office/drawing/2014/main" id="{4A1C75FC-1434-4131-BA7B-E3CCEE67D978}"/>
              </a:ext>
            </a:extLst>
          </p:cNvPr>
          <p:cNvSpPr txBox="1">
            <a:spLocks noChangeArrowheads="1"/>
          </p:cNvSpPr>
          <p:nvPr/>
        </p:nvSpPr>
        <p:spPr>
          <a:xfrm>
            <a:off x="400372" y="1882586"/>
            <a:ext cx="11564319"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Procedure Dijkstra(G:weighed connected simple graph, with all weights positive)</a:t>
            </a:r>
          </a:p>
        </p:txBody>
      </p:sp>
      <p:sp>
        <p:nvSpPr>
          <p:cNvPr id="6" name="文本框 5">
            <a:extLst>
              <a:ext uri="{FF2B5EF4-FFF2-40B4-BE49-F238E27FC236}">
                <a16:creationId xmlns:a16="http://schemas.microsoft.com/office/drawing/2014/main" id="{B81D25D3-2148-4067-8374-B11BF183F39C}"/>
              </a:ext>
            </a:extLst>
          </p:cNvPr>
          <p:cNvSpPr txBox="1"/>
          <p:nvPr/>
        </p:nvSpPr>
        <p:spPr>
          <a:xfrm>
            <a:off x="3045417" y="3271456"/>
            <a:ext cx="6121830" cy="369332"/>
          </a:xfrm>
          <a:prstGeom prst="rect">
            <a:avLst/>
          </a:prstGeom>
          <a:noFill/>
        </p:spPr>
        <p:txBody>
          <a:bodyPr wrap="square">
            <a:spAutoFit/>
          </a:bodyPr>
          <a:lstStyle/>
          <a:p>
            <a:r>
              <a:rPr lang="en-US" altLang="zh-CN" kern="0" dirty="0">
                <a:ea typeface="宋体" panose="02010600030101010101" pitchFamily="2" charset="-122"/>
              </a:rPr>
              <a:t>s</a:t>
            </a:r>
            <a:endParaRPr lang="zh-CN" altLang="en-US" dirty="0"/>
          </a:p>
        </p:txBody>
      </p:sp>
    </p:spTree>
    <p:extLst>
      <p:ext uri="{BB962C8B-B14F-4D97-AF65-F5344CB8AC3E}">
        <p14:creationId xmlns:p14="http://schemas.microsoft.com/office/powerpoint/2010/main" val="213899888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4" name="Rectangle 3">
            <a:extLst>
              <a:ext uri="{FF2B5EF4-FFF2-40B4-BE49-F238E27FC236}">
                <a16:creationId xmlns:a16="http://schemas.microsoft.com/office/drawing/2014/main" id="{7E02F1BB-2C36-4CEF-B4F9-BBAC3549B99D}"/>
              </a:ext>
            </a:extLst>
          </p:cNvPr>
          <p:cNvSpPr txBox="1">
            <a:spLocks noChangeArrowheads="1"/>
          </p:cNvSpPr>
          <p:nvPr/>
        </p:nvSpPr>
        <p:spPr>
          <a:xfrm>
            <a:off x="272350" y="1022349"/>
            <a:ext cx="11834624"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buFont typeface="Wingdings" panose="05000000000000000000" pitchFamily="2" charset="2"/>
              <a:buChar char="l"/>
            </a:pPr>
            <a:r>
              <a:rPr lang="en-US" altLang="zh-CN" kern="0" dirty="0">
                <a:ea typeface="宋体" panose="02010600030101010101" pitchFamily="2" charset="-122"/>
              </a:rPr>
              <a:t>Example:</a:t>
            </a:r>
          </a:p>
          <a:p>
            <a:pPr lvl="1">
              <a:lnSpc>
                <a:spcPct val="150000"/>
              </a:lnSpc>
              <a:buClr>
                <a:schemeClr val="tx1"/>
              </a:buClr>
              <a:buFont typeface="Wingdings" panose="05000000000000000000" pitchFamily="2" charset="2"/>
              <a:buChar char="l"/>
            </a:pPr>
            <a:r>
              <a:rPr lang="en-US" altLang="zh-CN" b="0" kern="0" dirty="0">
                <a:ea typeface="宋体" panose="02010600030101010101" pitchFamily="2" charset="-122"/>
              </a:rPr>
              <a:t>Here is a graph for a city. Find the shortest path from </a:t>
            </a:r>
            <a:r>
              <a:rPr lang="en-US" altLang="zh-CN" b="0" i="1" kern="0" dirty="0">
                <a:ea typeface="宋体" panose="02010600030101010101" pitchFamily="2" charset="-122"/>
              </a:rPr>
              <a:t>v</a:t>
            </a:r>
            <a:r>
              <a:rPr lang="en-US" altLang="zh-CN" b="0" kern="0" baseline="-25000" dirty="0">
                <a:ea typeface="宋体" panose="02010600030101010101" pitchFamily="2" charset="-122"/>
              </a:rPr>
              <a:t>1</a:t>
            </a:r>
            <a:r>
              <a:rPr lang="en-US" altLang="zh-CN" b="0" kern="0" dirty="0">
                <a:ea typeface="宋体" panose="02010600030101010101" pitchFamily="2" charset="-122"/>
              </a:rPr>
              <a:t> to the other vertices in the graph.</a:t>
            </a:r>
          </a:p>
        </p:txBody>
      </p:sp>
      <p:grpSp>
        <p:nvGrpSpPr>
          <p:cNvPr id="5" name="Group 4">
            <a:extLst>
              <a:ext uri="{FF2B5EF4-FFF2-40B4-BE49-F238E27FC236}">
                <a16:creationId xmlns:a16="http://schemas.microsoft.com/office/drawing/2014/main" id="{4C3A8D5E-73E1-4C48-8A14-93C744020A6E}"/>
              </a:ext>
            </a:extLst>
          </p:cNvPr>
          <p:cNvGrpSpPr>
            <a:grpSpLocks/>
          </p:cNvGrpSpPr>
          <p:nvPr/>
        </p:nvGrpSpPr>
        <p:grpSpPr bwMode="auto">
          <a:xfrm>
            <a:off x="2430892" y="2960177"/>
            <a:ext cx="7952972" cy="3696346"/>
            <a:chOff x="768" y="1706"/>
            <a:chExt cx="4266" cy="1894"/>
          </a:xfrm>
        </p:grpSpPr>
        <p:sp>
          <p:nvSpPr>
            <p:cNvPr id="6" name="Text Box 5">
              <a:extLst>
                <a:ext uri="{FF2B5EF4-FFF2-40B4-BE49-F238E27FC236}">
                  <a16:creationId xmlns:a16="http://schemas.microsoft.com/office/drawing/2014/main" id="{3A5891B9-7A0B-4752-BA9B-9307F571CB1D}"/>
                </a:ext>
              </a:extLst>
            </p:cNvPr>
            <p:cNvSpPr txBox="1">
              <a:spLocks noChangeArrowheads="1"/>
            </p:cNvSpPr>
            <p:nvPr/>
          </p:nvSpPr>
          <p:spPr bwMode="auto">
            <a:xfrm>
              <a:off x="768" y="2544"/>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7" name="Text Box 6">
              <a:extLst>
                <a:ext uri="{FF2B5EF4-FFF2-40B4-BE49-F238E27FC236}">
                  <a16:creationId xmlns:a16="http://schemas.microsoft.com/office/drawing/2014/main" id="{59F5328B-DA47-42BB-9AC7-920F29C64FBE}"/>
                </a:ext>
              </a:extLst>
            </p:cNvPr>
            <p:cNvSpPr txBox="1">
              <a:spLocks noChangeArrowheads="1"/>
            </p:cNvSpPr>
            <p:nvPr/>
          </p:nvSpPr>
          <p:spPr bwMode="auto">
            <a:xfrm>
              <a:off x="2726" y="170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8" name="Text Box 7">
              <a:extLst>
                <a:ext uri="{FF2B5EF4-FFF2-40B4-BE49-F238E27FC236}">
                  <a16:creationId xmlns:a16="http://schemas.microsoft.com/office/drawing/2014/main" id="{FB4377A3-31A5-4E3A-8156-E8E17797A872}"/>
                </a:ext>
              </a:extLst>
            </p:cNvPr>
            <p:cNvSpPr txBox="1">
              <a:spLocks noChangeArrowheads="1"/>
            </p:cNvSpPr>
            <p:nvPr/>
          </p:nvSpPr>
          <p:spPr bwMode="auto">
            <a:xfrm>
              <a:off x="3696" y="172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9" name="Oval 8">
              <a:extLst>
                <a:ext uri="{FF2B5EF4-FFF2-40B4-BE49-F238E27FC236}">
                  <a16:creationId xmlns:a16="http://schemas.microsoft.com/office/drawing/2014/main" id="{0D846EFA-F5B7-4212-B93E-EBD13F22CD80}"/>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6EC81460-AC2E-4B78-A478-2D896B4EAF7C}"/>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6CF0A3D4-C2D9-4715-9D6A-320CDB2F3E51}"/>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717A6A4E-E4D5-4201-BAD8-0D9A3783CF52}"/>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1A195815-7190-452B-978D-FFC5A75407B4}"/>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FDB38469-B4C9-46D8-B533-82322BC33EB2}"/>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E1F77A60-839F-4083-B8AC-0F90D9BBEF23}"/>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F2A1EA2F-3584-4780-9502-183885EE1814}"/>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27010310-3F86-4826-9931-ECD1D2272038}"/>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85B7C659-3ADF-4A41-BDEB-F9B76848E3B0}"/>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915FF319-C160-4ACC-991C-37EE6B685B39}"/>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377D18AD-BACE-4E44-A2CD-DF51779F8DEF}"/>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F1EBA25E-66D4-44ED-B713-A100608B6289}"/>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DDCD3021-9323-4AAF-83E4-1F3F4B8673BF}"/>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12CF0B67-7D35-4319-BC67-83DEED4BBAFC}"/>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D8E08F8A-FE60-4F72-BADB-B3F129F503B3}"/>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116E0E2C-0DD3-43DE-BD82-29A8BD1A4763}"/>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896E4211-E485-40FA-B635-286EAF1662AF}"/>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3756EB68-0B1A-424C-BCBB-8A46BB08089C}"/>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E5D5DA42-3760-4A37-AF72-F3DB4A6F5E22}"/>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2AB3ECCC-45F1-40F6-A600-199A8D0CB98D}"/>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29">
              <a:extLst>
                <a:ext uri="{FF2B5EF4-FFF2-40B4-BE49-F238E27FC236}">
                  <a16:creationId xmlns:a16="http://schemas.microsoft.com/office/drawing/2014/main" id="{06CE8D95-C4A8-47FB-AFF6-25D82199E194}"/>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0">
              <a:extLst>
                <a:ext uri="{FF2B5EF4-FFF2-40B4-BE49-F238E27FC236}">
                  <a16:creationId xmlns:a16="http://schemas.microsoft.com/office/drawing/2014/main" id="{067BD011-A0BA-4F3E-878B-35E43ED68DB4}"/>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1">
              <a:extLst>
                <a:ext uri="{FF2B5EF4-FFF2-40B4-BE49-F238E27FC236}">
                  <a16:creationId xmlns:a16="http://schemas.microsoft.com/office/drawing/2014/main" id="{9DEDFFED-B6FC-4236-9C19-AB00EA225A85}"/>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2">
              <a:extLst>
                <a:ext uri="{FF2B5EF4-FFF2-40B4-BE49-F238E27FC236}">
                  <a16:creationId xmlns:a16="http://schemas.microsoft.com/office/drawing/2014/main" id="{68C206E9-BA37-4847-AA91-FD73208B3350}"/>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3">
              <a:extLst>
                <a:ext uri="{FF2B5EF4-FFF2-40B4-BE49-F238E27FC236}">
                  <a16:creationId xmlns:a16="http://schemas.microsoft.com/office/drawing/2014/main" id="{C85536C2-7821-4D37-B337-721BDBBC7336}"/>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4">
              <a:extLst>
                <a:ext uri="{FF2B5EF4-FFF2-40B4-BE49-F238E27FC236}">
                  <a16:creationId xmlns:a16="http://schemas.microsoft.com/office/drawing/2014/main" id="{231A2A8D-4C83-4E51-B695-7B5B258E6B77}"/>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35">
              <a:extLst>
                <a:ext uri="{FF2B5EF4-FFF2-40B4-BE49-F238E27FC236}">
                  <a16:creationId xmlns:a16="http://schemas.microsoft.com/office/drawing/2014/main" id="{A312FDF1-2A20-4C0F-B37D-2DFF6A276E27}"/>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36">
              <a:extLst>
                <a:ext uri="{FF2B5EF4-FFF2-40B4-BE49-F238E27FC236}">
                  <a16:creationId xmlns:a16="http://schemas.microsoft.com/office/drawing/2014/main" id="{FAC1B915-20D9-4669-9694-F9FFA8DF91EE}"/>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Text Box 37">
              <a:extLst>
                <a:ext uri="{FF2B5EF4-FFF2-40B4-BE49-F238E27FC236}">
                  <a16:creationId xmlns:a16="http://schemas.microsoft.com/office/drawing/2014/main" id="{FC0E205C-BC19-40EF-865C-CB9318CC8EF2}"/>
                </a:ext>
              </a:extLst>
            </p:cNvPr>
            <p:cNvSpPr txBox="1">
              <a:spLocks noChangeArrowheads="1"/>
            </p:cNvSpPr>
            <p:nvPr/>
          </p:nvSpPr>
          <p:spPr bwMode="auto">
            <a:xfrm>
              <a:off x="1238" y="28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9" name="Text Box 38">
              <a:extLst>
                <a:ext uri="{FF2B5EF4-FFF2-40B4-BE49-F238E27FC236}">
                  <a16:creationId xmlns:a16="http://schemas.microsoft.com/office/drawing/2014/main" id="{09ECD794-4856-41D7-9682-090A32A62DA5}"/>
                </a:ext>
              </a:extLst>
            </p:cNvPr>
            <p:cNvSpPr txBox="1">
              <a:spLocks noChangeArrowheads="1"/>
            </p:cNvSpPr>
            <p:nvPr/>
          </p:nvSpPr>
          <p:spPr bwMode="auto">
            <a:xfrm>
              <a:off x="1334" y="247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0" name="Text Box 39">
              <a:extLst>
                <a:ext uri="{FF2B5EF4-FFF2-40B4-BE49-F238E27FC236}">
                  <a16:creationId xmlns:a16="http://schemas.microsoft.com/office/drawing/2014/main" id="{5D74919E-12B0-4563-90A5-27806F2590F3}"/>
                </a:ext>
              </a:extLst>
            </p:cNvPr>
            <p:cNvSpPr txBox="1">
              <a:spLocks noChangeArrowheads="1"/>
            </p:cNvSpPr>
            <p:nvPr/>
          </p:nvSpPr>
          <p:spPr bwMode="auto">
            <a:xfrm>
              <a:off x="1238" y="218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1" name="Text Box 40">
              <a:extLst>
                <a:ext uri="{FF2B5EF4-FFF2-40B4-BE49-F238E27FC236}">
                  <a16:creationId xmlns:a16="http://schemas.microsoft.com/office/drawing/2014/main" id="{1BCB28C7-E488-4F71-AB8D-4E23212828D8}"/>
                </a:ext>
              </a:extLst>
            </p:cNvPr>
            <p:cNvSpPr txBox="1">
              <a:spLocks noChangeArrowheads="1"/>
            </p:cNvSpPr>
            <p:nvPr/>
          </p:nvSpPr>
          <p:spPr bwMode="auto">
            <a:xfrm>
              <a:off x="3110" y="17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2" name="Text Box 41">
              <a:extLst>
                <a:ext uri="{FF2B5EF4-FFF2-40B4-BE49-F238E27FC236}">
                  <a16:creationId xmlns:a16="http://schemas.microsoft.com/office/drawing/2014/main" id="{47782F34-6724-456F-AC74-3D494CBCBBC0}"/>
                </a:ext>
              </a:extLst>
            </p:cNvPr>
            <p:cNvSpPr txBox="1">
              <a:spLocks noChangeArrowheads="1"/>
            </p:cNvSpPr>
            <p:nvPr/>
          </p:nvSpPr>
          <p:spPr bwMode="auto">
            <a:xfrm>
              <a:off x="4118" y="204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3" name="Text Box 42">
              <a:extLst>
                <a:ext uri="{FF2B5EF4-FFF2-40B4-BE49-F238E27FC236}">
                  <a16:creationId xmlns:a16="http://schemas.microsoft.com/office/drawing/2014/main" id="{94309395-1637-49A5-ADB1-3BEF47899E3D}"/>
                </a:ext>
              </a:extLst>
            </p:cNvPr>
            <p:cNvSpPr txBox="1">
              <a:spLocks noChangeArrowheads="1"/>
            </p:cNvSpPr>
            <p:nvPr/>
          </p:nvSpPr>
          <p:spPr bwMode="auto">
            <a:xfrm>
              <a:off x="2160"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4" name="Text Box 43">
              <a:extLst>
                <a:ext uri="{FF2B5EF4-FFF2-40B4-BE49-F238E27FC236}">
                  <a16:creationId xmlns:a16="http://schemas.microsoft.com/office/drawing/2014/main" id="{6D9D69EB-CA1A-46C0-998E-A5AE37C04E16}"/>
                </a:ext>
              </a:extLst>
            </p:cNvPr>
            <p:cNvSpPr txBox="1">
              <a:spLocks noChangeArrowheads="1"/>
            </p:cNvSpPr>
            <p:nvPr/>
          </p:nvSpPr>
          <p:spPr bwMode="auto">
            <a:xfrm>
              <a:off x="2160" y="2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5" name="Text Box 44">
              <a:extLst>
                <a:ext uri="{FF2B5EF4-FFF2-40B4-BE49-F238E27FC236}">
                  <a16:creationId xmlns:a16="http://schemas.microsoft.com/office/drawing/2014/main" id="{DAEC6A3E-782E-46D8-8317-ED9E921B9715}"/>
                </a:ext>
              </a:extLst>
            </p:cNvPr>
            <p:cNvSpPr txBox="1">
              <a:spLocks noChangeArrowheads="1"/>
            </p:cNvSpPr>
            <p:nvPr/>
          </p:nvSpPr>
          <p:spPr bwMode="auto">
            <a:xfrm>
              <a:off x="3110" y="242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6" name="Text Box 45">
              <a:extLst>
                <a:ext uri="{FF2B5EF4-FFF2-40B4-BE49-F238E27FC236}">
                  <a16:creationId xmlns:a16="http://schemas.microsoft.com/office/drawing/2014/main" id="{ED00F194-B9E0-4AC1-AD05-0295292C0F51}"/>
                </a:ext>
              </a:extLst>
            </p:cNvPr>
            <p:cNvSpPr txBox="1">
              <a:spLocks noChangeArrowheads="1"/>
            </p:cNvSpPr>
            <p:nvPr/>
          </p:nvSpPr>
          <p:spPr bwMode="auto">
            <a:xfrm>
              <a:off x="4022" y="242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7" name="Text Box 46">
              <a:extLst>
                <a:ext uri="{FF2B5EF4-FFF2-40B4-BE49-F238E27FC236}">
                  <a16:creationId xmlns:a16="http://schemas.microsoft.com/office/drawing/2014/main" id="{7FB190FD-2BB6-4C52-A6BB-993E2A1CB63A}"/>
                </a:ext>
              </a:extLst>
            </p:cNvPr>
            <p:cNvSpPr txBox="1">
              <a:spLocks noChangeArrowheads="1"/>
            </p:cNvSpPr>
            <p:nvPr/>
          </p:nvSpPr>
          <p:spPr bwMode="auto">
            <a:xfrm>
              <a:off x="2112" y="302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8" name="Text Box 47">
              <a:extLst>
                <a:ext uri="{FF2B5EF4-FFF2-40B4-BE49-F238E27FC236}">
                  <a16:creationId xmlns:a16="http://schemas.microsoft.com/office/drawing/2014/main" id="{236A28A2-2FF4-4995-BC08-64F6F642EC1E}"/>
                </a:ext>
              </a:extLst>
            </p:cNvPr>
            <p:cNvSpPr txBox="1">
              <a:spLocks noChangeArrowheads="1"/>
            </p:cNvSpPr>
            <p:nvPr/>
          </p:nvSpPr>
          <p:spPr bwMode="auto">
            <a:xfrm>
              <a:off x="3158" y="300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9" name="Text Box 48">
              <a:extLst>
                <a:ext uri="{FF2B5EF4-FFF2-40B4-BE49-F238E27FC236}">
                  <a16:creationId xmlns:a16="http://schemas.microsoft.com/office/drawing/2014/main" id="{5D1E5512-95DB-407D-B100-1A9A8C049DEC}"/>
                </a:ext>
              </a:extLst>
            </p:cNvPr>
            <p:cNvSpPr txBox="1">
              <a:spLocks noChangeArrowheads="1"/>
            </p:cNvSpPr>
            <p:nvPr/>
          </p:nvSpPr>
          <p:spPr bwMode="auto">
            <a:xfrm>
              <a:off x="4118" y="29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50" name="Text Box 49">
              <a:extLst>
                <a:ext uri="{FF2B5EF4-FFF2-40B4-BE49-F238E27FC236}">
                  <a16:creationId xmlns:a16="http://schemas.microsoft.com/office/drawing/2014/main" id="{C05F35B7-3E9C-418E-83F1-DEF98A34CE1B}"/>
                </a:ext>
              </a:extLst>
            </p:cNvPr>
            <p:cNvSpPr txBox="1">
              <a:spLocks noChangeArrowheads="1"/>
            </p:cNvSpPr>
            <p:nvPr/>
          </p:nvSpPr>
          <p:spPr bwMode="auto">
            <a:xfrm>
              <a:off x="1670" y="281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1" name="Text Box 50">
              <a:extLst>
                <a:ext uri="{FF2B5EF4-FFF2-40B4-BE49-F238E27FC236}">
                  <a16:creationId xmlns:a16="http://schemas.microsoft.com/office/drawing/2014/main" id="{239AB38F-661E-4144-A216-CACA491F8F90}"/>
                </a:ext>
              </a:extLst>
            </p:cNvPr>
            <p:cNvSpPr txBox="1">
              <a:spLocks noChangeArrowheads="1"/>
            </p:cNvSpPr>
            <p:nvPr/>
          </p:nvSpPr>
          <p:spPr bwMode="auto">
            <a:xfrm>
              <a:off x="1814" y="223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2" name="Text Box 51">
              <a:extLst>
                <a:ext uri="{FF2B5EF4-FFF2-40B4-BE49-F238E27FC236}">
                  <a16:creationId xmlns:a16="http://schemas.microsoft.com/office/drawing/2014/main" id="{349653AB-5F5F-41C5-B947-314FBEB07C39}"/>
                </a:ext>
              </a:extLst>
            </p:cNvPr>
            <p:cNvSpPr txBox="1">
              <a:spLocks noChangeArrowheads="1"/>
            </p:cNvSpPr>
            <p:nvPr/>
          </p:nvSpPr>
          <p:spPr bwMode="auto">
            <a:xfrm>
              <a:off x="2630" y="281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3" name="Text Box 52">
              <a:extLst>
                <a:ext uri="{FF2B5EF4-FFF2-40B4-BE49-F238E27FC236}">
                  <a16:creationId xmlns:a16="http://schemas.microsoft.com/office/drawing/2014/main" id="{8434ECB3-6527-4BB1-8EAA-36906354C61E}"/>
                </a:ext>
              </a:extLst>
            </p:cNvPr>
            <p:cNvSpPr txBox="1">
              <a:spLocks noChangeArrowheads="1"/>
            </p:cNvSpPr>
            <p:nvPr/>
          </p:nvSpPr>
          <p:spPr bwMode="auto">
            <a:xfrm>
              <a:off x="2774" y="218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53">
              <a:extLst>
                <a:ext uri="{FF2B5EF4-FFF2-40B4-BE49-F238E27FC236}">
                  <a16:creationId xmlns:a16="http://schemas.microsoft.com/office/drawing/2014/main" id="{B3B4E1D9-31F0-4DC7-A571-EA1057A1F423}"/>
                </a:ext>
              </a:extLst>
            </p:cNvPr>
            <p:cNvSpPr txBox="1">
              <a:spLocks noChangeArrowheads="1"/>
            </p:cNvSpPr>
            <p:nvPr/>
          </p:nvSpPr>
          <p:spPr bwMode="auto">
            <a:xfrm>
              <a:off x="3590" y="276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5" name="Text Box 54">
              <a:extLst>
                <a:ext uri="{FF2B5EF4-FFF2-40B4-BE49-F238E27FC236}">
                  <a16:creationId xmlns:a16="http://schemas.microsoft.com/office/drawing/2014/main" id="{3991A334-424E-4BED-B0E3-53FEEB591A84}"/>
                </a:ext>
              </a:extLst>
            </p:cNvPr>
            <p:cNvSpPr txBox="1">
              <a:spLocks noChangeArrowheads="1"/>
            </p:cNvSpPr>
            <p:nvPr/>
          </p:nvSpPr>
          <p:spPr bwMode="auto">
            <a:xfrm>
              <a:off x="3734" y="218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6" name="Text Box 55">
              <a:extLst>
                <a:ext uri="{FF2B5EF4-FFF2-40B4-BE49-F238E27FC236}">
                  <a16:creationId xmlns:a16="http://schemas.microsoft.com/office/drawing/2014/main" id="{F579B6F4-9D9B-4DE7-93F6-820AB49452DC}"/>
                </a:ext>
              </a:extLst>
            </p:cNvPr>
            <p:cNvSpPr txBox="1">
              <a:spLocks noChangeArrowheads="1"/>
            </p:cNvSpPr>
            <p:nvPr/>
          </p:nvSpPr>
          <p:spPr bwMode="auto">
            <a:xfrm>
              <a:off x="1622" y="1754"/>
              <a:ext cx="27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7" name="Text Box 56">
              <a:extLst>
                <a:ext uri="{FF2B5EF4-FFF2-40B4-BE49-F238E27FC236}">
                  <a16:creationId xmlns:a16="http://schemas.microsoft.com/office/drawing/2014/main" id="{73B29D78-40AE-4199-9572-2002A17FA866}"/>
                </a:ext>
              </a:extLst>
            </p:cNvPr>
            <p:cNvSpPr txBox="1">
              <a:spLocks noChangeArrowheads="1"/>
            </p:cNvSpPr>
            <p:nvPr/>
          </p:nvSpPr>
          <p:spPr bwMode="auto">
            <a:xfrm>
              <a:off x="1910" y="261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8" name="Text Box 57">
              <a:extLst>
                <a:ext uri="{FF2B5EF4-FFF2-40B4-BE49-F238E27FC236}">
                  <a16:creationId xmlns:a16="http://schemas.microsoft.com/office/drawing/2014/main" id="{693F67EF-E469-4AE0-9CF4-F750C178317B}"/>
                </a:ext>
              </a:extLst>
            </p:cNvPr>
            <p:cNvSpPr txBox="1">
              <a:spLocks noChangeArrowheads="1"/>
            </p:cNvSpPr>
            <p:nvPr/>
          </p:nvSpPr>
          <p:spPr bwMode="auto">
            <a:xfrm>
              <a:off x="1776" y="331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9" name="Text Box 58">
              <a:extLst>
                <a:ext uri="{FF2B5EF4-FFF2-40B4-BE49-F238E27FC236}">
                  <a16:creationId xmlns:a16="http://schemas.microsoft.com/office/drawing/2014/main" id="{686C15FC-EACC-462E-BD93-D2ED7154D9F2}"/>
                </a:ext>
              </a:extLst>
            </p:cNvPr>
            <p:cNvSpPr txBox="1">
              <a:spLocks noChangeArrowheads="1"/>
            </p:cNvSpPr>
            <p:nvPr/>
          </p:nvSpPr>
          <p:spPr bwMode="auto">
            <a:xfrm>
              <a:off x="2822" y="261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60" name="Text Box 59">
              <a:extLst>
                <a:ext uri="{FF2B5EF4-FFF2-40B4-BE49-F238E27FC236}">
                  <a16:creationId xmlns:a16="http://schemas.microsoft.com/office/drawing/2014/main" id="{94FF0A51-54B8-4EAB-852C-CE439FF0412F}"/>
                </a:ext>
              </a:extLst>
            </p:cNvPr>
            <p:cNvSpPr txBox="1">
              <a:spLocks noChangeArrowheads="1"/>
            </p:cNvSpPr>
            <p:nvPr/>
          </p:nvSpPr>
          <p:spPr bwMode="auto">
            <a:xfrm>
              <a:off x="2726" y="329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61" name="Text Box 60">
              <a:extLst>
                <a:ext uri="{FF2B5EF4-FFF2-40B4-BE49-F238E27FC236}">
                  <a16:creationId xmlns:a16="http://schemas.microsoft.com/office/drawing/2014/main" id="{64EA2218-7F4E-4C0B-8EA3-C3561E3C2BE0}"/>
                </a:ext>
              </a:extLst>
            </p:cNvPr>
            <p:cNvSpPr txBox="1">
              <a:spLocks noChangeArrowheads="1"/>
            </p:cNvSpPr>
            <p:nvPr/>
          </p:nvSpPr>
          <p:spPr bwMode="auto">
            <a:xfrm>
              <a:off x="3782" y="261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2" name="Text Box 61">
              <a:extLst>
                <a:ext uri="{FF2B5EF4-FFF2-40B4-BE49-F238E27FC236}">
                  <a16:creationId xmlns:a16="http://schemas.microsoft.com/office/drawing/2014/main" id="{2D4B487D-EDE9-4FBC-8C50-1BAC9ED6E903}"/>
                </a:ext>
              </a:extLst>
            </p:cNvPr>
            <p:cNvSpPr txBox="1">
              <a:spLocks noChangeArrowheads="1"/>
            </p:cNvSpPr>
            <p:nvPr/>
          </p:nvSpPr>
          <p:spPr bwMode="auto">
            <a:xfrm>
              <a:off x="3734" y="3242"/>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3" name="Text Box 62">
              <a:extLst>
                <a:ext uri="{FF2B5EF4-FFF2-40B4-BE49-F238E27FC236}">
                  <a16:creationId xmlns:a16="http://schemas.microsoft.com/office/drawing/2014/main" id="{4270F55E-41BA-473A-B115-23CF0C1B7AEB}"/>
                </a:ext>
              </a:extLst>
            </p:cNvPr>
            <p:cNvSpPr txBox="1">
              <a:spLocks noChangeArrowheads="1"/>
            </p:cNvSpPr>
            <p:nvPr/>
          </p:nvSpPr>
          <p:spPr bwMode="auto">
            <a:xfrm>
              <a:off x="4694" y="2474"/>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spTree>
    <p:extLst>
      <p:ext uri="{BB962C8B-B14F-4D97-AF65-F5344CB8AC3E}">
        <p14:creationId xmlns:p14="http://schemas.microsoft.com/office/powerpoint/2010/main" val="2529403021"/>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AA2B6C91-2A60-4298-BAFC-654D5174A857}"/>
              </a:ext>
            </a:extLst>
          </p:cNvPr>
          <p:cNvSpPr txBox="1">
            <a:spLocks noChangeArrowheads="1"/>
          </p:cNvSpPr>
          <p:nvPr/>
        </p:nvSpPr>
        <p:spPr>
          <a:xfrm>
            <a:off x="1981200"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1</a:t>
            </a:r>
          </a:p>
        </p:txBody>
      </p:sp>
      <p:sp>
        <p:nvSpPr>
          <p:cNvPr id="4" name="Rectangle 3">
            <a:extLst>
              <a:ext uri="{FF2B5EF4-FFF2-40B4-BE49-F238E27FC236}">
                <a16:creationId xmlns:a16="http://schemas.microsoft.com/office/drawing/2014/main" id="{6328B14D-41F1-4C13-84B5-F2DB5C922D0E}"/>
              </a:ext>
            </a:extLst>
          </p:cNvPr>
          <p:cNvSpPr txBox="1">
            <a:spLocks noChangeArrowheads="1"/>
          </p:cNvSpPr>
          <p:nvPr/>
        </p:nvSpPr>
        <p:spPr>
          <a:xfrm>
            <a:off x="517525" y="1536678"/>
            <a:ext cx="11834624"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Select a rooted tree with the root v</a:t>
            </a:r>
            <a:r>
              <a:rPr lang="en-US" altLang="zh-CN" kern="0" baseline="-25000" dirty="0">
                <a:ea typeface="宋体" panose="02010600030101010101" pitchFamily="2" charset="-122"/>
              </a:rPr>
              <a:t>1</a:t>
            </a:r>
          </a:p>
          <a:p>
            <a:pPr>
              <a:lnSpc>
                <a:spcPct val="150000"/>
              </a:lnSpc>
            </a:pPr>
            <a:r>
              <a:rPr lang="en-US" altLang="zh-CN" kern="0" dirty="0">
                <a:ea typeface="宋体" panose="02010600030101010101" pitchFamily="2" charset="-122"/>
              </a:rPr>
              <a:t>Labeled  each vertex with the length to v</a:t>
            </a:r>
            <a:r>
              <a:rPr lang="en-US" altLang="zh-CN" kern="0" baseline="-25000" dirty="0">
                <a:ea typeface="宋体" panose="02010600030101010101" pitchFamily="2" charset="-122"/>
              </a:rPr>
              <a:t>1</a:t>
            </a:r>
          </a:p>
        </p:txBody>
      </p:sp>
      <p:grpSp>
        <p:nvGrpSpPr>
          <p:cNvPr id="5" name="Group 4">
            <a:extLst>
              <a:ext uri="{FF2B5EF4-FFF2-40B4-BE49-F238E27FC236}">
                <a16:creationId xmlns:a16="http://schemas.microsoft.com/office/drawing/2014/main" id="{4EC3D230-D150-442F-8DD3-5EDA0BB2C70E}"/>
              </a:ext>
            </a:extLst>
          </p:cNvPr>
          <p:cNvGrpSpPr>
            <a:grpSpLocks/>
          </p:cNvGrpSpPr>
          <p:nvPr/>
        </p:nvGrpSpPr>
        <p:grpSpPr bwMode="auto">
          <a:xfrm>
            <a:off x="3130657" y="3276767"/>
            <a:ext cx="6264275" cy="3082925"/>
            <a:chOff x="768" y="1706"/>
            <a:chExt cx="3946" cy="1942"/>
          </a:xfrm>
        </p:grpSpPr>
        <p:sp>
          <p:nvSpPr>
            <p:cNvPr id="6" name="Text Box 5">
              <a:extLst>
                <a:ext uri="{FF2B5EF4-FFF2-40B4-BE49-F238E27FC236}">
                  <a16:creationId xmlns:a16="http://schemas.microsoft.com/office/drawing/2014/main" id="{5453CE9E-6E1C-468E-8BA5-54AD0455DC81}"/>
                </a:ext>
              </a:extLst>
            </p:cNvPr>
            <p:cNvSpPr txBox="1">
              <a:spLocks noChangeArrowheads="1"/>
            </p:cNvSpPr>
            <p:nvPr/>
          </p:nvSpPr>
          <p:spPr bwMode="auto">
            <a:xfrm>
              <a:off x="76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7" name="Text Box 6">
              <a:extLst>
                <a:ext uri="{FF2B5EF4-FFF2-40B4-BE49-F238E27FC236}">
                  <a16:creationId xmlns:a16="http://schemas.microsoft.com/office/drawing/2014/main" id="{90FAC9EC-B2A7-4DB3-AD07-758571364227}"/>
                </a:ext>
              </a:extLst>
            </p:cNvPr>
            <p:cNvSpPr txBox="1">
              <a:spLocks noChangeArrowheads="1"/>
            </p:cNvSpPr>
            <p:nvPr/>
          </p:nvSpPr>
          <p:spPr bwMode="auto">
            <a:xfrm>
              <a:off x="2726"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endParaRPr kumimoji="1" lang="en-US" altLang="zh-CN" sz="2400" baseline="-25000">
                <a:latin typeface="Times New Roman" panose="02020603050405020304" pitchFamily="18" charset="0"/>
              </a:endParaRPr>
            </a:p>
          </p:txBody>
        </p:sp>
        <p:sp>
          <p:nvSpPr>
            <p:cNvPr id="8" name="Text Box 7">
              <a:extLst>
                <a:ext uri="{FF2B5EF4-FFF2-40B4-BE49-F238E27FC236}">
                  <a16:creationId xmlns:a16="http://schemas.microsoft.com/office/drawing/2014/main" id="{73E639C6-4F2D-4A3D-BC63-8E2958079FC9}"/>
                </a:ext>
              </a:extLst>
            </p:cNvPr>
            <p:cNvSpPr txBox="1">
              <a:spLocks noChangeArrowheads="1"/>
            </p:cNvSpPr>
            <p:nvPr/>
          </p:nvSpPr>
          <p:spPr bwMode="auto">
            <a:xfrm>
              <a:off x="3696" y="17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11</a:t>
              </a:r>
              <a:endParaRPr kumimoji="1" lang="en-US" altLang="zh-CN" sz="2400" baseline="-25000">
                <a:latin typeface="Times New Roman" panose="02020603050405020304" pitchFamily="18" charset="0"/>
              </a:endParaRPr>
            </a:p>
          </p:txBody>
        </p:sp>
        <p:sp>
          <p:nvSpPr>
            <p:cNvPr id="9" name="Oval 8">
              <a:extLst>
                <a:ext uri="{FF2B5EF4-FFF2-40B4-BE49-F238E27FC236}">
                  <a16:creationId xmlns:a16="http://schemas.microsoft.com/office/drawing/2014/main" id="{F7FC4480-28AF-4D66-B418-3B6A869FC827}"/>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9">
              <a:extLst>
                <a:ext uri="{FF2B5EF4-FFF2-40B4-BE49-F238E27FC236}">
                  <a16:creationId xmlns:a16="http://schemas.microsoft.com/office/drawing/2014/main" id="{403F211E-A40E-444B-BA35-4A2D42D537EB}"/>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0">
              <a:extLst>
                <a:ext uri="{FF2B5EF4-FFF2-40B4-BE49-F238E27FC236}">
                  <a16:creationId xmlns:a16="http://schemas.microsoft.com/office/drawing/2014/main" id="{F73E87F5-6CC0-48A0-B582-D1F23B892DA4}"/>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1">
              <a:extLst>
                <a:ext uri="{FF2B5EF4-FFF2-40B4-BE49-F238E27FC236}">
                  <a16:creationId xmlns:a16="http://schemas.microsoft.com/office/drawing/2014/main" id="{0CA4C103-191D-4F61-BDE1-24EF6B1DB877}"/>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2">
              <a:extLst>
                <a:ext uri="{FF2B5EF4-FFF2-40B4-BE49-F238E27FC236}">
                  <a16:creationId xmlns:a16="http://schemas.microsoft.com/office/drawing/2014/main" id="{8E2079E4-7AC3-4966-B808-C3666C3652B0}"/>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3">
              <a:extLst>
                <a:ext uri="{FF2B5EF4-FFF2-40B4-BE49-F238E27FC236}">
                  <a16:creationId xmlns:a16="http://schemas.microsoft.com/office/drawing/2014/main" id="{836107EC-D315-4E1E-9798-0408329B9AC7}"/>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4">
              <a:extLst>
                <a:ext uri="{FF2B5EF4-FFF2-40B4-BE49-F238E27FC236}">
                  <a16:creationId xmlns:a16="http://schemas.microsoft.com/office/drawing/2014/main" id="{C797AF5A-6F11-42BA-8DF7-AECEA3F80778}"/>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5">
              <a:extLst>
                <a:ext uri="{FF2B5EF4-FFF2-40B4-BE49-F238E27FC236}">
                  <a16:creationId xmlns:a16="http://schemas.microsoft.com/office/drawing/2014/main" id="{611AC80D-4603-4213-8B96-0F7985CB4EE7}"/>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6">
              <a:extLst>
                <a:ext uri="{FF2B5EF4-FFF2-40B4-BE49-F238E27FC236}">
                  <a16:creationId xmlns:a16="http://schemas.microsoft.com/office/drawing/2014/main" id="{18D8DE6C-2F20-460D-917B-359FA3B63FD7}"/>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7">
              <a:extLst>
                <a:ext uri="{FF2B5EF4-FFF2-40B4-BE49-F238E27FC236}">
                  <a16:creationId xmlns:a16="http://schemas.microsoft.com/office/drawing/2014/main" id="{633108ED-FB68-419E-B9DD-D9FA378607E8}"/>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8">
              <a:extLst>
                <a:ext uri="{FF2B5EF4-FFF2-40B4-BE49-F238E27FC236}">
                  <a16:creationId xmlns:a16="http://schemas.microsoft.com/office/drawing/2014/main" id="{4EE99C8A-B122-4451-A863-B00E4DD8F663}"/>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 name="Line 19">
              <a:extLst>
                <a:ext uri="{FF2B5EF4-FFF2-40B4-BE49-F238E27FC236}">
                  <a16:creationId xmlns:a16="http://schemas.microsoft.com/office/drawing/2014/main" id="{265F6644-14B1-4091-999D-5CD981BA223F}"/>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0">
              <a:extLst>
                <a:ext uri="{FF2B5EF4-FFF2-40B4-BE49-F238E27FC236}">
                  <a16:creationId xmlns:a16="http://schemas.microsoft.com/office/drawing/2014/main" id="{FB019570-2C6E-490E-8CA3-7289D1BF5927}"/>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1">
              <a:extLst>
                <a:ext uri="{FF2B5EF4-FFF2-40B4-BE49-F238E27FC236}">
                  <a16:creationId xmlns:a16="http://schemas.microsoft.com/office/drawing/2014/main" id="{739ACB1E-BAF1-4586-AD35-89E5D6B30737}"/>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2">
              <a:extLst>
                <a:ext uri="{FF2B5EF4-FFF2-40B4-BE49-F238E27FC236}">
                  <a16:creationId xmlns:a16="http://schemas.microsoft.com/office/drawing/2014/main" id="{0971A1CC-4DE8-41A5-AC62-B50AF0AF4C37}"/>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3">
              <a:extLst>
                <a:ext uri="{FF2B5EF4-FFF2-40B4-BE49-F238E27FC236}">
                  <a16:creationId xmlns:a16="http://schemas.microsoft.com/office/drawing/2014/main" id="{694B8678-AA2F-4C31-994E-37AB3E8C4C43}"/>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4">
              <a:extLst>
                <a:ext uri="{FF2B5EF4-FFF2-40B4-BE49-F238E27FC236}">
                  <a16:creationId xmlns:a16="http://schemas.microsoft.com/office/drawing/2014/main" id="{144F963C-3B83-40EA-9127-E6CE633FA68E}"/>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5">
              <a:extLst>
                <a:ext uri="{FF2B5EF4-FFF2-40B4-BE49-F238E27FC236}">
                  <a16:creationId xmlns:a16="http://schemas.microsoft.com/office/drawing/2014/main" id="{34C6868E-94B9-4750-8034-C396B715F8AE}"/>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6">
              <a:extLst>
                <a:ext uri="{FF2B5EF4-FFF2-40B4-BE49-F238E27FC236}">
                  <a16:creationId xmlns:a16="http://schemas.microsoft.com/office/drawing/2014/main" id="{3123B29A-234C-40BB-A295-060C1E108A70}"/>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7">
              <a:extLst>
                <a:ext uri="{FF2B5EF4-FFF2-40B4-BE49-F238E27FC236}">
                  <a16:creationId xmlns:a16="http://schemas.microsoft.com/office/drawing/2014/main" id="{C4A363D5-5557-4FA0-A502-A53BAFB95C8D}"/>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8">
              <a:extLst>
                <a:ext uri="{FF2B5EF4-FFF2-40B4-BE49-F238E27FC236}">
                  <a16:creationId xmlns:a16="http://schemas.microsoft.com/office/drawing/2014/main" id="{3C721614-0A2D-4C55-B8E1-FAA69D241F45}"/>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Text Box 29">
              <a:extLst>
                <a:ext uri="{FF2B5EF4-FFF2-40B4-BE49-F238E27FC236}">
                  <a16:creationId xmlns:a16="http://schemas.microsoft.com/office/drawing/2014/main" id="{6AD47BEE-EDC6-4550-A444-531A4A442D7A}"/>
                </a:ext>
              </a:extLst>
            </p:cNvPr>
            <p:cNvSpPr txBox="1">
              <a:spLocks noChangeArrowheads="1"/>
            </p:cNvSpPr>
            <p:nvPr/>
          </p:nvSpPr>
          <p:spPr bwMode="auto">
            <a:xfrm>
              <a:off x="1680" y="331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31" name="Text Box 30">
              <a:extLst>
                <a:ext uri="{FF2B5EF4-FFF2-40B4-BE49-F238E27FC236}">
                  <a16:creationId xmlns:a16="http://schemas.microsoft.com/office/drawing/2014/main" id="{63375706-35DC-436F-BBAA-93024D94EE19}"/>
                </a:ext>
              </a:extLst>
            </p:cNvPr>
            <p:cNvSpPr txBox="1">
              <a:spLocks noChangeArrowheads="1"/>
            </p:cNvSpPr>
            <p:nvPr/>
          </p:nvSpPr>
          <p:spPr bwMode="auto">
            <a:xfrm>
              <a:off x="1728" y="240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2" name="Text Box 31">
              <a:extLst>
                <a:ext uri="{FF2B5EF4-FFF2-40B4-BE49-F238E27FC236}">
                  <a16:creationId xmlns:a16="http://schemas.microsoft.com/office/drawing/2014/main" id="{0A685995-DCDA-4B08-B64B-A21D6E3D7EA1}"/>
                </a:ext>
              </a:extLst>
            </p:cNvPr>
            <p:cNvSpPr txBox="1">
              <a:spLocks noChangeArrowheads="1"/>
            </p:cNvSpPr>
            <p:nvPr/>
          </p:nvSpPr>
          <p:spPr bwMode="auto">
            <a:xfrm>
              <a:off x="2688" y="23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3" name="Text Box 32">
              <a:extLst>
                <a:ext uri="{FF2B5EF4-FFF2-40B4-BE49-F238E27FC236}">
                  <a16:creationId xmlns:a16="http://schemas.microsoft.com/office/drawing/2014/main" id="{B4EBF95F-2860-4B57-A93B-CCCD307CC643}"/>
                </a:ext>
              </a:extLst>
            </p:cNvPr>
            <p:cNvSpPr txBox="1">
              <a:spLocks noChangeArrowheads="1"/>
            </p:cNvSpPr>
            <p:nvPr/>
          </p:nvSpPr>
          <p:spPr bwMode="auto">
            <a:xfrm>
              <a:off x="3648" y="23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34" name="Text Box 33">
              <a:extLst>
                <a:ext uri="{FF2B5EF4-FFF2-40B4-BE49-F238E27FC236}">
                  <a16:creationId xmlns:a16="http://schemas.microsoft.com/office/drawing/2014/main" id="{DDD2A432-BC8B-4BB8-8326-7717F88BCB90}"/>
                </a:ext>
              </a:extLst>
            </p:cNvPr>
            <p:cNvSpPr txBox="1">
              <a:spLocks noChangeArrowheads="1"/>
            </p:cNvSpPr>
            <p:nvPr/>
          </p:nvSpPr>
          <p:spPr bwMode="auto">
            <a:xfrm>
              <a:off x="4512" y="2352"/>
              <a:ext cx="2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35" name="Text Box 34">
              <a:extLst>
                <a:ext uri="{FF2B5EF4-FFF2-40B4-BE49-F238E27FC236}">
                  <a16:creationId xmlns:a16="http://schemas.microsoft.com/office/drawing/2014/main" id="{41E35A39-326E-4826-A782-15ABD00A4A6A}"/>
                </a:ext>
              </a:extLst>
            </p:cNvPr>
            <p:cNvSpPr txBox="1">
              <a:spLocks noChangeArrowheads="1"/>
            </p:cNvSpPr>
            <p:nvPr/>
          </p:nvSpPr>
          <p:spPr bwMode="auto">
            <a:xfrm>
              <a:off x="2688"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6" name="Text Box 35">
              <a:extLst>
                <a:ext uri="{FF2B5EF4-FFF2-40B4-BE49-F238E27FC236}">
                  <a16:creationId xmlns:a16="http://schemas.microsoft.com/office/drawing/2014/main" id="{306E9EA2-6757-4A90-B47E-3F19D19A8379}"/>
                </a:ext>
              </a:extLst>
            </p:cNvPr>
            <p:cNvSpPr txBox="1">
              <a:spLocks noChangeArrowheads="1"/>
            </p:cNvSpPr>
            <p:nvPr/>
          </p:nvSpPr>
          <p:spPr bwMode="auto">
            <a:xfrm>
              <a:off x="3600" y="336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7" name="Text Box 36">
              <a:extLst>
                <a:ext uri="{FF2B5EF4-FFF2-40B4-BE49-F238E27FC236}">
                  <a16:creationId xmlns:a16="http://schemas.microsoft.com/office/drawing/2014/main" id="{B42CE10B-BD2F-4E3E-847A-83EDDD547793}"/>
                </a:ext>
              </a:extLst>
            </p:cNvPr>
            <p:cNvSpPr txBox="1">
              <a:spLocks noChangeArrowheads="1"/>
            </p:cNvSpPr>
            <p:nvPr/>
          </p:nvSpPr>
          <p:spPr bwMode="auto">
            <a:xfrm>
              <a:off x="1622" y="1754"/>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4</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grpSp>
    </p:spTree>
    <p:extLst>
      <p:ext uri="{BB962C8B-B14F-4D97-AF65-F5344CB8AC3E}">
        <p14:creationId xmlns:p14="http://schemas.microsoft.com/office/powerpoint/2010/main" val="352098068"/>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87DA4A16-1D61-4D59-ADB1-EEB6A0F3E2AA}"/>
              </a:ext>
            </a:extLst>
          </p:cNvPr>
          <p:cNvSpPr txBox="1">
            <a:spLocks noChangeArrowheads="1"/>
          </p:cNvSpPr>
          <p:nvPr/>
        </p:nvSpPr>
        <p:spPr>
          <a:xfrm>
            <a:off x="1981200"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2</a:t>
            </a:r>
          </a:p>
        </p:txBody>
      </p:sp>
      <p:sp>
        <p:nvSpPr>
          <p:cNvPr id="4" name="Rectangle 3">
            <a:extLst>
              <a:ext uri="{FF2B5EF4-FFF2-40B4-BE49-F238E27FC236}">
                <a16:creationId xmlns:a16="http://schemas.microsoft.com/office/drawing/2014/main" id="{B005BCF1-F257-4C5F-8D2B-C41AA5E8B12A}"/>
              </a:ext>
            </a:extLst>
          </p:cNvPr>
          <p:cNvSpPr txBox="1">
            <a:spLocks noChangeArrowheads="1"/>
          </p:cNvSpPr>
          <p:nvPr/>
        </p:nvSpPr>
        <p:spPr>
          <a:xfrm>
            <a:off x="368085" y="1479508"/>
            <a:ext cx="1145583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kern="0" dirty="0">
                <a:ea typeface="宋体" panose="02010600030101010101" pitchFamily="2" charset="-122"/>
              </a:rPr>
              <a:t>Use </a:t>
            </a:r>
            <a:r>
              <a:rPr lang="en-US" altLang="zh-CN" sz="2400" i="1" kern="0" dirty="0">
                <a:ea typeface="宋体" panose="02010600030101010101" pitchFamily="2" charset="-122"/>
              </a:rPr>
              <a:t>l</a:t>
            </a:r>
            <a:r>
              <a:rPr lang="en-US" altLang="zh-CN" sz="2400" kern="0" baseline="-25000" dirty="0">
                <a:ea typeface="宋体" panose="02010600030101010101" pitchFamily="2" charset="-122"/>
              </a:rPr>
              <a:t>i</a:t>
            </a:r>
            <a:r>
              <a:rPr lang="en-US" altLang="zh-CN" sz="2400" kern="0" dirty="0">
                <a:ea typeface="宋体" panose="02010600030101010101" pitchFamily="2" charset="-122"/>
              </a:rPr>
              <a:t> to represent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1</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i </a:t>
            </a:r>
            <a:r>
              <a:rPr lang="en-US" altLang="zh-CN" sz="2400" kern="0" dirty="0">
                <a:ea typeface="宋体" panose="02010600030101010101" pitchFamily="2" charset="-122"/>
              </a:rPr>
              <a:t>in the tree.</a:t>
            </a:r>
          </a:p>
          <a:p>
            <a:pPr>
              <a:lnSpc>
                <a:spcPct val="150000"/>
              </a:lnSpc>
            </a:pPr>
            <a:r>
              <a:rPr lang="en-US" altLang="zh-CN" sz="2400" kern="0" dirty="0">
                <a:ea typeface="宋体" panose="02010600030101010101" pitchFamily="2" charset="-122"/>
              </a:rPr>
              <a:t>If the edge (</a:t>
            </a:r>
            <a:r>
              <a:rPr lang="en-US" altLang="zh-CN" sz="2400" kern="0" dirty="0" err="1">
                <a:ea typeface="宋体" panose="02010600030101010101" pitchFamily="2" charset="-122"/>
              </a:rPr>
              <a:t>i,j</a:t>
            </a:r>
            <a:r>
              <a:rPr lang="en-US" altLang="zh-CN" sz="2400" kern="0" dirty="0">
                <a:ea typeface="宋体" panose="02010600030101010101" pitchFamily="2" charset="-122"/>
              </a:rPr>
              <a:t>) in the graph not in the tree, use </a:t>
            </a:r>
            <a:r>
              <a:rPr lang="en-US" altLang="zh-CN" sz="2400" i="1" kern="0" dirty="0">
                <a:ea typeface="宋体" panose="02010600030101010101" pitchFamily="2" charset="-122"/>
              </a:rPr>
              <a:t>d</a:t>
            </a:r>
            <a:r>
              <a:rPr lang="en-US" altLang="zh-CN" sz="2400" kern="0" baseline="-25000" dirty="0">
                <a:ea typeface="宋体" panose="02010600030101010101" pitchFamily="2" charset="-122"/>
              </a:rPr>
              <a:t>ij</a:t>
            </a:r>
            <a:r>
              <a:rPr lang="en-US" altLang="zh-CN" sz="2400" kern="0" dirty="0">
                <a:ea typeface="宋体" panose="02010600030101010101" pitchFamily="2" charset="-122"/>
              </a:rPr>
              <a:t> represent the length from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i</a:t>
            </a:r>
            <a:r>
              <a:rPr lang="en-US" altLang="zh-CN" sz="2400" kern="0" dirty="0">
                <a:ea typeface="宋体" panose="02010600030101010101" pitchFamily="2" charset="-122"/>
              </a:rPr>
              <a:t> to </a:t>
            </a:r>
            <a:r>
              <a:rPr lang="en-US" altLang="zh-CN" sz="2400" i="1" kern="0" dirty="0">
                <a:ea typeface="宋体" panose="02010600030101010101" pitchFamily="2" charset="-122"/>
              </a:rPr>
              <a:t>v</a:t>
            </a:r>
            <a:r>
              <a:rPr lang="en-US" altLang="zh-CN" sz="2400" kern="0" baseline="-25000" dirty="0">
                <a:ea typeface="宋体" panose="02010600030101010101" pitchFamily="2" charset="-122"/>
              </a:rPr>
              <a:t>j</a:t>
            </a:r>
            <a:r>
              <a:rPr lang="en-US" altLang="zh-CN" sz="2400" kern="0" dirty="0">
                <a:ea typeface="宋体" panose="02010600030101010101" pitchFamily="2" charset="-122"/>
              </a:rPr>
              <a:t>. </a:t>
            </a:r>
          </a:p>
          <a:p>
            <a:pPr>
              <a:lnSpc>
                <a:spcPct val="150000"/>
              </a:lnSpc>
            </a:pPr>
            <a:r>
              <a:rPr lang="en-US" altLang="zh-CN" sz="2400" kern="0" dirty="0">
                <a:ea typeface="宋体" panose="02010600030101010101" pitchFamily="2" charset="-122"/>
              </a:rPr>
              <a:t>if </a:t>
            </a:r>
            <a:r>
              <a:rPr lang="en-US" altLang="zh-CN" sz="2400" i="1" kern="0" dirty="0" err="1">
                <a:ea typeface="宋体" panose="02010600030101010101" pitchFamily="2" charset="-122"/>
              </a:rPr>
              <a:t>l</a:t>
            </a:r>
            <a:r>
              <a:rPr lang="en-US" altLang="zh-CN" sz="2400" kern="0" baseline="-25000" dirty="0" err="1">
                <a:ea typeface="宋体" panose="02010600030101010101" pitchFamily="2" charset="-122"/>
              </a:rPr>
              <a:t>j</a:t>
            </a:r>
            <a:r>
              <a:rPr lang="en-US" altLang="zh-CN" sz="2400" kern="0" baseline="-25000" dirty="0">
                <a:ea typeface="宋体" panose="02010600030101010101" pitchFamily="2" charset="-122"/>
              </a:rPr>
              <a:t> </a:t>
            </a:r>
            <a:r>
              <a:rPr lang="en-US" altLang="zh-CN" sz="2400" kern="0" dirty="0">
                <a:ea typeface="宋体" panose="02010600030101010101" pitchFamily="2" charset="-122"/>
                <a:sym typeface="Symbol" panose="05050102010706020507" pitchFamily="18" charset="2"/>
              </a:rPr>
              <a:t> </a:t>
            </a:r>
            <a:r>
              <a:rPr lang="en-US" altLang="zh-CN" sz="2400" i="1" kern="0" dirty="0">
                <a:ea typeface="宋体" panose="02010600030101010101" pitchFamily="2" charset="-122"/>
                <a:sym typeface="Symbol" panose="05050102010706020507" pitchFamily="18" charset="2"/>
              </a:rPr>
              <a:t>l</a:t>
            </a:r>
            <a:r>
              <a:rPr lang="en-US" altLang="zh-CN" sz="2400" kern="0" baseline="-25000" dirty="0">
                <a:ea typeface="宋体" panose="02010600030101010101" pitchFamily="2" charset="-122"/>
                <a:sym typeface="Symbol" panose="05050102010706020507" pitchFamily="18" charset="2"/>
              </a:rPr>
              <a:t>i </a:t>
            </a:r>
            <a:r>
              <a:rPr lang="en-US" altLang="zh-CN" sz="2400" kern="0" dirty="0">
                <a:ea typeface="宋体" panose="02010600030101010101" pitchFamily="2" charset="-122"/>
                <a:sym typeface="Symbol" panose="05050102010706020507" pitchFamily="18" charset="2"/>
              </a:rPr>
              <a:t>+ </a:t>
            </a:r>
            <a:r>
              <a:rPr lang="en-US" altLang="zh-CN" sz="2400" i="1" kern="0" dirty="0">
                <a:ea typeface="宋体" panose="02010600030101010101" pitchFamily="2" charset="-122"/>
                <a:sym typeface="Symbol" panose="05050102010706020507" pitchFamily="18" charset="2"/>
              </a:rPr>
              <a:t>d</a:t>
            </a:r>
            <a:r>
              <a:rPr lang="en-US" altLang="zh-CN" sz="2400" kern="0" baseline="-25000" dirty="0">
                <a:ea typeface="宋体" panose="02010600030101010101" pitchFamily="2" charset="-122"/>
                <a:sym typeface="Symbol" panose="05050102010706020507" pitchFamily="18" charset="2"/>
              </a:rPr>
              <a:t>ij  </a:t>
            </a:r>
            <a:r>
              <a:rPr lang="en-US" altLang="zh-CN" sz="2400" kern="0" dirty="0">
                <a:ea typeface="宋体" panose="02010600030101010101" pitchFamily="2" charset="-122"/>
                <a:sym typeface="Symbol" panose="05050102010706020507" pitchFamily="18" charset="2"/>
              </a:rPr>
              <a:t>f</a:t>
            </a:r>
            <a:r>
              <a:rPr lang="en-US" altLang="zh-CN" sz="2400" kern="0" dirty="0">
                <a:ea typeface="宋体" panose="02010600030101010101" pitchFamily="2" charset="-122"/>
              </a:rPr>
              <a:t>or all these edges</a:t>
            </a:r>
            <a:r>
              <a:rPr lang="en-US" altLang="zh-CN" sz="2400" kern="0" baseline="-25000" dirty="0">
                <a:ea typeface="宋体" panose="02010600030101010101" pitchFamily="2" charset="-122"/>
                <a:sym typeface="Symbol" panose="05050102010706020507" pitchFamily="18" charset="2"/>
              </a:rPr>
              <a:t> </a:t>
            </a:r>
            <a:r>
              <a:rPr lang="en-US" altLang="zh-CN" sz="2400" kern="0" dirty="0">
                <a:ea typeface="宋体" panose="02010600030101010101" pitchFamily="2" charset="-122"/>
                <a:sym typeface="Symbol" panose="05050102010706020507" pitchFamily="18" charset="2"/>
              </a:rPr>
              <a:t>then the tree gives the answer, Otherwise</a:t>
            </a:r>
          </a:p>
          <a:p>
            <a:pPr>
              <a:lnSpc>
                <a:spcPct val="150000"/>
              </a:lnSpc>
            </a:pPr>
            <a:r>
              <a:rPr lang="en-US" altLang="zh-CN" sz="2400" i="1" kern="0" dirty="0" err="1">
                <a:ea typeface="宋体" panose="02010600030101010101" pitchFamily="2" charset="-122"/>
              </a:rPr>
              <a:t>l</a:t>
            </a:r>
            <a:r>
              <a:rPr lang="en-US" altLang="zh-CN" sz="2400" kern="0" baseline="-25000" dirty="0" err="1">
                <a:ea typeface="宋体" panose="02010600030101010101" pitchFamily="2" charset="-122"/>
              </a:rPr>
              <a:t>j</a:t>
            </a:r>
            <a:r>
              <a:rPr lang="en-US" altLang="zh-CN" sz="2400" kern="0" baseline="-25000" dirty="0">
                <a:ea typeface="宋体" panose="02010600030101010101" pitchFamily="2" charset="-122"/>
              </a:rPr>
              <a:t> </a:t>
            </a:r>
            <a:r>
              <a:rPr lang="en-US" altLang="zh-CN" sz="2400" kern="0" dirty="0">
                <a:ea typeface="宋体" panose="02010600030101010101" pitchFamily="2" charset="-122"/>
                <a:cs typeface="Times New Roman" panose="02020603050405020304" pitchFamily="18" charset="0"/>
                <a:sym typeface="Symbol" panose="05050102010706020507" pitchFamily="18" charset="2"/>
              </a:rPr>
              <a:t>&gt;</a:t>
            </a:r>
            <a:r>
              <a:rPr lang="en-US" altLang="zh-CN" sz="2400" kern="0" dirty="0">
                <a:ea typeface="宋体" panose="02010600030101010101" pitchFamily="2" charset="-122"/>
                <a:sym typeface="Symbol" panose="05050102010706020507" pitchFamily="18" charset="2"/>
              </a:rPr>
              <a:t> </a:t>
            </a:r>
            <a:r>
              <a:rPr lang="en-US" altLang="zh-CN" sz="2400" i="1" kern="0" dirty="0">
                <a:ea typeface="宋体" panose="02010600030101010101" pitchFamily="2" charset="-122"/>
                <a:sym typeface="Symbol" panose="05050102010706020507" pitchFamily="18" charset="2"/>
              </a:rPr>
              <a:t>l</a:t>
            </a:r>
            <a:r>
              <a:rPr lang="en-US" altLang="zh-CN" sz="2400" kern="0" baseline="-25000" dirty="0">
                <a:ea typeface="宋体" panose="02010600030101010101" pitchFamily="2" charset="-122"/>
                <a:sym typeface="Symbol" panose="05050102010706020507" pitchFamily="18" charset="2"/>
              </a:rPr>
              <a:t>i </a:t>
            </a:r>
            <a:r>
              <a:rPr lang="en-US" altLang="zh-CN" sz="2400" kern="0" dirty="0">
                <a:ea typeface="宋体" panose="02010600030101010101" pitchFamily="2" charset="-122"/>
                <a:sym typeface="Symbol" panose="05050102010706020507" pitchFamily="18" charset="2"/>
              </a:rPr>
              <a:t>+ </a:t>
            </a:r>
            <a:r>
              <a:rPr lang="en-US" altLang="zh-CN" sz="2400" i="1" kern="0" dirty="0">
                <a:ea typeface="宋体" panose="02010600030101010101" pitchFamily="2" charset="-122"/>
                <a:sym typeface="Symbol" panose="05050102010706020507" pitchFamily="18" charset="2"/>
              </a:rPr>
              <a:t>d</a:t>
            </a:r>
            <a:r>
              <a:rPr lang="en-US" altLang="zh-CN" sz="2400" kern="0" baseline="-25000" dirty="0">
                <a:ea typeface="宋体" panose="02010600030101010101" pitchFamily="2" charset="-122"/>
                <a:sym typeface="Symbol" panose="05050102010706020507" pitchFamily="18" charset="2"/>
              </a:rPr>
              <a:t>ij </a:t>
            </a:r>
          </a:p>
          <a:p>
            <a:pPr lvl="1">
              <a:lnSpc>
                <a:spcPct val="150000"/>
              </a:lnSpc>
            </a:pPr>
            <a:r>
              <a:rPr lang="en-US" altLang="zh-CN" sz="2400" kern="0" dirty="0">
                <a:ea typeface="宋体" panose="02010600030101010101" pitchFamily="2" charset="-122"/>
                <a:sym typeface="Symbol" panose="05050102010706020507" pitchFamily="18" charset="2"/>
              </a:rPr>
              <a:t>delete the edge end in </a:t>
            </a:r>
            <a:r>
              <a:rPr lang="en-US" altLang="zh-CN" sz="2400" i="1" kern="0" dirty="0">
                <a:ea typeface="宋体" panose="02010600030101010101" pitchFamily="2" charset="-122"/>
                <a:sym typeface="Symbol" panose="05050102010706020507" pitchFamily="18" charset="2"/>
              </a:rPr>
              <a:t>v</a:t>
            </a:r>
            <a:r>
              <a:rPr lang="en-US" altLang="zh-CN" sz="2400" kern="0" baseline="-25000" dirty="0">
                <a:ea typeface="宋体" panose="02010600030101010101" pitchFamily="2" charset="-122"/>
                <a:sym typeface="Symbol" panose="05050102010706020507" pitchFamily="18" charset="2"/>
              </a:rPr>
              <a:t>j</a:t>
            </a:r>
            <a:r>
              <a:rPr lang="en-US" altLang="zh-CN" sz="2400" kern="0" dirty="0">
                <a:ea typeface="宋体" panose="02010600030101010101" pitchFamily="2" charset="-122"/>
                <a:sym typeface="Symbol" panose="05050102010706020507" pitchFamily="18" charset="2"/>
              </a:rPr>
              <a:t>,</a:t>
            </a:r>
          </a:p>
          <a:p>
            <a:pPr lvl="1">
              <a:lnSpc>
                <a:spcPct val="150000"/>
              </a:lnSpc>
            </a:pPr>
            <a:r>
              <a:rPr lang="en-US" altLang="zh-CN" sz="2400" kern="0" dirty="0">
                <a:ea typeface="宋体" panose="02010600030101010101" pitchFamily="2" charset="-122"/>
                <a:sym typeface="Symbol" panose="05050102010706020507" pitchFamily="18" charset="2"/>
              </a:rPr>
              <a:t>add (</a:t>
            </a:r>
            <a:r>
              <a:rPr lang="en-US" altLang="zh-CN" sz="2400" i="1" kern="0" dirty="0">
                <a:ea typeface="宋体" panose="02010600030101010101" pitchFamily="2" charset="-122"/>
                <a:sym typeface="Symbol" panose="05050102010706020507" pitchFamily="18" charset="2"/>
              </a:rPr>
              <a:t>v</a:t>
            </a:r>
            <a:r>
              <a:rPr lang="en-US" altLang="zh-CN" sz="2400" kern="0" baseline="-25000" dirty="0">
                <a:ea typeface="宋体" panose="02010600030101010101" pitchFamily="2" charset="-122"/>
                <a:sym typeface="Symbol" panose="05050102010706020507" pitchFamily="18" charset="2"/>
              </a:rPr>
              <a:t>i</a:t>
            </a:r>
            <a:r>
              <a:rPr lang="en-US" altLang="zh-CN" sz="2400" kern="0" dirty="0">
                <a:ea typeface="宋体" panose="02010600030101010101" pitchFamily="2" charset="-122"/>
                <a:sym typeface="Symbol" panose="05050102010706020507" pitchFamily="18" charset="2"/>
              </a:rPr>
              <a:t>,</a:t>
            </a:r>
            <a:r>
              <a:rPr lang="en-US" altLang="zh-CN" sz="2400" i="1" kern="0" dirty="0">
                <a:ea typeface="宋体" panose="02010600030101010101" pitchFamily="2" charset="-122"/>
                <a:sym typeface="Symbol" panose="05050102010706020507" pitchFamily="18" charset="2"/>
              </a:rPr>
              <a:t>v</a:t>
            </a:r>
            <a:r>
              <a:rPr lang="en-US" altLang="zh-CN" sz="2400" kern="0" baseline="-25000" dirty="0">
                <a:ea typeface="宋体" panose="02010600030101010101" pitchFamily="2" charset="-122"/>
                <a:sym typeface="Symbol" panose="05050102010706020507" pitchFamily="18" charset="2"/>
              </a:rPr>
              <a:t>j</a:t>
            </a:r>
            <a:r>
              <a:rPr lang="en-US" altLang="zh-CN" sz="2400" kern="0" dirty="0">
                <a:ea typeface="宋体" panose="02010600030101010101" pitchFamily="2" charset="-122"/>
                <a:sym typeface="Symbol" panose="05050102010706020507" pitchFamily="18" charset="2"/>
              </a:rPr>
              <a:t>) in the tree</a:t>
            </a:r>
          </a:p>
          <a:p>
            <a:pPr lvl="1">
              <a:lnSpc>
                <a:spcPct val="150000"/>
              </a:lnSpc>
            </a:pPr>
            <a:r>
              <a:rPr lang="en-US" altLang="zh-CN" sz="2400" kern="0" dirty="0">
                <a:ea typeface="宋体" panose="02010600030101010101" pitchFamily="2" charset="-122"/>
                <a:sym typeface="Symbol" panose="05050102010706020507" pitchFamily="18" charset="2"/>
              </a:rPr>
              <a:t>Modify the length of the vertices it influenced .</a:t>
            </a:r>
          </a:p>
        </p:txBody>
      </p:sp>
    </p:spTree>
    <p:extLst>
      <p:ext uri="{BB962C8B-B14F-4D97-AF65-F5344CB8AC3E}">
        <p14:creationId xmlns:p14="http://schemas.microsoft.com/office/powerpoint/2010/main" val="173046622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DD66D992-B34F-495B-B66E-B9E56DC44E7E}"/>
              </a:ext>
            </a:extLst>
          </p:cNvPr>
          <p:cNvSpPr txBox="1">
            <a:spLocks noChangeArrowheads="1"/>
          </p:cNvSpPr>
          <p:nvPr/>
        </p:nvSpPr>
        <p:spPr>
          <a:xfrm>
            <a:off x="1979613"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Step 3</a:t>
            </a:r>
          </a:p>
        </p:txBody>
      </p:sp>
      <p:sp>
        <p:nvSpPr>
          <p:cNvPr id="4" name="Rectangle 3">
            <a:extLst>
              <a:ext uri="{FF2B5EF4-FFF2-40B4-BE49-F238E27FC236}">
                <a16:creationId xmlns:a16="http://schemas.microsoft.com/office/drawing/2014/main" id="{A3CEE8EF-71A3-4662-8627-B5EA6FAE21FB}"/>
              </a:ext>
            </a:extLst>
          </p:cNvPr>
          <p:cNvSpPr txBox="1">
            <a:spLocks noChangeArrowheads="1"/>
          </p:cNvSpPr>
          <p:nvPr/>
        </p:nvSpPr>
        <p:spPr>
          <a:xfrm>
            <a:off x="445280" y="1739851"/>
            <a:ext cx="822960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kern="0" dirty="0">
                <a:ea typeface="宋体" panose="02010600030101010101" pitchFamily="2" charset="-122"/>
              </a:rPr>
              <a:t>Repeated step until find the answer.</a:t>
            </a:r>
          </a:p>
        </p:txBody>
      </p:sp>
    </p:spTree>
    <p:extLst>
      <p:ext uri="{BB962C8B-B14F-4D97-AF65-F5344CB8AC3E}">
        <p14:creationId xmlns:p14="http://schemas.microsoft.com/office/powerpoint/2010/main" val="55310582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127" name="Text Box 94">
            <a:extLst>
              <a:ext uri="{FF2B5EF4-FFF2-40B4-BE49-F238E27FC236}">
                <a16:creationId xmlns:a16="http://schemas.microsoft.com/office/drawing/2014/main" id="{BE809C5D-4B43-4B3C-85CF-51D54FAA2855}"/>
              </a:ext>
            </a:extLst>
          </p:cNvPr>
          <p:cNvSpPr txBox="1">
            <a:spLocks noChangeArrowheads="1"/>
          </p:cNvSpPr>
          <p:nvPr/>
        </p:nvSpPr>
        <p:spPr>
          <a:xfrm>
            <a:off x="1216245" y="1616592"/>
            <a:ext cx="8229600" cy="4525963"/>
          </a:xfrm>
          <a:prstGeom prst="rect">
            <a:avLst/>
          </a:prstGeo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spcBef>
                <a:spcPct val="0"/>
              </a:spcBef>
              <a:buFontTx/>
              <a:buNone/>
            </a:pPr>
            <a:r>
              <a:rPr lang="en-US" altLang="zh-CN" sz="2400" kern="0" dirty="0">
                <a:ea typeface="宋体" panose="02010600030101010101" pitchFamily="2" charset="-122"/>
              </a:rPr>
              <a:t>1</a:t>
            </a:r>
          </a:p>
        </p:txBody>
      </p:sp>
      <p:grpSp>
        <p:nvGrpSpPr>
          <p:cNvPr id="128" name="Group 3">
            <a:extLst>
              <a:ext uri="{FF2B5EF4-FFF2-40B4-BE49-F238E27FC236}">
                <a16:creationId xmlns:a16="http://schemas.microsoft.com/office/drawing/2014/main" id="{CBD96081-F0AB-4261-AA21-843E17ECA366}"/>
              </a:ext>
            </a:extLst>
          </p:cNvPr>
          <p:cNvGrpSpPr>
            <a:grpSpLocks/>
          </p:cNvGrpSpPr>
          <p:nvPr/>
        </p:nvGrpSpPr>
        <p:grpSpPr bwMode="auto">
          <a:xfrm>
            <a:off x="6152147" y="4274399"/>
            <a:ext cx="4419600" cy="2178050"/>
            <a:chOff x="3072" y="1536"/>
            <a:chExt cx="2448" cy="1398"/>
          </a:xfrm>
        </p:grpSpPr>
        <p:sp>
          <p:nvSpPr>
            <p:cNvPr id="129" name="Text Box 4">
              <a:extLst>
                <a:ext uri="{FF2B5EF4-FFF2-40B4-BE49-F238E27FC236}">
                  <a16:creationId xmlns:a16="http://schemas.microsoft.com/office/drawing/2014/main" id="{96C675F8-ADF7-432F-B6F6-82D9789059B3}"/>
                </a:ext>
              </a:extLst>
            </p:cNvPr>
            <p:cNvSpPr txBox="1">
              <a:spLocks noChangeArrowheads="1"/>
            </p:cNvSpPr>
            <p:nvPr/>
          </p:nvSpPr>
          <p:spPr bwMode="auto">
            <a:xfrm>
              <a:off x="3072" y="2095"/>
              <a:ext cx="186"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130" name="Text Box 5">
              <a:extLst>
                <a:ext uri="{FF2B5EF4-FFF2-40B4-BE49-F238E27FC236}">
                  <a16:creationId xmlns:a16="http://schemas.microsoft.com/office/drawing/2014/main" id="{17368EFC-2085-442B-9184-1D73063642CB}"/>
                </a:ext>
              </a:extLst>
            </p:cNvPr>
            <p:cNvSpPr txBox="1">
              <a:spLocks noChangeArrowheads="1"/>
            </p:cNvSpPr>
            <p:nvPr/>
          </p:nvSpPr>
          <p:spPr bwMode="auto">
            <a:xfrm>
              <a:off x="4287" y="1536"/>
              <a:ext cx="18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endParaRPr kumimoji="1" lang="en-US" altLang="zh-CN" sz="2400" baseline="-25000">
                <a:latin typeface="Times New Roman" panose="02020603050405020304" pitchFamily="18" charset="0"/>
              </a:endParaRPr>
            </a:p>
          </p:txBody>
        </p:sp>
        <p:sp>
          <p:nvSpPr>
            <p:cNvPr id="131" name="Text Box 6">
              <a:extLst>
                <a:ext uri="{FF2B5EF4-FFF2-40B4-BE49-F238E27FC236}">
                  <a16:creationId xmlns:a16="http://schemas.microsoft.com/office/drawing/2014/main" id="{78F45B49-288D-421D-B6AD-33186A390766}"/>
                </a:ext>
              </a:extLst>
            </p:cNvPr>
            <p:cNvSpPr txBox="1">
              <a:spLocks noChangeArrowheads="1"/>
            </p:cNvSpPr>
            <p:nvPr/>
          </p:nvSpPr>
          <p:spPr bwMode="auto">
            <a:xfrm>
              <a:off x="4888" y="1551"/>
              <a:ext cx="271"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endParaRPr kumimoji="1" lang="en-US" altLang="zh-CN" sz="2400" baseline="-25000">
                <a:latin typeface="Times New Roman" panose="02020603050405020304" pitchFamily="18" charset="0"/>
              </a:endParaRPr>
            </a:p>
          </p:txBody>
        </p:sp>
        <p:sp>
          <p:nvSpPr>
            <p:cNvPr id="132" name="Oval 7">
              <a:extLst>
                <a:ext uri="{FF2B5EF4-FFF2-40B4-BE49-F238E27FC236}">
                  <a16:creationId xmlns:a16="http://schemas.microsoft.com/office/drawing/2014/main" id="{286FCB00-DE39-4D28-BE8A-AC7E0BA1701E}"/>
                </a:ext>
              </a:extLst>
            </p:cNvPr>
            <p:cNvSpPr>
              <a:spLocks noChangeArrowheads="1"/>
            </p:cNvSpPr>
            <p:nvPr/>
          </p:nvSpPr>
          <p:spPr bwMode="auto">
            <a:xfrm>
              <a:off x="3191" y="2159"/>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 name="Oval 8">
              <a:extLst>
                <a:ext uri="{FF2B5EF4-FFF2-40B4-BE49-F238E27FC236}">
                  <a16:creationId xmlns:a16="http://schemas.microsoft.com/office/drawing/2014/main" id="{C4A0495E-AF43-4D78-A050-ECD4C215CB53}"/>
                </a:ext>
              </a:extLst>
            </p:cNvPr>
            <p:cNvSpPr>
              <a:spLocks noChangeArrowheads="1"/>
            </p:cNvSpPr>
            <p:nvPr/>
          </p:nvSpPr>
          <p:spPr bwMode="auto">
            <a:xfrm>
              <a:off x="3727" y="1743"/>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4" name="Oval 9">
              <a:extLst>
                <a:ext uri="{FF2B5EF4-FFF2-40B4-BE49-F238E27FC236}">
                  <a16:creationId xmlns:a16="http://schemas.microsoft.com/office/drawing/2014/main" id="{AF0A816D-50F7-4216-9E78-F71CFCC6E316}"/>
                </a:ext>
              </a:extLst>
            </p:cNvPr>
            <p:cNvSpPr>
              <a:spLocks noChangeArrowheads="1"/>
            </p:cNvSpPr>
            <p:nvPr/>
          </p:nvSpPr>
          <p:spPr bwMode="auto">
            <a:xfrm>
              <a:off x="3697" y="2159"/>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5" name="Oval 10">
              <a:extLst>
                <a:ext uri="{FF2B5EF4-FFF2-40B4-BE49-F238E27FC236}">
                  <a16:creationId xmlns:a16="http://schemas.microsoft.com/office/drawing/2014/main" id="{BB9EC41F-ED80-4FCA-9884-878A02367399}"/>
                </a:ext>
              </a:extLst>
            </p:cNvPr>
            <p:cNvSpPr>
              <a:spLocks noChangeArrowheads="1"/>
            </p:cNvSpPr>
            <p:nvPr/>
          </p:nvSpPr>
          <p:spPr bwMode="auto">
            <a:xfrm>
              <a:off x="4323" y="1711"/>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 name="Oval 11">
              <a:extLst>
                <a:ext uri="{FF2B5EF4-FFF2-40B4-BE49-F238E27FC236}">
                  <a16:creationId xmlns:a16="http://schemas.microsoft.com/office/drawing/2014/main" id="{D5A346FD-F166-410F-9387-8BDFE95EC565}"/>
                </a:ext>
              </a:extLst>
            </p:cNvPr>
            <p:cNvSpPr>
              <a:spLocks noChangeArrowheads="1"/>
            </p:cNvSpPr>
            <p:nvPr/>
          </p:nvSpPr>
          <p:spPr bwMode="auto">
            <a:xfrm>
              <a:off x="3697" y="2544"/>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7" name="Oval 12">
              <a:extLst>
                <a:ext uri="{FF2B5EF4-FFF2-40B4-BE49-F238E27FC236}">
                  <a16:creationId xmlns:a16="http://schemas.microsoft.com/office/drawing/2014/main" id="{9CDE971F-C1D4-4F9C-9671-8764B3A664E3}"/>
                </a:ext>
              </a:extLst>
            </p:cNvPr>
            <p:cNvSpPr>
              <a:spLocks noChangeArrowheads="1"/>
            </p:cNvSpPr>
            <p:nvPr/>
          </p:nvSpPr>
          <p:spPr bwMode="auto">
            <a:xfrm>
              <a:off x="4859" y="2544"/>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8" name="Oval 13">
              <a:extLst>
                <a:ext uri="{FF2B5EF4-FFF2-40B4-BE49-F238E27FC236}">
                  <a16:creationId xmlns:a16="http://schemas.microsoft.com/office/drawing/2014/main" id="{A1B063FD-8D48-4657-98F1-43CF3CC35E76}"/>
                </a:ext>
              </a:extLst>
            </p:cNvPr>
            <p:cNvSpPr>
              <a:spLocks noChangeArrowheads="1"/>
            </p:cNvSpPr>
            <p:nvPr/>
          </p:nvSpPr>
          <p:spPr bwMode="auto">
            <a:xfrm>
              <a:off x="4888" y="1711"/>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9" name="Oval 14">
              <a:extLst>
                <a:ext uri="{FF2B5EF4-FFF2-40B4-BE49-F238E27FC236}">
                  <a16:creationId xmlns:a16="http://schemas.microsoft.com/office/drawing/2014/main" id="{241E3657-9D66-486E-A2D8-A493144808C4}"/>
                </a:ext>
              </a:extLst>
            </p:cNvPr>
            <p:cNvSpPr>
              <a:spLocks noChangeArrowheads="1"/>
            </p:cNvSpPr>
            <p:nvPr/>
          </p:nvSpPr>
          <p:spPr bwMode="auto">
            <a:xfrm>
              <a:off x="4293" y="2127"/>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 name="Oval 15">
              <a:extLst>
                <a:ext uri="{FF2B5EF4-FFF2-40B4-BE49-F238E27FC236}">
                  <a16:creationId xmlns:a16="http://schemas.microsoft.com/office/drawing/2014/main" id="{C8924266-7645-4E8C-8421-791E7530EC23}"/>
                </a:ext>
              </a:extLst>
            </p:cNvPr>
            <p:cNvSpPr>
              <a:spLocks noChangeArrowheads="1"/>
            </p:cNvSpPr>
            <p:nvPr/>
          </p:nvSpPr>
          <p:spPr bwMode="auto">
            <a:xfrm>
              <a:off x="4888" y="2127"/>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1" name="Oval 16">
              <a:extLst>
                <a:ext uri="{FF2B5EF4-FFF2-40B4-BE49-F238E27FC236}">
                  <a16:creationId xmlns:a16="http://schemas.microsoft.com/office/drawing/2014/main" id="{162DE8B4-6FE9-4C2D-8BE2-BB02D47854BF}"/>
                </a:ext>
              </a:extLst>
            </p:cNvPr>
            <p:cNvSpPr>
              <a:spLocks noChangeArrowheads="1"/>
            </p:cNvSpPr>
            <p:nvPr/>
          </p:nvSpPr>
          <p:spPr bwMode="auto">
            <a:xfrm>
              <a:off x="5424" y="2127"/>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2" name="Oval 17">
              <a:extLst>
                <a:ext uri="{FF2B5EF4-FFF2-40B4-BE49-F238E27FC236}">
                  <a16:creationId xmlns:a16="http://schemas.microsoft.com/office/drawing/2014/main" id="{6CA624A1-411B-408D-B2C3-5DB2B5F9719C}"/>
                </a:ext>
              </a:extLst>
            </p:cNvPr>
            <p:cNvSpPr>
              <a:spLocks noChangeArrowheads="1"/>
            </p:cNvSpPr>
            <p:nvPr/>
          </p:nvSpPr>
          <p:spPr bwMode="auto">
            <a:xfrm>
              <a:off x="4293" y="2544"/>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3" name="Line 18">
              <a:extLst>
                <a:ext uri="{FF2B5EF4-FFF2-40B4-BE49-F238E27FC236}">
                  <a16:creationId xmlns:a16="http://schemas.microsoft.com/office/drawing/2014/main" id="{FB5A86F7-09BB-480B-92DA-93A3E603474E}"/>
                </a:ext>
              </a:extLst>
            </p:cNvPr>
            <p:cNvSpPr>
              <a:spLocks noChangeShapeType="1"/>
            </p:cNvSpPr>
            <p:nvPr/>
          </p:nvSpPr>
          <p:spPr bwMode="auto">
            <a:xfrm flipV="1">
              <a:off x="3696" y="1807"/>
              <a:ext cx="31" cy="401"/>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4" name="Line 19">
              <a:extLst>
                <a:ext uri="{FF2B5EF4-FFF2-40B4-BE49-F238E27FC236}">
                  <a16:creationId xmlns:a16="http://schemas.microsoft.com/office/drawing/2014/main" id="{9641884B-2158-484F-BE38-1E71A9FD89F6}"/>
                </a:ext>
              </a:extLst>
            </p:cNvPr>
            <p:cNvSpPr>
              <a:spLocks noChangeShapeType="1"/>
            </p:cNvSpPr>
            <p:nvPr/>
          </p:nvSpPr>
          <p:spPr bwMode="auto">
            <a:xfrm>
              <a:off x="3280" y="2223"/>
              <a:ext cx="417"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5" name="Line 20">
              <a:extLst>
                <a:ext uri="{FF2B5EF4-FFF2-40B4-BE49-F238E27FC236}">
                  <a16:creationId xmlns:a16="http://schemas.microsoft.com/office/drawing/2014/main" id="{CD5573C7-DB1D-495C-985D-9F5804507DFB}"/>
                </a:ext>
              </a:extLst>
            </p:cNvPr>
            <p:cNvSpPr>
              <a:spLocks noChangeShapeType="1"/>
            </p:cNvSpPr>
            <p:nvPr/>
          </p:nvSpPr>
          <p:spPr bwMode="auto">
            <a:xfrm>
              <a:off x="3816" y="1775"/>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6" name="Line 21">
              <a:extLst>
                <a:ext uri="{FF2B5EF4-FFF2-40B4-BE49-F238E27FC236}">
                  <a16:creationId xmlns:a16="http://schemas.microsoft.com/office/drawing/2014/main" id="{27252585-FD58-47EB-87DB-B9A412788471}"/>
                </a:ext>
              </a:extLst>
            </p:cNvPr>
            <p:cNvSpPr>
              <a:spLocks noChangeShapeType="1"/>
            </p:cNvSpPr>
            <p:nvPr/>
          </p:nvSpPr>
          <p:spPr bwMode="auto">
            <a:xfrm flipV="1">
              <a:off x="4416" y="1775"/>
              <a:ext cx="472"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7" name="Line 22">
              <a:extLst>
                <a:ext uri="{FF2B5EF4-FFF2-40B4-BE49-F238E27FC236}">
                  <a16:creationId xmlns:a16="http://schemas.microsoft.com/office/drawing/2014/main" id="{1C1357A8-4306-45B4-B411-1057B1AA68A7}"/>
                </a:ext>
              </a:extLst>
            </p:cNvPr>
            <p:cNvSpPr>
              <a:spLocks noChangeShapeType="1"/>
            </p:cNvSpPr>
            <p:nvPr/>
          </p:nvSpPr>
          <p:spPr bwMode="auto">
            <a:xfrm>
              <a:off x="3787" y="2191"/>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8" name="Line 23">
              <a:extLst>
                <a:ext uri="{FF2B5EF4-FFF2-40B4-BE49-F238E27FC236}">
                  <a16:creationId xmlns:a16="http://schemas.microsoft.com/office/drawing/2014/main" id="{07CC6126-B023-4451-BE13-3B452ECDA13A}"/>
                </a:ext>
              </a:extLst>
            </p:cNvPr>
            <p:cNvSpPr>
              <a:spLocks noChangeShapeType="1"/>
            </p:cNvSpPr>
            <p:nvPr/>
          </p:nvSpPr>
          <p:spPr bwMode="auto">
            <a:xfrm>
              <a:off x="4382" y="2191"/>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9" name="Line 24">
              <a:extLst>
                <a:ext uri="{FF2B5EF4-FFF2-40B4-BE49-F238E27FC236}">
                  <a16:creationId xmlns:a16="http://schemas.microsoft.com/office/drawing/2014/main" id="{FD686432-BCE5-42DE-B506-92E9D86B9E4E}"/>
                </a:ext>
              </a:extLst>
            </p:cNvPr>
            <p:cNvSpPr>
              <a:spLocks noChangeShapeType="1"/>
            </p:cNvSpPr>
            <p:nvPr/>
          </p:nvSpPr>
          <p:spPr bwMode="auto">
            <a:xfrm>
              <a:off x="4978" y="2191"/>
              <a:ext cx="44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0" name="Line 25">
              <a:extLst>
                <a:ext uri="{FF2B5EF4-FFF2-40B4-BE49-F238E27FC236}">
                  <a16:creationId xmlns:a16="http://schemas.microsoft.com/office/drawing/2014/main" id="{771FC542-B53C-40B3-8551-D0637F1D44CF}"/>
                </a:ext>
              </a:extLst>
            </p:cNvPr>
            <p:cNvSpPr>
              <a:spLocks noChangeShapeType="1"/>
            </p:cNvSpPr>
            <p:nvPr/>
          </p:nvSpPr>
          <p:spPr bwMode="auto">
            <a:xfrm>
              <a:off x="3280" y="2191"/>
              <a:ext cx="41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1" name="Line 26">
              <a:extLst>
                <a:ext uri="{FF2B5EF4-FFF2-40B4-BE49-F238E27FC236}">
                  <a16:creationId xmlns:a16="http://schemas.microsoft.com/office/drawing/2014/main" id="{E698AAEC-20ED-4EE5-8593-7C9BE960550B}"/>
                </a:ext>
              </a:extLst>
            </p:cNvPr>
            <p:cNvSpPr>
              <a:spLocks noChangeShapeType="1"/>
            </p:cNvSpPr>
            <p:nvPr/>
          </p:nvSpPr>
          <p:spPr bwMode="auto">
            <a:xfrm>
              <a:off x="3787" y="2608"/>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 name="Line 27">
              <a:extLst>
                <a:ext uri="{FF2B5EF4-FFF2-40B4-BE49-F238E27FC236}">
                  <a16:creationId xmlns:a16="http://schemas.microsoft.com/office/drawing/2014/main" id="{B5ACFD89-3968-4173-858F-275B0E15E10D}"/>
                </a:ext>
              </a:extLst>
            </p:cNvPr>
            <p:cNvSpPr>
              <a:spLocks noChangeShapeType="1"/>
            </p:cNvSpPr>
            <p:nvPr/>
          </p:nvSpPr>
          <p:spPr bwMode="auto">
            <a:xfrm>
              <a:off x="4382" y="2608"/>
              <a:ext cx="47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 name="Text Box 28">
              <a:extLst>
                <a:ext uri="{FF2B5EF4-FFF2-40B4-BE49-F238E27FC236}">
                  <a16:creationId xmlns:a16="http://schemas.microsoft.com/office/drawing/2014/main" id="{BCECC41F-5877-4A0D-8B1C-1D502367ABC2}"/>
                </a:ext>
              </a:extLst>
            </p:cNvPr>
            <p:cNvSpPr txBox="1">
              <a:spLocks noChangeArrowheads="1"/>
            </p:cNvSpPr>
            <p:nvPr/>
          </p:nvSpPr>
          <p:spPr bwMode="auto">
            <a:xfrm>
              <a:off x="3668" y="1999"/>
              <a:ext cx="187"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54" name="Text Box 29">
              <a:extLst>
                <a:ext uri="{FF2B5EF4-FFF2-40B4-BE49-F238E27FC236}">
                  <a16:creationId xmlns:a16="http://schemas.microsoft.com/office/drawing/2014/main" id="{C882B027-9E87-476F-92BE-C42B10012B7F}"/>
                </a:ext>
              </a:extLst>
            </p:cNvPr>
            <p:cNvSpPr txBox="1">
              <a:spLocks noChangeArrowheads="1"/>
            </p:cNvSpPr>
            <p:nvPr/>
          </p:nvSpPr>
          <p:spPr bwMode="auto">
            <a:xfrm>
              <a:off x="4263" y="1967"/>
              <a:ext cx="209"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55" name="Text Box 30">
              <a:extLst>
                <a:ext uri="{FF2B5EF4-FFF2-40B4-BE49-F238E27FC236}">
                  <a16:creationId xmlns:a16="http://schemas.microsoft.com/office/drawing/2014/main" id="{850AB18A-0C21-44AF-AC34-517643A9A5C3}"/>
                </a:ext>
              </a:extLst>
            </p:cNvPr>
            <p:cNvSpPr txBox="1">
              <a:spLocks noChangeArrowheads="1"/>
            </p:cNvSpPr>
            <p:nvPr/>
          </p:nvSpPr>
          <p:spPr bwMode="auto">
            <a:xfrm>
              <a:off x="4859" y="1967"/>
              <a:ext cx="186"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156" name="Text Box 31">
              <a:extLst>
                <a:ext uri="{FF2B5EF4-FFF2-40B4-BE49-F238E27FC236}">
                  <a16:creationId xmlns:a16="http://schemas.microsoft.com/office/drawing/2014/main" id="{5AA4F03C-8EBC-4607-87D3-2A5FE3E27816}"/>
                </a:ext>
              </a:extLst>
            </p:cNvPr>
            <p:cNvSpPr txBox="1">
              <a:spLocks noChangeArrowheads="1"/>
            </p:cNvSpPr>
            <p:nvPr/>
          </p:nvSpPr>
          <p:spPr bwMode="auto">
            <a:xfrm>
              <a:off x="5395" y="1967"/>
              <a:ext cx="12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157" name="Text Box 32">
              <a:extLst>
                <a:ext uri="{FF2B5EF4-FFF2-40B4-BE49-F238E27FC236}">
                  <a16:creationId xmlns:a16="http://schemas.microsoft.com/office/drawing/2014/main" id="{12EC20DA-83A5-4C58-BA76-35AAB27D9D07}"/>
                </a:ext>
              </a:extLst>
            </p:cNvPr>
            <p:cNvSpPr txBox="1">
              <a:spLocks noChangeArrowheads="1"/>
            </p:cNvSpPr>
            <p:nvPr/>
          </p:nvSpPr>
          <p:spPr bwMode="auto">
            <a:xfrm>
              <a:off x="4263" y="2640"/>
              <a:ext cx="149"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58" name="Text Box 33">
              <a:extLst>
                <a:ext uri="{FF2B5EF4-FFF2-40B4-BE49-F238E27FC236}">
                  <a16:creationId xmlns:a16="http://schemas.microsoft.com/office/drawing/2014/main" id="{FB6E8B14-0E00-4CEB-B498-5EC8A41624D4}"/>
                </a:ext>
              </a:extLst>
            </p:cNvPr>
            <p:cNvSpPr txBox="1">
              <a:spLocks noChangeArrowheads="1"/>
            </p:cNvSpPr>
            <p:nvPr/>
          </p:nvSpPr>
          <p:spPr bwMode="auto">
            <a:xfrm>
              <a:off x="4829" y="2640"/>
              <a:ext cx="186"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59" name="Text Box 34">
              <a:extLst>
                <a:ext uri="{FF2B5EF4-FFF2-40B4-BE49-F238E27FC236}">
                  <a16:creationId xmlns:a16="http://schemas.microsoft.com/office/drawing/2014/main" id="{331CA382-CC3D-48EF-BC76-ED7F6187E273}"/>
                </a:ext>
              </a:extLst>
            </p:cNvPr>
            <p:cNvSpPr txBox="1">
              <a:spLocks noChangeArrowheads="1"/>
            </p:cNvSpPr>
            <p:nvPr/>
          </p:nvSpPr>
          <p:spPr bwMode="auto">
            <a:xfrm>
              <a:off x="3602" y="1568"/>
              <a:ext cx="187"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grpSp>
      <p:grpSp>
        <p:nvGrpSpPr>
          <p:cNvPr id="160" name="Group 35">
            <a:extLst>
              <a:ext uri="{FF2B5EF4-FFF2-40B4-BE49-F238E27FC236}">
                <a16:creationId xmlns:a16="http://schemas.microsoft.com/office/drawing/2014/main" id="{82A7CFE3-26D7-403A-9ECD-A510AD41B228}"/>
              </a:ext>
            </a:extLst>
          </p:cNvPr>
          <p:cNvGrpSpPr>
            <a:grpSpLocks/>
          </p:cNvGrpSpPr>
          <p:nvPr/>
        </p:nvGrpSpPr>
        <p:grpSpPr bwMode="auto">
          <a:xfrm>
            <a:off x="2037347" y="1912199"/>
            <a:ext cx="4129088" cy="3200400"/>
            <a:chOff x="768" y="1706"/>
            <a:chExt cx="4516" cy="1874"/>
          </a:xfrm>
        </p:grpSpPr>
        <p:sp>
          <p:nvSpPr>
            <p:cNvPr id="161" name="Text Box 36">
              <a:extLst>
                <a:ext uri="{FF2B5EF4-FFF2-40B4-BE49-F238E27FC236}">
                  <a16:creationId xmlns:a16="http://schemas.microsoft.com/office/drawing/2014/main" id="{DB48232E-958E-479E-AED1-97D70700FD62}"/>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162" name="Text Box 37">
              <a:extLst>
                <a:ext uri="{FF2B5EF4-FFF2-40B4-BE49-F238E27FC236}">
                  <a16:creationId xmlns:a16="http://schemas.microsoft.com/office/drawing/2014/main" id="{B06E693A-CD97-43AB-A184-0B51CB236558}"/>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163" name="Text Box 38">
              <a:extLst>
                <a:ext uri="{FF2B5EF4-FFF2-40B4-BE49-F238E27FC236}">
                  <a16:creationId xmlns:a16="http://schemas.microsoft.com/office/drawing/2014/main" id="{1E5E2D59-E080-49AE-ABA5-D6170328989F}"/>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164" name="Oval 39">
              <a:extLst>
                <a:ext uri="{FF2B5EF4-FFF2-40B4-BE49-F238E27FC236}">
                  <a16:creationId xmlns:a16="http://schemas.microsoft.com/office/drawing/2014/main" id="{36FFCFB7-7392-44F3-9E7F-ED0B99AEB5C8}"/>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5" name="Oval 40">
              <a:extLst>
                <a:ext uri="{FF2B5EF4-FFF2-40B4-BE49-F238E27FC236}">
                  <a16:creationId xmlns:a16="http://schemas.microsoft.com/office/drawing/2014/main" id="{B849085C-D865-4232-B0A4-01403C482374}"/>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6" name="Oval 41">
              <a:extLst>
                <a:ext uri="{FF2B5EF4-FFF2-40B4-BE49-F238E27FC236}">
                  <a16:creationId xmlns:a16="http://schemas.microsoft.com/office/drawing/2014/main" id="{F8D6C1C1-2B48-4B8C-BC90-E8175151AF6E}"/>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7" name="Oval 42">
              <a:extLst>
                <a:ext uri="{FF2B5EF4-FFF2-40B4-BE49-F238E27FC236}">
                  <a16:creationId xmlns:a16="http://schemas.microsoft.com/office/drawing/2014/main" id="{CFAA1580-4425-4D2F-BE33-E244766B584E}"/>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8" name="Oval 43">
              <a:extLst>
                <a:ext uri="{FF2B5EF4-FFF2-40B4-BE49-F238E27FC236}">
                  <a16:creationId xmlns:a16="http://schemas.microsoft.com/office/drawing/2014/main" id="{3E36B91F-B4C6-4644-AA94-515240E8E2EC}"/>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9" name="Oval 44">
              <a:extLst>
                <a:ext uri="{FF2B5EF4-FFF2-40B4-BE49-F238E27FC236}">
                  <a16:creationId xmlns:a16="http://schemas.microsoft.com/office/drawing/2014/main" id="{A99C8C49-5171-4C7E-AB28-6CCC2B1035BB}"/>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 name="Oval 45">
              <a:extLst>
                <a:ext uri="{FF2B5EF4-FFF2-40B4-BE49-F238E27FC236}">
                  <a16:creationId xmlns:a16="http://schemas.microsoft.com/office/drawing/2014/main" id="{FB634A9D-FCF8-42D3-BEF2-E3BB25B53E06}"/>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1" name="Oval 46">
              <a:extLst>
                <a:ext uri="{FF2B5EF4-FFF2-40B4-BE49-F238E27FC236}">
                  <a16:creationId xmlns:a16="http://schemas.microsoft.com/office/drawing/2014/main" id="{17DA2A10-A648-4D90-9F27-C6FC67C6B52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2" name="Oval 47">
              <a:extLst>
                <a:ext uri="{FF2B5EF4-FFF2-40B4-BE49-F238E27FC236}">
                  <a16:creationId xmlns:a16="http://schemas.microsoft.com/office/drawing/2014/main" id="{4ED8BD43-7D67-415E-9AC7-090B3C219562}"/>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3" name="Oval 48">
              <a:extLst>
                <a:ext uri="{FF2B5EF4-FFF2-40B4-BE49-F238E27FC236}">
                  <a16:creationId xmlns:a16="http://schemas.microsoft.com/office/drawing/2014/main" id="{49D35737-79C8-462D-892E-E6735A193078}"/>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4" name="Oval 49">
              <a:extLst>
                <a:ext uri="{FF2B5EF4-FFF2-40B4-BE49-F238E27FC236}">
                  <a16:creationId xmlns:a16="http://schemas.microsoft.com/office/drawing/2014/main" id="{D29EFEB3-B2A8-4C73-8C33-48D98ADDCCEF}"/>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5" name="Line 50">
              <a:extLst>
                <a:ext uri="{FF2B5EF4-FFF2-40B4-BE49-F238E27FC236}">
                  <a16:creationId xmlns:a16="http://schemas.microsoft.com/office/drawing/2014/main" id="{D91F4E9B-96E1-4751-AD83-94C9613FC6F3}"/>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6" name="Line 51">
              <a:extLst>
                <a:ext uri="{FF2B5EF4-FFF2-40B4-BE49-F238E27FC236}">
                  <a16:creationId xmlns:a16="http://schemas.microsoft.com/office/drawing/2014/main" id="{C22E7950-6B27-4597-9B58-30D534464034}"/>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7" name="Line 52">
              <a:extLst>
                <a:ext uri="{FF2B5EF4-FFF2-40B4-BE49-F238E27FC236}">
                  <a16:creationId xmlns:a16="http://schemas.microsoft.com/office/drawing/2014/main" id="{1431DDFB-CDD0-4C5C-A922-1A7A8AE5F4D3}"/>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8" name="Line 53">
              <a:extLst>
                <a:ext uri="{FF2B5EF4-FFF2-40B4-BE49-F238E27FC236}">
                  <a16:creationId xmlns:a16="http://schemas.microsoft.com/office/drawing/2014/main" id="{B0D9180B-2D6A-4048-B04E-DCAB6CD992DB}"/>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9" name="Line 54">
              <a:extLst>
                <a:ext uri="{FF2B5EF4-FFF2-40B4-BE49-F238E27FC236}">
                  <a16:creationId xmlns:a16="http://schemas.microsoft.com/office/drawing/2014/main" id="{6BB36DD0-A444-4955-A45D-D74BD11EF16D}"/>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0" name="Line 55">
              <a:extLst>
                <a:ext uri="{FF2B5EF4-FFF2-40B4-BE49-F238E27FC236}">
                  <a16:creationId xmlns:a16="http://schemas.microsoft.com/office/drawing/2014/main" id="{A08B7CC3-E5ED-441F-ADEA-9033C967C92E}"/>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1" name="Line 56">
              <a:extLst>
                <a:ext uri="{FF2B5EF4-FFF2-40B4-BE49-F238E27FC236}">
                  <a16:creationId xmlns:a16="http://schemas.microsoft.com/office/drawing/2014/main" id="{607E92D2-8C18-4A97-8063-50BCE48A01BE}"/>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2" name="Line 57">
              <a:extLst>
                <a:ext uri="{FF2B5EF4-FFF2-40B4-BE49-F238E27FC236}">
                  <a16:creationId xmlns:a16="http://schemas.microsoft.com/office/drawing/2014/main" id="{B2CA36A5-59BD-4C5E-AC9F-1A7C94384A57}"/>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3" name="Line 58">
              <a:extLst>
                <a:ext uri="{FF2B5EF4-FFF2-40B4-BE49-F238E27FC236}">
                  <a16:creationId xmlns:a16="http://schemas.microsoft.com/office/drawing/2014/main" id="{0283CC4D-3F0D-4331-90CB-00A3971A8745}"/>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 name="Line 59">
              <a:extLst>
                <a:ext uri="{FF2B5EF4-FFF2-40B4-BE49-F238E27FC236}">
                  <a16:creationId xmlns:a16="http://schemas.microsoft.com/office/drawing/2014/main" id="{BBA014AA-8FE2-4A19-97CB-D041BFEB2818}"/>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5" name="Line 60">
              <a:extLst>
                <a:ext uri="{FF2B5EF4-FFF2-40B4-BE49-F238E27FC236}">
                  <a16:creationId xmlns:a16="http://schemas.microsoft.com/office/drawing/2014/main" id="{462831DC-5F60-4DB6-B949-FF12764A7B59}"/>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6" name="Line 61">
              <a:extLst>
                <a:ext uri="{FF2B5EF4-FFF2-40B4-BE49-F238E27FC236}">
                  <a16:creationId xmlns:a16="http://schemas.microsoft.com/office/drawing/2014/main" id="{BE369D27-D282-4C49-9A85-518F305D8455}"/>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7" name="Line 62">
              <a:extLst>
                <a:ext uri="{FF2B5EF4-FFF2-40B4-BE49-F238E27FC236}">
                  <a16:creationId xmlns:a16="http://schemas.microsoft.com/office/drawing/2014/main" id="{6A720EE1-B9A4-4E90-96E0-E197D83B70C3}"/>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8" name="Line 63">
              <a:extLst>
                <a:ext uri="{FF2B5EF4-FFF2-40B4-BE49-F238E27FC236}">
                  <a16:creationId xmlns:a16="http://schemas.microsoft.com/office/drawing/2014/main" id="{69C971AC-8D15-4EB2-BC18-E3BBCA6B2385}"/>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9" name="Line 64">
              <a:extLst>
                <a:ext uri="{FF2B5EF4-FFF2-40B4-BE49-F238E27FC236}">
                  <a16:creationId xmlns:a16="http://schemas.microsoft.com/office/drawing/2014/main" id="{C4C256C2-772D-4AE2-9694-5E6456C4FB3F}"/>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0" name="Line 65">
              <a:extLst>
                <a:ext uri="{FF2B5EF4-FFF2-40B4-BE49-F238E27FC236}">
                  <a16:creationId xmlns:a16="http://schemas.microsoft.com/office/drawing/2014/main" id="{EF427DB5-E666-4985-AC67-297AC6F131CD}"/>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1" name="Line 66">
              <a:extLst>
                <a:ext uri="{FF2B5EF4-FFF2-40B4-BE49-F238E27FC236}">
                  <a16:creationId xmlns:a16="http://schemas.microsoft.com/office/drawing/2014/main" id="{99A21758-9C07-4478-8C6C-1F9DA0FD2B8C}"/>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2" name="Line 67">
              <a:extLst>
                <a:ext uri="{FF2B5EF4-FFF2-40B4-BE49-F238E27FC236}">
                  <a16:creationId xmlns:a16="http://schemas.microsoft.com/office/drawing/2014/main" id="{A9C509CE-DBA4-44B0-92C0-306DDC16716D}"/>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3" name="Text Box 68">
              <a:extLst>
                <a:ext uri="{FF2B5EF4-FFF2-40B4-BE49-F238E27FC236}">
                  <a16:creationId xmlns:a16="http://schemas.microsoft.com/office/drawing/2014/main" id="{01142B25-C265-467D-8CE9-4D21D56D6F8F}"/>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194" name="Text Box 69">
              <a:extLst>
                <a:ext uri="{FF2B5EF4-FFF2-40B4-BE49-F238E27FC236}">
                  <a16:creationId xmlns:a16="http://schemas.microsoft.com/office/drawing/2014/main" id="{9C27E06B-9E18-46CC-9557-584CD849E5A3}"/>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5" name="Text Box 70">
              <a:extLst>
                <a:ext uri="{FF2B5EF4-FFF2-40B4-BE49-F238E27FC236}">
                  <a16:creationId xmlns:a16="http://schemas.microsoft.com/office/drawing/2014/main" id="{D7CECF88-F452-4817-8753-C49791F42A5A}"/>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96" name="Text Box 71">
              <a:extLst>
                <a:ext uri="{FF2B5EF4-FFF2-40B4-BE49-F238E27FC236}">
                  <a16:creationId xmlns:a16="http://schemas.microsoft.com/office/drawing/2014/main" id="{0C05EE48-D996-4BA5-8C03-BDB5D22E17F1}"/>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197" name="Text Box 72">
              <a:extLst>
                <a:ext uri="{FF2B5EF4-FFF2-40B4-BE49-F238E27FC236}">
                  <a16:creationId xmlns:a16="http://schemas.microsoft.com/office/drawing/2014/main" id="{08E16A85-2EFB-422E-A6AC-6E941D7382A3}"/>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8" name="Text Box 73">
              <a:extLst>
                <a:ext uri="{FF2B5EF4-FFF2-40B4-BE49-F238E27FC236}">
                  <a16:creationId xmlns:a16="http://schemas.microsoft.com/office/drawing/2014/main" id="{DD1D0C42-2C20-4B1E-ABBE-7E9F2643C929}"/>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99" name="Text Box 74">
              <a:extLst>
                <a:ext uri="{FF2B5EF4-FFF2-40B4-BE49-F238E27FC236}">
                  <a16:creationId xmlns:a16="http://schemas.microsoft.com/office/drawing/2014/main" id="{281952C3-F0E1-488A-A136-301EFC815AA6}"/>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00" name="Text Box 75">
              <a:extLst>
                <a:ext uri="{FF2B5EF4-FFF2-40B4-BE49-F238E27FC236}">
                  <a16:creationId xmlns:a16="http://schemas.microsoft.com/office/drawing/2014/main" id="{551C0ABD-9FF0-42E2-843F-F2EEF03D625A}"/>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201" name="Text Box 76">
              <a:extLst>
                <a:ext uri="{FF2B5EF4-FFF2-40B4-BE49-F238E27FC236}">
                  <a16:creationId xmlns:a16="http://schemas.microsoft.com/office/drawing/2014/main" id="{8F6D557D-1F49-444D-B322-D256D0600303}"/>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02" name="Text Box 77">
              <a:extLst>
                <a:ext uri="{FF2B5EF4-FFF2-40B4-BE49-F238E27FC236}">
                  <a16:creationId xmlns:a16="http://schemas.microsoft.com/office/drawing/2014/main" id="{CE8DEB40-2130-4797-AE7A-29177ABF5E13}"/>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203" name="Text Box 78">
              <a:extLst>
                <a:ext uri="{FF2B5EF4-FFF2-40B4-BE49-F238E27FC236}">
                  <a16:creationId xmlns:a16="http://schemas.microsoft.com/office/drawing/2014/main" id="{88F6525D-A9EE-4746-BE08-61C9396D802F}"/>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04" name="Text Box 79">
              <a:extLst>
                <a:ext uri="{FF2B5EF4-FFF2-40B4-BE49-F238E27FC236}">
                  <a16:creationId xmlns:a16="http://schemas.microsoft.com/office/drawing/2014/main" id="{E4193965-10E8-4183-A24E-3A970745CD57}"/>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205" name="Text Box 80">
              <a:extLst>
                <a:ext uri="{FF2B5EF4-FFF2-40B4-BE49-F238E27FC236}">
                  <a16:creationId xmlns:a16="http://schemas.microsoft.com/office/drawing/2014/main" id="{8FD16BAC-CD88-4DB4-8CC2-44D5E48EA53D}"/>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206" name="Text Box 81">
              <a:extLst>
                <a:ext uri="{FF2B5EF4-FFF2-40B4-BE49-F238E27FC236}">
                  <a16:creationId xmlns:a16="http://schemas.microsoft.com/office/drawing/2014/main" id="{3C84F5EF-C508-4E25-93C1-9C4928C8B679}"/>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207" name="Text Box 82">
              <a:extLst>
                <a:ext uri="{FF2B5EF4-FFF2-40B4-BE49-F238E27FC236}">
                  <a16:creationId xmlns:a16="http://schemas.microsoft.com/office/drawing/2014/main" id="{13360E5D-98C8-4B1A-8A0C-6EC37CFF8848}"/>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208" name="Text Box 83">
              <a:extLst>
                <a:ext uri="{FF2B5EF4-FFF2-40B4-BE49-F238E27FC236}">
                  <a16:creationId xmlns:a16="http://schemas.microsoft.com/office/drawing/2014/main" id="{2221DBC4-B435-45BB-A9E4-A9DFA1538D48}"/>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09" name="Text Box 84">
              <a:extLst>
                <a:ext uri="{FF2B5EF4-FFF2-40B4-BE49-F238E27FC236}">
                  <a16:creationId xmlns:a16="http://schemas.microsoft.com/office/drawing/2014/main" id="{E463255B-C180-4B90-BB14-BD9D9AE6FBE8}"/>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210" name="Text Box 85">
              <a:extLst>
                <a:ext uri="{FF2B5EF4-FFF2-40B4-BE49-F238E27FC236}">
                  <a16:creationId xmlns:a16="http://schemas.microsoft.com/office/drawing/2014/main" id="{A84261AB-F3D8-4159-8C9C-7FFAB25CAE49}"/>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11" name="Text Box 86">
              <a:extLst>
                <a:ext uri="{FF2B5EF4-FFF2-40B4-BE49-F238E27FC236}">
                  <a16:creationId xmlns:a16="http://schemas.microsoft.com/office/drawing/2014/main" id="{08416771-BCF5-4CFD-ACB9-A9B154BFB69E}"/>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212" name="Text Box 87">
              <a:extLst>
                <a:ext uri="{FF2B5EF4-FFF2-40B4-BE49-F238E27FC236}">
                  <a16:creationId xmlns:a16="http://schemas.microsoft.com/office/drawing/2014/main" id="{3B5105CA-174B-4FC1-ACD7-C46CF9B58B52}"/>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213" name="Text Box 88">
              <a:extLst>
                <a:ext uri="{FF2B5EF4-FFF2-40B4-BE49-F238E27FC236}">
                  <a16:creationId xmlns:a16="http://schemas.microsoft.com/office/drawing/2014/main" id="{21FAB64F-D56D-4BD0-A436-1200815EBE8F}"/>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214" name="Text Box 89">
              <a:extLst>
                <a:ext uri="{FF2B5EF4-FFF2-40B4-BE49-F238E27FC236}">
                  <a16:creationId xmlns:a16="http://schemas.microsoft.com/office/drawing/2014/main" id="{1EB99363-DEC7-4B8D-A858-C1A8BFE96DF1}"/>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215" name="Text Box 90">
              <a:extLst>
                <a:ext uri="{FF2B5EF4-FFF2-40B4-BE49-F238E27FC236}">
                  <a16:creationId xmlns:a16="http://schemas.microsoft.com/office/drawing/2014/main" id="{62557B06-5D3C-4F06-9C76-ADF8BE5A7CE8}"/>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216" name="Text Box 91">
              <a:extLst>
                <a:ext uri="{FF2B5EF4-FFF2-40B4-BE49-F238E27FC236}">
                  <a16:creationId xmlns:a16="http://schemas.microsoft.com/office/drawing/2014/main" id="{2D5DB8A6-CA2A-4EB3-8A93-D2ED580E3FA3}"/>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217" name="Text Box 92">
              <a:extLst>
                <a:ext uri="{FF2B5EF4-FFF2-40B4-BE49-F238E27FC236}">
                  <a16:creationId xmlns:a16="http://schemas.microsoft.com/office/drawing/2014/main" id="{E2BE9F9A-FDF8-48EA-9EEC-8A71418CF318}"/>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218" name="Text Box 93">
              <a:extLst>
                <a:ext uri="{FF2B5EF4-FFF2-40B4-BE49-F238E27FC236}">
                  <a16:creationId xmlns:a16="http://schemas.microsoft.com/office/drawing/2014/main" id="{E81046C9-6390-414E-908A-D0A37B9B7697}"/>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grpSp>
        <p:nvGrpSpPr>
          <p:cNvPr id="219" name="Group 94">
            <a:extLst>
              <a:ext uri="{FF2B5EF4-FFF2-40B4-BE49-F238E27FC236}">
                <a16:creationId xmlns:a16="http://schemas.microsoft.com/office/drawing/2014/main" id="{3139F994-2F3F-4E0A-88ED-52B5598FF769}"/>
              </a:ext>
            </a:extLst>
          </p:cNvPr>
          <p:cNvGrpSpPr>
            <a:grpSpLocks/>
          </p:cNvGrpSpPr>
          <p:nvPr/>
        </p:nvGrpSpPr>
        <p:grpSpPr bwMode="auto">
          <a:xfrm>
            <a:off x="6228347" y="1988399"/>
            <a:ext cx="4038600" cy="2222500"/>
            <a:chOff x="768" y="1706"/>
            <a:chExt cx="3946" cy="2083"/>
          </a:xfrm>
        </p:grpSpPr>
        <p:sp>
          <p:nvSpPr>
            <p:cNvPr id="220" name="Text Box 95">
              <a:extLst>
                <a:ext uri="{FF2B5EF4-FFF2-40B4-BE49-F238E27FC236}">
                  <a16:creationId xmlns:a16="http://schemas.microsoft.com/office/drawing/2014/main" id="{17C65048-AFF5-4A91-B2B0-426DFC17C067}"/>
                </a:ext>
              </a:extLst>
            </p:cNvPr>
            <p:cNvSpPr txBox="1">
              <a:spLocks noChangeArrowheads="1"/>
            </p:cNvSpPr>
            <p:nvPr/>
          </p:nvSpPr>
          <p:spPr bwMode="auto">
            <a:xfrm>
              <a:off x="768" y="2544"/>
              <a:ext cx="329"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221" name="Text Box 96">
              <a:extLst>
                <a:ext uri="{FF2B5EF4-FFF2-40B4-BE49-F238E27FC236}">
                  <a16:creationId xmlns:a16="http://schemas.microsoft.com/office/drawing/2014/main" id="{81719D3E-FAD1-4E45-87F0-E1534FFA2CBE}"/>
                </a:ext>
              </a:extLst>
            </p:cNvPr>
            <p:cNvSpPr txBox="1">
              <a:spLocks noChangeArrowheads="1"/>
            </p:cNvSpPr>
            <p:nvPr/>
          </p:nvSpPr>
          <p:spPr bwMode="auto">
            <a:xfrm>
              <a:off x="2725" y="1706"/>
              <a:ext cx="329"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endParaRPr kumimoji="1" lang="en-US" altLang="zh-CN" sz="2400" baseline="-25000">
                <a:latin typeface="Times New Roman" panose="02020603050405020304" pitchFamily="18" charset="0"/>
              </a:endParaRPr>
            </a:p>
          </p:txBody>
        </p:sp>
        <p:sp>
          <p:nvSpPr>
            <p:cNvPr id="222" name="Text Box 97">
              <a:extLst>
                <a:ext uri="{FF2B5EF4-FFF2-40B4-BE49-F238E27FC236}">
                  <a16:creationId xmlns:a16="http://schemas.microsoft.com/office/drawing/2014/main" id="{99040C6A-9979-4B72-887C-87FBA3779CEB}"/>
                </a:ext>
              </a:extLst>
            </p:cNvPr>
            <p:cNvSpPr txBox="1">
              <a:spLocks noChangeArrowheads="1"/>
            </p:cNvSpPr>
            <p:nvPr/>
          </p:nvSpPr>
          <p:spPr bwMode="auto">
            <a:xfrm>
              <a:off x="3695" y="1728"/>
              <a:ext cx="478"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11</a:t>
              </a:r>
              <a:endParaRPr kumimoji="1" lang="en-US" altLang="zh-CN" sz="2400" baseline="-25000">
                <a:latin typeface="Times New Roman" panose="02020603050405020304" pitchFamily="18" charset="0"/>
              </a:endParaRPr>
            </a:p>
          </p:txBody>
        </p:sp>
        <p:sp>
          <p:nvSpPr>
            <p:cNvPr id="223" name="Oval 98">
              <a:extLst>
                <a:ext uri="{FF2B5EF4-FFF2-40B4-BE49-F238E27FC236}">
                  <a16:creationId xmlns:a16="http://schemas.microsoft.com/office/drawing/2014/main" id="{E6920268-9921-46EB-83E9-C42F509C18C3}"/>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4" name="Oval 99">
              <a:extLst>
                <a:ext uri="{FF2B5EF4-FFF2-40B4-BE49-F238E27FC236}">
                  <a16:creationId xmlns:a16="http://schemas.microsoft.com/office/drawing/2014/main" id="{15291231-94BB-4108-BEAB-1E73C16A5C96}"/>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5" name="Oval 100">
              <a:extLst>
                <a:ext uri="{FF2B5EF4-FFF2-40B4-BE49-F238E27FC236}">
                  <a16:creationId xmlns:a16="http://schemas.microsoft.com/office/drawing/2014/main" id="{E2E36CD4-1246-4552-9EB7-4D61D324932D}"/>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6" name="Oval 101">
              <a:extLst>
                <a:ext uri="{FF2B5EF4-FFF2-40B4-BE49-F238E27FC236}">
                  <a16:creationId xmlns:a16="http://schemas.microsoft.com/office/drawing/2014/main" id="{046000E5-4A3C-4E8A-9127-4F811DA793C6}"/>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7" name="Oval 102">
              <a:extLst>
                <a:ext uri="{FF2B5EF4-FFF2-40B4-BE49-F238E27FC236}">
                  <a16:creationId xmlns:a16="http://schemas.microsoft.com/office/drawing/2014/main" id="{9E8BC28A-B484-44C6-A49C-38784CE8DAA3}"/>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8" name="Oval 103">
              <a:extLst>
                <a:ext uri="{FF2B5EF4-FFF2-40B4-BE49-F238E27FC236}">
                  <a16:creationId xmlns:a16="http://schemas.microsoft.com/office/drawing/2014/main" id="{1EBA979A-4BC6-4872-934D-CC92CFA78CE1}"/>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9" name="Oval 104">
              <a:extLst>
                <a:ext uri="{FF2B5EF4-FFF2-40B4-BE49-F238E27FC236}">
                  <a16:creationId xmlns:a16="http://schemas.microsoft.com/office/drawing/2014/main" id="{BC2CAC4A-6FC8-4BDD-94D5-8BE2E6E5C5ED}"/>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0" name="Oval 105">
              <a:extLst>
                <a:ext uri="{FF2B5EF4-FFF2-40B4-BE49-F238E27FC236}">
                  <a16:creationId xmlns:a16="http://schemas.microsoft.com/office/drawing/2014/main" id="{51CD6F6A-D74A-4209-8533-963588CA9F13}"/>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1" name="Oval 106">
              <a:extLst>
                <a:ext uri="{FF2B5EF4-FFF2-40B4-BE49-F238E27FC236}">
                  <a16:creationId xmlns:a16="http://schemas.microsoft.com/office/drawing/2014/main" id="{CA75FD5B-CF31-4349-A3CD-C17E44A69433}"/>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2" name="Oval 107">
              <a:extLst>
                <a:ext uri="{FF2B5EF4-FFF2-40B4-BE49-F238E27FC236}">
                  <a16:creationId xmlns:a16="http://schemas.microsoft.com/office/drawing/2014/main" id="{F40B1F29-5A49-4CE8-A6BF-FC5D1C3C82F1}"/>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3" name="Oval 108">
              <a:extLst>
                <a:ext uri="{FF2B5EF4-FFF2-40B4-BE49-F238E27FC236}">
                  <a16:creationId xmlns:a16="http://schemas.microsoft.com/office/drawing/2014/main" id="{A95C3DED-3B17-4B67-B138-3BCF8847744B}"/>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34" name="Line 109">
              <a:extLst>
                <a:ext uri="{FF2B5EF4-FFF2-40B4-BE49-F238E27FC236}">
                  <a16:creationId xmlns:a16="http://schemas.microsoft.com/office/drawing/2014/main" id="{95FB46AD-5628-4D11-BF09-C4E9E13F67A3}"/>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 name="Line 110">
              <a:extLst>
                <a:ext uri="{FF2B5EF4-FFF2-40B4-BE49-F238E27FC236}">
                  <a16:creationId xmlns:a16="http://schemas.microsoft.com/office/drawing/2014/main" id="{AE100759-41DE-432E-9D27-270ECFFB0541}"/>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6" name="Line 111">
              <a:extLst>
                <a:ext uri="{FF2B5EF4-FFF2-40B4-BE49-F238E27FC236}">
                  <a16:creationId xmlns:a16="http://schemas.microsoft.com/office/drawing/2014/main" id="{F75A932F-7F3B-4641-8822-C196CDF1369D}"/>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7" name="Line 112">
              <a:extLst>
                <a:ext uri="{FF2B5EF4-FFF2-40B4-BE49-F238E27FC236}">
                  <a16:creationId xmlns:a16="http://schemas.microsoft.com/office/drawing/2014/main" id="{4D0F3E9E-E12A-4B13-BFCF-B9D47D341258}"/>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8" name="Line 113">
              <a:extLst>
                <a:ext uri="{FF2B5EF4-FFF2-40B4-BE49-F238E27FC236}">
                  <a16:creationId xmlns:a16="http://schemas.microsoft.com/office/drawing/2014/main" id="{205CB403-E8BB-45BA-AA24-70EB17F202F7}"/>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9" name="Line 114">
              <a:extLst>
                <a:ext uri="{FF2B5EF4-FFF2-40B4-BE49-F238E27FC236}">
                  <a16:creationId xmlns:a16="http://schemas.microsoft.com/office/drawing/2014/main" id="{2E137652-3902-4DDE-B1B8-4FAE684708C0}"/>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0" name="Line 115">
              <a:extLst>
                <a:ext uri="{FF2B5EF4-FFF2-40B4-BE49-F238E27FC236}">
                  <a16:creationId xmlns:a16="http://schemas.microsoft.com/office/drawing/2014/main" id="{149EA54B-F347-4724-81EE-477C9416BD3A}"/>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1" name="Line 116">
              <a:extLst>
                <a:ext uri="{FF2B5EF4-FFF2-40B4-BE49-F238E27FC236}">
                  <a16:creationId xmlns:a16="http://schemas.microsoft.com/office/drawing/2014/main" id="{2DEA2946-1CDC-429F-B146-09791D47827D}"/>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2" name="Line 117">
              <a:extLst>
                <a:ext uri="{FF2B5EF4-FFF2-40B4-BE49-F238E27FC236}">
                  <a16:creationId xmlns:a16="http://schemas.microsoft.com/office/drawing/2014/main" id="{56933F09-61E7-4DEE-BA06-E1C72DD91DBA}"/>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3" name="Line 118">
              <a:extLst>
                <a:ext uri="{FF2B5EF4-FFF2-40B4-BE49-F238E27FC236}">
                  <a16:creationId xmlns:a16="http://schemas.microsoft.com/office/drawing/2014/main" id="{050EC6F2-C2B2-4715-95F9-49414AE390B9}"/>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4" name="Text Box 119">
              <a:extLst>
                <a:ext uri="{FF2B5EF4-FFF2-40B4-BE49-F238E27FC236}">
                  <a16:creationId xmlns:a16="http://schemas.microsoft.com/office/drawing/2014/main" id="{F30FD43E-A789-4E5A-BC1F-B946FB7B8236}"/>
                </a:ext>
              </a:extLst>
            </p:cNvPr>
            <p:cNvSpPr txBox="1">
              <a:spLocks noChangeArrowheads="1"/>
            </p:cNvSpPr>
            <p:nvPr/>
          </p:nvSpPr>
          <p:spPr bwMode="auto">
            <a:xfrm>
              <a:off x="1680" y="3313"/>
              <a:ext cx="329"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245" name="Text Box 120">
              <a:extLst>
                <a:ext uri="{FF2B5EF4-FFF2-40B4-BE49-F238E27FC236}">
                  <a16:creationId xmlns:a16="http://schemas.microsoft.com/office/drawing/2014/main" id="{FB0CC704-85B0-43C1-A0DD-338379B0ABB9}"/>
                </a:ext>
              </a:extLst>
            </p:cNvPr>
            <p:cNvSpPr txBox="1">
              <a:spLocks noChangeArrowheads="1"/>
            </p:cNvSpPr>
            <p:nvPr/>
          </p:nvSpPr>
          <p:spPr bwMode="auto">
            <a:xfrm>
              <a:off x="1730" y="2399"/>
              <a:ext cx="329"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46" name="Text Box 121">
              <a:extLst>
                <a:ext uri="{FF2B5EF4-FFF2-40B4-BE49-F238E27FC236}">
                  <a16:creationId xmlns:a16="http://schemas.microsoft.com/office/drawing/2014/main" id="{44BE873E-22D7-41EA-A5BB-B7DCB340A04D}"/>
                </a:ext>
              </a:extLst>
            </p:cNvPr>
            <p:cNvSpPr txBox="1">
              <a:spLocks noChangeArrowheads="1"/>
            </p:cNvSpPr>
            <p:nvPr/>
          </p:nvSpPr>
          <p:spPr bwMode="auto">
            <a:xfrm>
              <a:off x="2688" y="2352"/>
              <a:ext cx="337"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47" name="Text Box 122">
              <a:extLst>
                <a:ext uri="{FF2B5EF4-FFF2-40B4-BE49-F238E27FC236}">
                  <a16:creationId xmlns:a16="http://schemas.microsoft.com/office/drawing/2014/main" id="{08AC8832-808D-468D-8CD6-6D4316614481}"/>
                </a:ext>
              </a:extLst>
            </p:cNvPr>
            <p:cNvSpPr txBox="1">
              <a:spLocks noChangeArrowheads="1"/>
            </p:cNvSpPr>
            <p:nvPr/>
          </p:nvSpPr>
          <p:spPr bwMode="auto">
            <a:xfrm>
              <a:off x="3648" y="2352"/>
              <a:ext cx="329"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248" name="Text Box 123">
              <a:extLst>
                <a:ext uri="{FF2B5EF4-FFF2-40B4-BE49-F238E27FC236}">
                  <a16:creationId xmlns:a16="http://schemas.microsoft.com/office/drawing/2014/main" id="{BBAFA2FD-6EF7-4AD4-94FC-2FC88C0C0F97}"/>
                </a:ext>
              </a:extLst>
            </p:cNvPr>
            <p:cNvSpPr txBox="1">
              <a:spLocks noChangeArrowheads="1"/>
            </p:cNvSpPr>
            <p:nvPr/>
          </p:nvSpPr>
          <p:spPr bwMode="auto">
            <a:xfrm>
              <a:off x="4512" y="2352"/>
              <a:ext cx="202"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249" name="Text Box 124">
              <a:extLst>
                <a:ext uri="{FF2B5EF4-FFF2-40B4-BE49-F238E27FC236}">
                  <a16:creationId xmlns:a16="http://schemas.microsoft.com/office/drawing/2014/main" id="{7AF2DF2F-F533-44EE-A116-617BBA7EF487}"/>
                </a:ext>
              </a:extLst>
            </p:cNvPr>
            <p:cNvSpPr txBox="1">
              <a:spLocks noChangeArrowheads="1"/>
            </p:cNvSpPr>
            <p:nvPr/>
          </p:nvSpPr>
          <p:spPr bwMode="auto">
            <a:xfrm>
              <a:off x="2688" y="3361"/>
              <a:ext cx="241" cy="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50" name="Text Box 125">
              <a:extLst>
                <a:ext uri="{FF2B5EF4-FFF2-40B4-BE49-F238E27FC236}">
                  <a16:creationId xmlns:a16="http://schemas.microsoft.com/office/drawing/2014/main" id="{12D38AB1-BA4B-4ECC-B74F-F7A8C6818FD0}"/>
                </a:ext>
              </a:extLst>
            </p:cNvPr>
            <p:cNvSpPr txBox="1">
              <a:spLocks noChangeArrowheads="1"/>
            </p:cNvSpPr>
            <p:nvPr/>
          </p:nvSpPr>
          <p:spPr bwMode="auto">
            <a:xfrm>
              <a:off x="3600" y="3359"/>
              <a:ext cx="329"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251" name="Text Box 126">
              <a:extLst>
                <a:ext uri="{FF2B5EF4-FFF2-40B4-BE49-F238E27FC236}">
                  <a16:creationId xmlns:a16="http://schemas.microsoft.com/office/drawing/2014/main" id="{7FF00F73-4D9F-433E-A0AA-8C946148DC82}"/>
                </a:ext>
              </a:extLst>
            </p:cNvPr>
            <p:cNvSpPr txBox="1">
              <a:spLocks noChangeArrowheads="1"/>
            </p:cNvSpPr>
            <p:nvPr/>
          </p:nvSpPr>
          <p:spPr bwMode="auto">
            <a:xfrm>
              <a:off x="1623" y="1754"/>
              <a:ext cx="328" cy="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4</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grpSp>
    </p:spTree>
    <p:extLst>
      <p:ext uri="{BB962C8B-B14F-4D97-AF65-F5344CB8AC3E}">
        <p14:creationId xmlns:p14="http://schemas.microsoft.com/office/powerpoint/2010/main" val="30670544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a:t>
            </a:r>
          </a:p>
          <a:p>
            <a:pPr lvl="1">
              <a:lnSpc>
                <a:spcPct val="150000"/>
              </a:lnSpc>
              <a:buClr>
                <a:schemeClr val="tx1"/>
              </a:buClr>
              <a:buFont typeface="Wingdings" panose="05000000000000000000" pitchFamily="2" charset="2"/>
              <a:buChar char="l"/>
            </a:pPr>
            <a:r>
              <a:rPr lang="en-US" altLang="zh-CN" sz="2400" dirty="0"/>
              <a:t>Are the directed graphs G and H shown in Figure 5 strongly connected? Are they weakly connected?</a:t>
            </a:r>
            <a:endParaRPr lang="en-US" altLang="zh-CN" sz="3600" dirty="0"/>
          </a:p>
        </p:txBody>
      </p:sp>
      <p:sp>
        <p:nvSpPr>
          <p:cNvPr id="5" name="文本框 4"/>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pic>
        <p:nvPicPr>
          <p:cNvPr id="6" name="图片 5"/>
          <p:cNvPicPr>
            <a:picLocks noChangeAspect="1"/>
          </p:cNvPicPr>
          <p:nvPr/>
        </p:nvPicPr>
        <p:blipFill>
          <a:blip r:embed="rId4"/>
          <a:stretch>
            <a:fillRect/>
          </a:stretch>
        </p:blipFill>
        <p:spPr>
          <a:xfrm>
            <a:off x="3249152" y="2952814"/>
            <a:ext cx="5690522" cy="3169404"/>
          </a:xfrm>
          <a:prstGeom prst="rect">
            <a:avLst/>
          </a:prstGeom>
        </p:spPr>
      </p:pic>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pSp>
        <p:nvGrpSpPr>
          <p:cNvPr id="3" name="Group 3">
            <a:extLst>
              <a:ext uri="{FF2B5EF4-FFF2-40B4-BE49-F238E27FC236}">
                <a16:creationId xmlns:a16="http://schemas.microsoft.com/office/drawing/2014/main" id="{14ECA07A-B2C4-484B-AAFD-AF3D5A1E3745}"/>
              </a:ext>
            </a:extLst>
          </p:cNvPr>
          <p:cNvGrpSpPr>
            <a:grpSpLocks/>
          </p:cNvGrpSpPr>
          <p:nvPr/>
        </p:nvGrpSpPr>
        <p:grpSpPr bwMode="auto">
          <a:xfrm>
            <a:off x="6026258" y="1812010"/>
            <a:ext cx="4419600" cy="2143125"/>
            <a:chOff x="3072" y="1536"/>
            <a:chExt cx="2448" cy="1404"/>
          </a:xfrm>
        </p:grpSpPr>
        <p:sp>
          <p:nvSpPr>
            <p:cNvPr id="4" name="Text Box 4">
              <a:extLst>
                <a:ext uri="{FF2B5EF4-FFF2-40B4-BE49-F238E27FC236}">
                  <a16:creationId xmlns:a16="http://schemas.microsoft.com/office/drawing/2014/main" id="{19EBC93D-90DD-4008-B601-723BA5FC97FC}"/>
                </a:ext>
              </a:extLst>
            </p:cNvPr>
            <p:cNvSpPr txBox="1">
              <a:spLocks noChangeArrowheads="1"/>
            </p:cNvSpPr>
            <p:nvPr/>
          </p:nvSpPr>
          <p:spPr bwMode="auto">
            <a:xfrm>
              <a:off x="3072" y="2096"/>
              <a:ext cx="18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5" name="Text Box 5">
              <a:extLst>
                <a:ext uri="{FF2B5EF4-FFF2-40B4-BE49-F238E27FC236}">
                  <a16:creationId xmlns:a16="http://schemas.microsoft.com/office/drawing/2014/main" id="{67444054-4ADD-411D-A28D-1132D7A96A8E}"/>
                </a:ext>
              </a:extLst>
            </p:cNvPr>
            <p:cNvSpPr txBox="1">
              <a:spLocks noChangeArrowheads="1"/>
            </p:cNvSpPr>
            <p:nvPr/>
          </p:nvSpPr>
          <p:spPr bwMode="auto">
            <a:xfrm>
              <a:off x="4287" y="1536"/>
              <a:ext cx="187"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endParaRPr kumimoji="1" lang="en-US" altLang="zh-CN" sz="2400" baseline="-25000">
                <a:latin typeface="Times New Roman" panose="02020603050405020304" pitchFamily="18" charset="0"/>
              </a:endParaRPr>
            </a:p>
          </p:txBody>
        </p:sp>
        <p:sp>
          <p:nvSpPr>
            <p:cNvPr id="6" name="Text Box 6">
              <a:extLst>
                <a:ext uri="{FF2B5EF4-FFF2-40B4-BE49-F238E27FC236}">
                  <a16:creationId xmlns:a16="http://schemas.microsoft.com/office/drawing/2014/main" id="{BF664B8F-9639-4B5D-8436-FB9DC0461322}"/>
                </a:ext>
              </a:extLst>
            </p:cNvPr>
            <p:cNvSpPr txBox="1">
              <a:spLocks noChangeArrowheads="1"/>
            </p:cNvSpPr>
            <p:nvPr/>
          </p:nvSpPr>
          <p:spPr bwMode="auto">
            <a:xfrm>
              <a:off x="4888" y="1551"/>
              <a:ext cx="271"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endParaRPr kumimoji="1" lang="en-US" altLang="zh-CN" sz="2400" baseline="-25000">
                <a:latin typeface="Times New Roman" panose="02020603050405020304" pitchFamily="18" charset="0"/>
              </a:endParaRPr>
            </a:p>
          </p:txBody>
        </p:sp>
        <p:sp>
          <p:nvSpPr>
            <p:cNvPr id="7" name="Oval 7">
              <a:extLst>
                <a:ext uri="{FF2B5EF4-FFF2-40B4-BE49-F238E27FC236}">
                  <a16:creationId xmlns:a16="http://schemas.microsoft.com/office/drawing/2014/main" id="{89F80D35-2BE2-486E-8BDA-F2EBE9915A64}"/>
                </a:ext>
              </a:extLst>
            </p:cNvPr>
            <p:cNvSpPr>
              <a:spLocks noChangeArrowheads="1"/>
            </p:cNvSpPr>
            <p:nvPr/>
          </p:nvSpPr>
          <p:spPr bwMode="auto">
            <a:xfrm>
              <a:off x="3191" y="2159"/>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8">
              <a:extLst>
                <a:ext uri="{FF2B5EF4-FFF2-40B4-BE49-F238E27FC236}">
                  <a16:creationId xmlns:a16="http://schemas.microsoft.com/office/drawing/2014/main" id="{CC5E34C5-9365-43C5-BC0C-63F6598FB602}"/>
                </a:ext>
              </a:extLst>
            </p:cNvPr>
            <p:cNvSpPr>
              <a:spLocks noChangeArrowheads="1"/>
            </p:cNvSpPr>
            <p:nvPr/>
          </p:nvSpPr>
          <p:spPr bwMode="auto">
            <a:xfrm>
              <a:off x="3727" y="1743"/>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9">
              <a:extLst>
                <a:ext uri="{FF2B5EF4-FFF2-40B4-BE49-F238E27FC236}">
                  <a16:creationId xmlns:a16="http://schemas.microsoft.com/office/drawing/2014/main" id="{F8644E5D-E256-486B-8D88-7506F5164A6A}"/>
                </a:ext>
              </a:extLst>
            </p:cNvPr>
            <p:cNvSpPr>
              <a:spLocks noChangeArrowheads="1"/>
            </p:cNvSpPr>
            <p:nvPr/>
          </p:nvSpPr>
          <p:spPr bwMode="auto">
            <a:xfrm>
              <a:off x="3697" y="2159"/>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0">
              <a:extLst>
                <a:ext uri="{FF2B5EF4-FFF2-40B4-BE49-F238E27FC236}">
                  <a16:creationId xmlns:a16="http://schemas.microsoft.com/office/drawing/2014/main" id="{98042A8A-194D-4092-B52F-62F9A53497BF}"/>
                </a:ext>
              </a:extLst>
            </p:cNvPr>
            <p:cNvSpPr>
              <a:spLocks noChangeArrowheads="1"/>
            </p:cNvSpPr>
            <p:nvPr/>
          </p:nvSpPr>
          <p:spPr bwMode="auto">
            <a:xfrm>
              <a:off x="4323" y="1711"/>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1">
              <a:extLst>
                <a:ext uri="{FF2B5EF4-FFF2-40B4-BE49-F238E27FC236}">
                  <a16:creationId xmlns:a16="http://schemas.microsoft.com/office/drawing/2014/main" id="{2297DC84-C1EB-44D7-89E7-FF044829AA56}"/>
                </a:ext>
              </a:extLst>
            </p:cNvPr>
            <p:cNvSpPr>
              <a:spLocks noChangeArrowheads="1"/>
            </p:cNvSpPr>
            <p:nvPr/>
          </p:nvSpPr>
          <p:spPr bwMode="auto">
            <a:xfrm>
              <a:off x="3697" y="2544"/>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2">
              <a:extLst>
                <a:ext uri="{FF2B5EF4-FFF2-40B4-BE49-F238E27FC236}">
                  <a16:creationId xmlns:a16="http://schemas.microsoft.com/office/drawing/2014/main" id="{8A54C129-7DF5-4D33-90C6-DD2133410E61}"/>
                </a:ext>
              </a:extLst>
            </p:cNvPr>
            <p:cNvSpPr>
              <a:spLocks noChangeArrowheads="1"/>
            </p:cNvSpPr>
            <p:nvPr/>
          </p:nvSpPr>
          <p:spPr bwMode="auto">
            <a:xfrm>
              <a:off x="4859" y="2544"/>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3">
              <a:extLst>
                <a:ext uri="{FF2B5EF4-FFF2-40B4-BE49-F238E27FC236}">
                  <a16:creationId xmlns:a16="http://schemas.microsoft.com/office/drawing/2014/main" id="{2B199496-70C1-49EB-AC8F-E1E2543F6DE1}"/>
                </a:ext>
              </a:extLst>
            </p:cNvPr>
            <p:cNvSpPr>
              <a:spLocks noChangeArrowheads="1"/>
            </p:cNvSpPr>
            <p:nvPr/>
          </p:nvSpPr>
          <p:spPr bwMode="auto">
            <a:xfrm>
              <a:off x="4888" y="1711"/>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4">
              <a:extLst>
                <a:ext uri="{FF2B5EF4-FFF2-40B4-BE49-F238E27FC236}">
                  <a16:creationId xmlns:a16="http://schemas.microsoft.com/office/drawing/2014/main" id="{6AA48D74-FED7-4CE8-AB14-8DFAB68BD285}"/>
                </a:ext>
              </a:extLst>
            </p:cNvPr>
            <p:cNvSpPr>
              <a:spLocks noChangeArrowheads="1"/>
            </p:cNvSpPr>
            <p:nvPr/>
          </p:nvSpPr>
          <p:spPr bwMode="auto">
            <a:xfrm>
              <a:off x="4293" y="2127"/>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5">
              <a:extLst>
                <a:ext uri="{FF2B5EF4-FFF2-40B4-BE49-F238E27FC236}">
                  <a16:creationId xmlns:a16="http://schemas.microsoft.com/office/drawing/2014/main" id="{9AC00F2C-9E6A-4DBD-AD21-5A19DC00DE9A}"/>
                </a:ext>
              </a:extLst>
            </p:cNvPr>
            <p:cNvSpPr>
              <a:spLocks noChangeArrowheads="1"/>
            </p:cNvSpPr>
            <p:nvPr/>
          </p:nvSpPr>
          <p:spPr bwMode="auto">
            <a:xfrm>
              <a:off x="4888" y="2127"/>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6">
              <a:extLst>
                <a:ext uri="{FF2B5EF4-FFF2-40B4-BE49-F238E27FC236}">
                  <a16:creationId xmlns:a16="http://schemas.microsoft.com/office/drawing/2014/main" id="{0B69708D-1483-4F47-AD9A-644E9254D10D}"/>
                </a:ext>
              </a:extLst>
            </p:cNvPr>
            <p:cNvSpPr>
              <a:spLocks noChangeArrowheads="1"/>
            </p:cNvSpPr>
            <p:nvPr/>
          </p:nvSpPr>
          <p:spPr bwMode="auto">
            <a:xfrm>
              <a:off x="5424" y="2127"/>
              <a:ext cx="90"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7">
              <a:extLst>
                <a:ext uri="{FF2B5EF4-FFF2-40B4-BE49-F238E27FC236}">
                  <a16:creationId xmlns:a16="http://schemas.microsoft.com/office/drawing/2014/main" id="{76E3E791-0562-477F-A1ED-26B5DAA74953}"/>
                </a:ext>
              </a:extLst>
            </p:cNvPr>
            <p:cNvSpPr>
              <a:spLocks noChangeArrowheads="1"/>
            </p:cNvSpPr>
            <p:nvPr/>
          </p:nvSpPr>
          <p:spPr bwMode="auto">
            <a:xfrm>
              <a:off x="4293" y="2544"/>
              <a:ext cx="89" cy="9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18">
              <a:extLst>
                <a:ext uri="{FF2B5EF4-FFF2-40B4-BE49-F238E27FC236}">
                  <a16:creationId xmlns:a16="http://schemas.microsoft.com/office/drawing/2014/main" id="{F32249AF-F072-4E98-B4CC-6ACD8E45D4EC}"/>
                </a:ext>
              </a:extLst>
            </p:cNvPr>
            <p:cNvSpPr>
              <a:spLocks noChangeShapeType="1"/>
            </p:cNvSpPr>
            <p:nvPr/>
          </p:nvSpPr>
          <p:spPr bwMode="auto">
            <a:xfrm flipV="1">
              <a:off x="3696" y="1807"/>
              <a:ext cx="31" cy="401"/>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9">
              <a:extLst>
                <a:ext uri="{FF2B5EF4-FFF2-40B4-BE49-F238E27FC236}">
                  <a16:creationId xmlns:a16="http://schemas.microsoft.com/office/drawing/2014/main" id="{54A4D800-8BA3-4076-AE8A-8C28AE0A4195}"/>
                </a:ext>
              </a:extLst>
            </p:cNvPr>
            <p:cNvSpPr>
              <a:spLocks noChangeShapeType="1"/>
            </p:cNvSpPr>
            <p:nvPr/>
          </p:nvSpPr>
          <p:spPr bwMode="auto">
            <a:xfrm>
              <a:off x="3280" y="2223"/>
              <a:ext cx="417"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a:extLst>
                <a:ext uri="{FF2B5EF4-FFF2-40B4-BE49-F238E27FC236}">
                  <a16:creationId xmlns:a16="http://schemas.microsoft.com/office/drawing/2014/main" id="{D2E64904-90C6-41F5-8E69-AC9C6FC17566}"/>
                </a:ext>
              </a:extLst>
            </p:cNvPr>
            <p:cNvSpPr>
              <a:spLocks noChangeShapeType="1"/>
            </p:cNvSpPr>
            <p:nvPr/>
          </p:nvSpPr>
          <p:spPr bwMode="auto">
            <a:xfrm>
              <a:off x="3816" y="1775"/>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1">
              <a:extLst>
                <a:ext uri="{FF2B5EF4-FFF2-40B4-BE49-F238E27FC236}">
                  <a16:creationId xmlns:a16="http://schemas.microsoft.com/office/drawing/2014/main" id="{DD3969AE-CB5A-4E1C-9601-A92ACF334E6D}"/>
                </a:ext>
              </a:extLst>
            </p:cNvPr>
            <p:cNvSpPr>
              <a:spLocks noChangeShapeType="1"/>
            </p:cNvSpPr>
            <p:nvPr/>
          </p:nvSpPr>
          <p:spPr bwMode="auto">
            <a:xfrm flipV="1">
              <a:off x="4416" y="1775"/>
              <a:ext cx="472"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2">
              <a:extLst>
                <a:ext uri="{FF2B5EF4-FFF2-40B4-BE49-F238E27FC236}">
                  <a16:creationId xmlns:a16="http://schemas.microsoft.com/office/drawing/2014/main" id="{4C9B92C0-1948-40E0-931F-75EFB6013528}"/>
                </a:ext>
              </a:extLst>
            </p:cNvPr>
            <p:cNvSpPr>
              <a:spLocks noChangeShapeType="1"/>
            </p:cNvSpPr>
            <p:nvPr/>
          </p:nvSpPr>
          <p:spPr bwMode="auto">
            <a:xfrm>
              <a:off x="3787" y="2191"/>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3">
              <a:extLst>
                <a:ext uri="{FF2B5EF4-FFF2-40B4-BE49-F238E27FC236}">
                  <a16:creationId xmlns:a16="http://schemas.microsoft.com/office/drawing/2014/main" id="{3AA3903D-9941-4A7D-A5FC-E5F8881DD93D}"/>
                </a:ext>
              </a:extLst>
            </p:cNvPr>
            <p:cNvSpPr>
              <a:spLocks noChangeShapeType="1"/>
            </p:cNvSpPr>
            <p:nvPr/>
          </p:nvSpPr>
          <p:spPr bwMode="auto">
            <a:xfrm>
              <a:off x="4382" y="2191"/>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4">
              <a:extLst>
                <a:ext uri="{FF2B5EF4-FFF2-40B4-BE49-F238E27FC236}">
                  <a16:creationId xmlns:a16="http://schemas.microsoft.com/office/drawing/2014/main" id="{1185BBB2-62A0-40D2-AF77-FD45FF77C9C1}"/>
                </a:ext>
              </a:extLst>
            </p:cNvPr>
            <p:cNvSpPr>
              <a:spLocks noChangeShapeType="1"/>
            </p:cNvSpPr>
            <p:nvPr/>
          </p:nvSpPr>
          <p:spPr bwMode="auto">
            <a:xfrm>
              <a:off x="4978" y="2191"/>
              <a:ext cx="44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5">
              <a:extLst>
                <a:ext uri="{FF2B5EF4-FFF2-40B4-BE49-F238E27FC236}">
                  <a16:creationId xmlns:a16="http://schemas.microsoft.com/office/drawing/2014/main" id="{587643C4-026F-4E92-ACC5-5F15D12CF3A7}"/>
                </a:ext>
              </a:extLst>
            </p:cNvPr>
            <p:cNvSpPr>
              <a:spLocks noChangeShapeType="1"/>
            </p:cNvSpPr>
            <p:nvPr/>
          </p:nvSpPr>
          <p:spPr bwMode="auto">
            <a:xfrm>
              <a:off x="3280" y="2191"/>
              <a:ext cx="41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6">
              <a:extLst>
                <a:ext uri="{FF2B5EF4-FFF2-40B4-BE49-F238E27FC236}">
                  <a16:creationId xmlns:a16="http://schemas.microsoft.com/office/drawing/2014/main" id="{FCC240A1-6B5D-4BDA-B1D8-501721D5EE38}"/>
                </a:ext>
              </a:extLst>
            </p:cNvPr>
            <p:cNvSpPr>
              <a:spLocks noChangeShapeType="1"/>
            </p:cNvSpPr>
            <p:nvPr/>
          </p:nvSpPr>
          <p:spPr bwMode="auto">
            <a:xfrm>
              <a:off x="3787" y="2608"/>
              <a:ext cx="50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7">
              <a:extLst>
                <a:ext uri="{FF2B5EF4-FFF2-40B4-BE49-F238E27FC236}">
                  <a16:creationId xmlns:a16="http://schemas.microsoft.com/office/drawing/2014/main" id="{694F2629-3D30-4D16-B1C5-42A9BC510541}"/>
                </a:ext>
              </a:extLst>
            </p:cNvPr>
            <p:cNvSpPr>
              <a:spLocks noChangeShapeType="1"/>
            </p:cNvSpPr>
            <p:nvPr/>
          </p:nvSpPr>
          <p:spPr bwMode="auto">
            <a:xfrm>
              <a:off x="4382" y="2608"/>
              <a:ext cx="47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Text Box 28">
              <a:extLst>
                <a:ext uri="{FF2B5EF4-FFF2-40B4-BE49-F238E27FC236}">
                  <a16:creationId xmlns:a16="http://schemas.microsoft.com/office/drawing/2014/main" id="{06DD5F5A-BE89-4BC5-9FE2-FD03068E2C13}"/>
                </a:ext>
              </a:extLst>
            </p:cNvPr>
            <p:cNvSpPr txBox="1">
              <a:spLocks noChangeArrowheads="1"/>
            </p:cNvSpPr>
            <p:nvPr/>
          </p:nvSpPr>
          <p:spPr bwMode="auto">
            <a:xfrm>
              <a:off x="3668" y="1999"/>
              <a:ext cx="187"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29" name="Text Box 29">
              <a:extLst>
                <a:ext uri="{FF2B5EF4-FFF2-40B4-BE49-F238E27FC236}">
                  <a16:creationId xmlns:a16="http://schemas.microsoft.com/office/drawing/2014/main" id="{1D0929AE-74F7-49FD-ADE0-7D2136133172}"/>
                </a:ext>
              </a:extLst>
            </p:cNvPr>
            <p:cNvSpPr txBox="1">
              <a:spLocks noChangeArrowheads="1"/>
            </p:cNvSpPr>
            <p:nvPr/>
          </p:nvSpPr>
          <p:spPr bwMode="auto">
            <a:xfrm>
              <a:off x="4263" y="1967"/>
              <a:ext cx="209"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0" name="Text Box 30">
              <a:extLst>
                <a:ext uri="{FF2B5EF4-FFF2-40B4-BE49-F238E27FC236}">
                  <a16:creationId xmlns:a16="http://schemas.microsoft.com/office/drawing/2014/main" id="{BFEF8B28-55D1-416F-A107-8C05EB5DC6AD}"/>
                </a:ext>
              </a:extLst>
            </p:cNvPr>
            <p:cNvSpPr txBox="1">
              <a:spLocks noChangeArrowheads="1"/>
            </p:cNvSpPr>
            <p:nvPr/>
          </p:nvSpPr>
          <p:spPr bwMode="auto">
            <a:xfrm>
              <a:off x="4859" y="1967"/>
              <a:ext cx="18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p>
          </p:txBody>
        </p:sp>
        <p:sp>
          <p:nvSpPr>
            <p:cNvPr id="31" name="Text Box 31">
              <a:extLst>
                <a:ext uri="{FF2B5EF4-FFF2-40B4-BE49-F238E27FC236}">
                  <a16:creationId xmlns:a16="http://schemas.microsoft.com/office/drawing/2014/main" id="{63063915-25AB-4B7A-AD1B-4B606F017F0A}"/>
                </a:ext>
              </a:extLst>
            </p:cNvPr>
            <p:cNvSpPr txBox="1">
              <a:spLocks noChangeArrowheads="1"/>
            </p:cNvSpPr>
            <p:nvPr/>
          </p:nvSpPr>
          <p:spPr bwMode="auto">
            <a:xfrm>
              <a:off x="5395" y="1967"/>
              <a:ext cx="12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9</a:t>
              </a:r>
            </a:p>
          </p:txBody>
        </p:sp>
        <p:sp>
          <p:nvSpPr>
            <p:cNvPr id="32" name="Text Box 32">
              <a:extLst>
                <a:ext uri="{FF2B5EF4-FFF2-40B4-BE49-F238E27FC236}">
                  <a16:creationId xmlns:a16="http://schemas.microsoft.com/office/drawing/2014/main" id="{AAAFD4BD-A17B-4501-A5C3-19A295008AC8}"/>
                </a:ext>
              </a:extLst>
            </p:cNvPr>
            <p:cNvSpPr txBox="1">
              <a:spLocks noChangeArrowheads="1"/>
            </p:cNvSpPr>
            <p:nvPr/>
          </p:nvSpPr>
          <p:spPr bwMode="auto">
            <a:xfrm>
              <a:off x="4263" y="2641"/>
              <a:ext cx="149"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3" name="Text Box 33">
              <a:extLst>
                <a:ext uri="{FF2B5EF4-FFF2-40B4-BE49-F238E27FC236}">
                  <a16:creationId xmlns:a16="http://schemas.microsoft.com/office/drawing/2014/main" id="{3CA6BB16-691C-427F-8FCE-5A36ED7A49E6}"/>
                </a:ext>
              </a:extLst>
            </p:cNvPr>
            <p:cNvSpPr txBox="1">
              <a:spLocks noChangeArrowheads="1"/>
            </p:cNvSpPr>
            <p:nvPr/>
          </p:nvSpPr>
          <p:spPr bwMode="auto">
            <a:xfrm>
              <a:off x="4829" y="2640"/>
              <a:ext cx="18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4" name="Text Box 34">
              <a:extLst>
                <a:ext uri="{FF2B5EF4-FFF2-40B4-BE49-F238E27FC236}">
                  <a16:creationId xmlns:a16="http://schemas.microsoft.com/office/drawing/2014/main" id="{E1A4770C-822E-460B-B46A-18A7E2D1CCE9}"/>
                </a:ext>
              </a:extLst>
            </p:cNvPr>
            <p:cNvSpPr txBox="1">
              <a:spLocks noChangeArrowheads="1"/>
            </p:cNvSpPr>
            <p:nvPr/>
          </p:nvSpPr>
          <p:spPr bwMode="auto">
            <a:xfrm>
              <a:off x="3602" y="1568"/>
              <a:ext cx="187" cy="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grpSp>
      <p:grpSp>
        <p:nvGrpSpPr>
          <p:cNvPr id="35" name="Group 35">
            <a:extLst>
              <a:ext uri="{FF2B5EF4-FFF2-40B4-BE49-F238E27FC236}">
                <a16:creationId xmlns:a16="http://schemas.microsoft.com/office/drawing/2014/main" id="{31F283F7-B09C-45D1-BC61-892D83D3D910}"/>
              </a:ext>
            </a:extLst>
          </p:cNvPr>
          <p:cNvGrpSpPr>
            <a:grpSpLocks/>
          </p:cNvGrpSpPr>
          <p:nvPr/>
        </p:nvGrpSpPr>
        <p:grpSpPr bwMode="auto">
          <a:xfrm>
            <a:off x="1911458" y="1812010"/>
            <a:ext cx="4129088" cy="3200400"/>
            <a:chOff x="768" y="1706"/>
            <a:chExt cx="4516" cy="1874"/>
          </a:xfrm>
        </p:grpSpPr>
        <p:sp>
          <p:nvSpPr>
            <p:cNvPr id="36" name="Text Box 36">
              <a:extLst>
                <a:ext uri="{FF2B5EF4-FFF2-40B4-BE49-F238E27FC236}">
                  <a16:creationId xmlns:a16="http://schemas.microsoft.com/office/drawing/2014/main" id="{08F68783-155E-45A8-90DC-9163F65C0822}"/>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37" name="Text Box 37">
              <a:extLst>
                <a:ext uri="{FF2B5EF4-FFF2-40B4-BE49-F238E27FC236}">
                  <a16:creationId xmlns:a16="http://schemas.microsoft.com/office/drawing/2014/main" id="{BDEE84DE-3F21-4C6B-9370-C183252DC72E}"/>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38" name="Text Box 38">
              <a:extLst>
                <a:ext uri="{FF2B5EF4-FFF2-40B4-BE49-F238E27FC236}">
                  <a16:creationId xmlns:a16="http://schemas.microsoft.com/office/drawing/2014/main" id="{F9DDC8E8-9A55-420D-8E01-5CCF8E86AE26}"/>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39" name="Oval 39">
              <a:extLst>
                <a:ext uri="{FF2B5EF4-FFF2-40B4-BE49-F238E27FC236}">
                  <a16:creationId xmlns:a16="http://schemas.microsoft.com/office/drawing/2014/main" id="{B0A8A6B6-F8CD-4D8F-8759-ACA94939C7B4}"/>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0" name="Oval 40">
              <a:extLst>
                <a:ext uri="{FF2B5EF4-FFF2-40B4-BE49-F238E27FC236}">
                  <a16:creationId xmlns:a16="http://schemas.microsoft.com/office/drawing/2014/main" id="{2749901D-AC95-43C9-ABE4-589B27ED308B}"/>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 name="Oval 41">
              <a:extLst>
                <a:ext uri="{FF2B5EF4-FFF2-40B4-BE49-F238E27FC236}">
                  <a16:creationId xmlns:a16="http://schemas.microsoft.com/office/drawing/2014/main" id="{BC7478BF-5ABD-49DB-98CF-4DD1AD073AB0}"/>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2" name="Oval 42">
              <a:extLst>
                <a:ext uri="{FF2B5EF4-FFF2-40B4-BE49-F238E27FC236}">
                  <a16:creationId xmlns:a16="http://schemas.microsoft.com/office/drawing/2014/main" id="{364ACA88-7567-42F2-B867-F13E21935BFA}"/>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Oval 43">
              <a:extLst>
                <a:ext uri="{FF2B5EF4-FFF2-40B4-BE49-F238E27FC236}">
                  <a16:creationId xmlns:a16="http://schemas.microsoft.com/office/drawing/2014/main" id="{F5FD079C-018A-44BF-8165-AD75BE1E70E1}"/>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 name="Oval 44">
              <a:extLst>
                <a:ext uri="{FF2B5EF4-FFF2-40B4-BE49-F238E27FC236}">
                  <a16:creationId xmlns:a16="http://schemas.microsoft.com/office/drawing/2014/main" id="{14BC798C-09E0-4E2D-A36F-AE4B5B3FC241}"/>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5" name="Oval 45">
              <a:extLst>
                <a:ext uri="{FF2B5EF4-FFF2-40B4-BE49-F238E27FC236}">
                  <a16:creationId xmlns:a16="http://schemas.microsoft.com/office/drawing/2014/main" id="{EA7E41D0-289B-41B3-89CF-A3B247DC5658}"/>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6" name="Oval 46">
              <a:extLst>
                <a:ext uri="{FF2B5EF4-FFF2-40B4-BE49-F238E27FC236}">
                  <a16:creationId xmlns:a16="http://schemas.microsoft.com/office/drawing/2014/main" id="{07014D52-3780-4A9F-877A-4CDB743E63EF}"/>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7" name="Oval 47">
              <a:extLst>
                <a:ext uri="{FF2B5EF4-FFF2-40B4-BE49-F238E27FC236}">
                  <a16:creationId xmlns:a16="http://schemas.microsoft.com/office/drawing/2014/main" id="{444B671C-CF9F-4AB7-9345-A0C1ED12E3FE}"/>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8" name="Oval 48">
              <a:extLst>
                <a:ext uri="{FF2B5EF4-FFF2-40B4-BE49-F238E27FC236}">
                  <a16:creationId xmlns:a16="http://schemas.microsoft.com/office/drawing/2014/main" id="{3D7548FD-D7E4-4460-91D8-7E7A4C05229F}"/>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9" name="Oval 49">
              <a:extLst>
                <a:ext uri="{FF2B5EF4-FFF2-40B4-BE49-F238E27FC236}">
                  <a16:creationId xmlns:a16="http://schemas.microsoft.com/office/drawing/2014/main" id="{E8FFCAC2-5790-432D-9814-F3CD19E38DE2}"/>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0" name="Line 50">
              <a:extLst>
                <a:ext uri="{FF2B5EF4-FFF2-40B4-BE49-F238E27FC236}">
                  <a16:creationId xmlns:a16="http://schemas.microsoft.com/office/drawing/2014/main" id="{33F9369A-EE5A-49E4-905D-620182B8E3C0}"/>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 name="Line 51">
              <a:extLst>
                <a:ext uri="{FF2B5EF4-FFF2-40B4-BE49-F238E27FC236}">
                  <a16:creationId xmlns:a16="http://schemas.microsoft.com/office/drawing/2014/main" id="{5FF8DD45-10CD-48C9-BA48-DA5A3F031E25}"/>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52">
              <a:extLst>
                <a:ext uri="{FF2B5EF4-FFF2-40B4-BE49-F238E27FC236}">
                  <a16:creationId xmlns:a16="http://schemas.microsoft.com/office/drawing/2014/main" id="{C92D4381-403B-41AA-8351-56BAA97B25C9}"/>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3" name="Line 53">
              <a:extLst>
                <a:ext uri="{FF2B5EF4-FFF2-40B4-BE49-F238E27FC236}">
                  <a16:creationId xmlns:a16="http://schemas.microsoft.com/office/drawing/2014/main" id="{E180FF26-2408-4F11-BF95-B222E35ED546}"/>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 name="Line 54">
              <a:extLst>
                <a:ext uri="{FF2B5EF4-FFF2-40B4-BE49-F238E27FC236}">
                  <a16:creationId xmlns:a16="http://schemas.microsoft.com/office/drawing/2014/main" id="{D9735E82-4B03-474A-9F3D-A138C0C4EF23}"/>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 name="Line 55">
              <a:extLst>
                <a:ext uri="{FF2B5EF4-FFF2-40B4-BE49-F238E27FC236}">
                  <a16:creationId xmlns:a16="http://schemas.microsoft.com/office/drawing/2014/main" id="{FFC0D774-FEC8-4AFB-9644-BAE1A6600074}"/>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56">
              <a:extLst>
                <a:ext uri="{FF2B5EF4-FFF2-40B4-BE49-F238E27FC236}">
                  <a16:creationId xmlns:a16="http://schemas.microsoft.com/office/drawing/2014/main" id="{4A170895-F48A-4455-B794-C541F9C1B15D}"/>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Line 57">
              <a:extLst>
                <a:ext uri="{FF2B5EF4-FFF2-40B4-BE49-F238E27FC236}">
                  <a16:creationId xmlns:a16="http://schemas.microsoft.com/office/drawing/2014/main" id="{77915A62-E74D-455C-82F6-D41ADDF8175E}"/>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Line 58">
              <a:extLst>
                <a:ext uri="{FF2B5EF4-FFF2-40B4-BE49-F238E27FC236}">
                  <a16:creationId xmlns:a16="http://schemas.microsoft.com/office/drawing/2014/main" id="{1BF2A32D-BF1A-495C-BC39-22B651393FFC}"/>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Line 59">
              <a:extLst>
                <a:ext uri="{FF2B5EF4-FFF2-40B4-BE49-F238E27FC236}">
                  <a16:creationId xmlns:a16="http://schemas.microsoft.com/office/drawing/2014/main" id="{1A6616E9-05CE-4D5B-8DDC-81DD7F6FA134}"/>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 name="Line 60">
              <a:extLst>
                <a:ext uri="{FF2B5EF4-FFF2-40B4-BE49-F238E27FC236}">
                  <a16:creationId xmlns:a16="http://schemas.microsoft.com/office/drawing/2014/main" id="{BC0F9377-2CF6-456A-B632-5D1EADBEBC46}"/>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 name="Line 61">
              <a:extLst>
                <a:ext uri="{FF2B5EF4-FFF2-40B4-BE49-F238E27FC236}">
                  <a16:creationId xmlns:a16="http://schemas.microsoft.com/office/drawing/2014/main" id="{53647FE4-699D-44E9-AB69-740099F2DCF9}"/>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 name="Line 62">
              <a:extLst>
                <a:ext uri="{FF2B5EF4-FFF2-40B4-BE49-F238E27FC236}">
                  <a16:creationId xmlns:a16="http://schemas.microsoft.com/office/drawing/2014/main" id="{E71DAE6D-4C2E-4E30-9D77-6149A373ABEB}"/>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 name="Line 63">
              <a:extLst>
                <a:ext uri="{FF2B5EF4-FFF2-40B4-BE49-F238E27FC236}">
                  <a16:creationId xmlns:a16="http://schemas.microsoft.com/office/drawing/2014/main" id="{D59FF188-9B8C-4B8B-B72E-EF4003860991}"/>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64">
              <a:extLst>
                <a:ext uri="{FF2B5EF4-FFF2-40B4-BE49-F238E27FC236}">
                  <a16:creationId xmlns:a16="http://schemas.microsoft.com/office/drawing/2014/main" id="{262D6686-43BB-471A-8B58-802795D4A40D}"/>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65">
              <a:extLst>
                <a:ext uri="{FF2B5EF4-FFF2-40B4-BE49-F238E27FC236}">
                  <a16:creationId xmlns:a16="http://schemas.microsoft.com/office/drawing/2014/main" id="{DC46A645-FE63-47AB-A5DE-56E4244A83F6}"/>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66">
              <a:extLst>
                <a:ext uri="{FF2B5EF4-FFF2-40B4-BE49-F238E27FC236}">
                  <a16:creationId xmlns:a16="http://schemas.microsoft.com/office/drawing/2014/main" id="{D510F16C-9E69-4CBE-BBEB-B38E4C750567}"/>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67">
              <a:extLst>
                <a:ext uri="{FF2B5EF4-FFF2-40B4-BE49-F238E27FC236}">
                  <a16:creationId xmlns:a16="http://schemas.microsoft.com/office/drawing/2014/main" id="{EC4815F5-3EA8-4748-B70C-C0E549608BCC}"/>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Text Box 68">
              <a:extLst>
                <a:ext uri="{FF2B5EF4-FFF2-40B4-BE49-F238E27FC236}">
                  <a16:creationId xmlns:a16="http://schemas.microsoft.com/office/drawing/2014/main" id="{F98DBC65-6E1D-4055-809F-0D132C18BD8B}"/>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69" name="Text Box 69">
              <a:extLst>
                <a:ext uri="{FF2B5EF4-FFF2-40B4-BE49-F238E27FC236}">
                  <a16:creationId xmlns:a16="http://schemas.microsoft.com/office/drawing/2014/main" id="{3AAD50D2-C518-455C-B9F6-367E53062948}"/>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70" name="Text Box 70">
              <a:extLst>
                <a:ext uri="{FF2B5EF4-FFF2-40B4-BE49-F238E27FC236}">
                  <a16:creationId xmlns:a16="http://schemas.microsoft.com/office/drawing/2014/main" id="{39AA7D91-CEEE-430F-AB91-97EAC32BA37F}"/>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71" name="Text Box 71">
              <a:extLst>
                <a:ext uri="{FF2B5EF4-FFF2-40B4-BE49-F238E27FC236}">
                  <a16:creationId xmlns:a16="http://schemas.microsoft.com/office/drawing/2014/main" id="{4067F1E4-56AD-4CE8-86AF-2402865F52C7}"/>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72" name="Text Box 72">
              <a:extLst>
                <a:ext uri="{FF2B5EF4-FFF2-40B4-BE49-F238E27FC236}">
                  <a16:creationId xmlns:a16="http://schemas.microsoft.com/office/drawing/2014/main" id="{9B28A0D1-C2D7-4FB1-9670-F15D0C5DEFAA}"/>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73" name="Text Box 73">
              <a:extLst>
                <a:ext uri="{FF2B5EF4-FFF2-40B4-BE49-F238E27FC236}">
                  <a16:creationId xmlns:a16="http://schemas.microsoft.com/office/drawing/2014/main" id="{4413E01F-3EB4-4A2B-B7E6-8D4D6B177896}"/>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74" name="Text Box 74">
              <a:extLst>
                <a:ext uri="{FF2B5EF4-FFF2-40B4-BE49-F238E27FC236}">
                  <a16:creationId xmlns:a16="http://schemas.microsoft.com/office/drawing/2014/main" id="{EF810C05-EE95-4DA7-B802-87987ED383BC}"/>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75" name="Text Box 75">
              <a:extLst>
                <a:ext uri="{FF2B5EF4-FFF2-40B4-BE49-F238E27FC236}">
                  <a16:creationId xmlns:a16="http://schemas.microsoft.com/office/drawing/2014/main" id="{AF308AE3-538E-4D89-A244-8AD6D616E896}"/>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76" name="Text Box 76">
              <a:extLst>
                <a:ext uri="{FF2B5EF4-FFF2-40B4-BE49-F238E27FC236}">
                  <a16:creationId xmlns:a16="http://schemas.microsoft.com/office/drawing/2014/main" id="{96E02970-3BCE-46A4-A387-457FDA3C9241}"/>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77" name="Text Box 77">
              <a:extLst>
                <a:ext uri="{FF2B5EF4-FFF2-40B4-BE49-F238E27FC236}">
                  <a16:creationId xmlns:a16="http://schemas.microsoft.com/office/drawing/2014/main" id="{4D9E7DE1-3308-43B3-8388-94C4B3DA9114}"/>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78" name="Text Box 78">
              <a:extLst>
                <a:ext uri="{FF2B5EF4-FFF2-40B4-BE49-F238E27FC236}">
                  <a16:creationId xmlns:a16="http://schemas.microsoft.com/office/drawing/2014/main" id="{40F1A304-6DC6-4691-B8F5-C1E2EB0506EA}"/>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79" name="Text Box 79">
              <a:extLst>
                <a:ext uri="{FF2B5EF4-FFF2-40B4-BE49-F238E27FC236}">
                  <a16:creationId xmlns:a16="http://schemas.microsoft.com/office/drawing/2014/main" id="{30E7D795-8F72-458B-89F3-6C1E70C1E000}"/>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80" name="Text Box 80">
              <a:extLst>
                <a:ext uri="{FF2B5EF4-FFF2-40B4-BE49-F238E27FC236}">
                  <a16:creationId xmlns:a16="http://schemas.microsoft.com/office/drawing/2014/main" id="{F232C19B-405A-4E0E-8306-479B83CE0481}"/>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81" name="Text Box 81">
              <a:extLst>
                <a:ext uri="{FF2B5EF4-FFF2-40B4-BE49-F238E27FC236}">
                  <a16:creationId xmlns:a16="http://schemas.microsoft.com/office/drawing/2014/main" id="{D4BF7CEB-A7CC-4862-9E5F-43530669CF1D}"/>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82" name="Text Box 82">
              <a:extLst>
                <a:ext uri="{FF2B5EF4-FFF2-40B4-BE49-F238E27FC236}">
                  <a16:creationId xmlns:a16="http://schemas.microsoft.com/office/drawing/2014/main" id="{76BD9990-3BB0-4964-A508-4F5DFECF8452}"/>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83" name="Text Box 83">
              <a:extLst>
                <a:ext uri="{FF2B5EF4-FFF2-40B4-BE49-F238E27FC236}">
                  <a16:creationId xmlns:a16="http://schemas.microsoft.com/office/drawing/2014/main" id="{C2C21317-ADA1-4782-AC1D-A922C808F543}"/>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84" name="Text Box 84">
              <a:extLst>
                <a:ext uri="{FF2B5EF4-FFF2-40B4-BE49-F238E27FC236}">
                  <a16:creationId xmlns:a16="http://schemas.microsoft.com/office/drawing/2014/main" id="{56D0FCEC-21DE-44C7-9E33-8743A12E2544}"/>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85" name="Text Box 85">
              <a:extLst>
                <a:ext uri="{FF2B5EF4-FFF2-40B4-BE49-F238E27FC236}">
                  <a16:creationId xmlns:a16="http://schemas.microsoft.com/office/drawing/2014/main" id="{682EC749-5DF9-4F7D-B3B4-87EA2B24026C}"/>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86" name="Text Box 86">
              <a:extLst>
                <a:ext uri="{FF2B5EF4-FFF2-40B4-BE49-F238E27FC236}">
                  <a16:creationId xmlns:a16="http://schemas.microsoft.com/office/drawing/2014/main" id="{A5D48C4B-E7A9-4E4D-BD10-DF69DFA12818}"/>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87" name="Text Box 87">
              <a:extLst>
                <a:ext uri="{FF2B5EF4-FFF2-40B4-BE49-F238E27FC236}">
                  <a16:creationId xmlns:a16="http://schemas.microsoft.com/office/drawing/2014/main" id="{495075E3-01CB-4326-8E34-F3090B9F700E}"/>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88" name="Text Box 88">
              <a:extLst>
                <a:ext uri="{FF2B5EF4-FFF2-40B4-BE49-F238E27FC236}">
                  <a16:creationId xmlns:a16="http://schemas.microsoft.com/office/drawing/2014/main" id="{3D9B1578-EA27-4235-9863-864890ED2709}"/>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89" name="Text Box 89">
              <a:extLst>
                <a:ext uri="{FF2B5EF4-FFF2-40B4-BE49-F238E27FC236}">
                  <a16:creationId xmlns:a16="http://schemas.microsoft.com/office/drawing/2014/main" id="{1937D7E7-CA6A-4A49-8331-CB6DED8A15B7}"/>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90" name="Text Box 90">
              <a:extLst>
                <a:ext uri="{FF2B5EF4-FFF2-40B4-BE49-F238E27FC236}">
                  <a16:creationId xmlns:a16="http://schemas.microsoft.com/office/drawing/2014/main" id="{6D7DBB14-A63C-41EF-8911-C56CB5B94D2C}"/>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91" name="Text Box 91">
              <a:extLst>
                <a:ext uri="{FF2B5EF4-FFF2-40B4-BE49-F238E27FC236}">
                  <a16:creationId xmlns:a16="http://schemas.microsoft.com/office/drawing/2014/main" id="{D7232D23-FF41-4985-A9A2-8582710AD2E7}"/>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92" name="Text Box 92">
              <a:extLst>
                <a:ext uri="{FF2B5EF4-FFF2-40B4-BE49-F238E27FC236}">
                  <a16:creationId xmlns:a16="http://schemas.microsoft.com/office/drawing/2014/main" id="{876AA98E-DB99-4D0E-B931-27F6D72BE5F5}"/>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93" name="Text Box 93">
              <a:extLst>
                <a:ext uri="{FF2B5EF4-FFF2-40B4-BE49-F238E27FC236}">
                  <a16:creationId xmlns:a16="http://schemas.microsoft.com/office/drawing/2014/main" id="{6BABBCF0-6C1B-4575-B3BA-B0DF016EB67E}"/>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sp>
        <p:nvSpPr>
          <p:cNvPr id="94" name="Text Box 94">
            <a:extLst>
              <a:ext uri="{FF2B5EF4-FFF2-40B4-BE49-F238E27FC236}">
                <a16:creationId xmlns:a16="http://schemas.microsoft.com/office/drawing/2014/main" id="{2DFB4D9B-3D5D-4E44-A5E9-92D448D0DC89}"/>
              </a:ext>
            </a:extLst>
          </p:cNvPr>
          <p:cNvSpPr txBox="1">
            <a:spLocks noChangeArrowheads="1"/>
          </p:cNvSpPr>
          <p:nvPr/>
        </p:nvSpPr>
        <p:spPr>
          <a:xfrm>
            <a:off x="1605028" y="1516403"/>
            <a:ext cx="8229600" cy="4525963"/>
          </a:xfrm>
          <a:prstGeom prst="rect">
            <a:avLst/>
          </a:prstGeo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spcBef>
                <a:spcPct val="0"/>
              </a:spcBef>
              <a:buFontTx/>
              <a:buNone/>
            </a:pPr>
            <a:r>
              <a:rPr lang="en-US" altLang="zh-CN" sz="2400" kern="0" dirty="0">
                <a:ea typeface="宋体" panose="02010600030101010101" pitchFamily="2" charset="-122"/>
              </a:rPr>
              <a:t>2</a:t>
            </a:r>
          </a:p>
        </p:txBody>
      </p:sp>
      <p:sp>
        <p:nvSpPr>
          <p:cNvPr id="95" name="Text Box 95">
            <a:extLst>
              <a:ext uri="{FF2B5EF4-FFF2-40B4-BE49-F238E27FC236}">
                <a16:creationId xmlns:a16="http://schemas.microsoft.com/office/drawing/2014/main" id="{23D34A1D-AB30-4A5B-A1B2-426AE836B377}"/>
              </a:ext>
            </a:extLst>
          </p:cNvPr>
          <p:cNvSpPr txBox="1">
            <a:spLocks noChangeArrowheads="1"/>
          </p:cNvSpPr>
          <p:nvPr/>
        </p:nvSpPr>
        <p:spPr bwMode="auto">
          <a:xfrm>
            <a:off x="7016858" y="341221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grpSp>
        <p:nvGrpSpPr>
          <p:cNvPr id="96" name="Group 96">
            <a:extLst>
              <a:ext uri="{FF2B5EF4-FFF2-40B4-BE49-F238E27FC236}">
                <a16:creationId xmlns:a16="http://schemas.microsoft.com/office/drawing/2014/main" id="{A7D25D51-1E0C-4F12-9F68-B5D8FEF29FF0}"/>
              </a:ext>
            </a:extLst>
          </p:cNvPr>
          <p:cNvGrpSpPr>
            <a:grpSpLocks/>
          </p:cNvGrpSpPr>
          <p:nvPr/>
        </p:nvGrpSpPr>
        <p:grpSpPr bwMode="auto">
          <a:xfrm>
            <a:off x="6026258" y="3945610"/>
            <a:ext cx="4419600" cy="2143125"/>
            <a:chOff x="2976" y="2544"/>
            <a:chExt cx="2784" cy="1350"/>
          </a:xfrm>
        </p:grpSpPr>
        <p:sp>
          <p:nvSpPr>
            <p:cNvPr id="97" name="Text Box 97">
              <a:extLst>
                <a:ext uri="{FF2B5EF4-FFF2-40B4-BE49-F238E27FC236}">
                  <a16:creationId xmlns:a16="http://schemas.microsoft.com/office/drawing/2014/main" id="{629AC096-72F7-40A6-8447-5183B4AB39F4}"/>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98" name="Text Box 98">
              <a:extLst>
                <a:ext uri="{FF2B5EF4-FFF2-40B4-BE49-F238E27FC236}">
                  <a16:creationId xmlns:a16="http://schemas.microsoft.com/office/drawing/2014/main" id="{CCEB8BD5-E721-42A4-AF53-8B19C17ABB6E}"/>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endParaRPr kumimoji="1" lang="en-US" altLang="zh-CN" sz="2400" baseline="-25000">
                <a:latin typeface="Times New Roman" panose="02020603050405020304" pitchFamily="18" charset="0"/>
              </a:endParaRPr>
            </a:p>
          </p:txBody>
        </p:sp>
        <p:sp>
          <p:nvSpPr>
            <p:cNvPr id="99" name="Text Box 99">
              <a:extLst>
                <a:ext uri="{FF2B5EF4-FFF2-40B4-BE49-F238E27FC236}">
                  <a16:creationId xmlns:a16="http://schemas.microsoft.com/office/drawing/2014/main" id="{80886E80-B89A-4A8E-8AA3-C4E608D8F800}"/>
                </a:ext>
              </a:extLst>
            </p:cNvPr>
            <p:cNvSpPr txBox="1">
              <a:spLocks noChangeArrowheads="1"/>
            </p:cNvSpPr>
            <p:nvPr/>
          </p:nvSpPr>
          <p:spPr bwMode="auto">
            <a:xfrm>
              <a:off x="5041" y="255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endParaRPr kumimoji="1" lang="en-US" altLang="zh-CN" sz="2400" baseline="-25000">
                <a:latin typeface="Times New Roman" panose="02020603050405020304" pitchFamily="18" charset="0"/>
              </a:endParaRPr>
            </a:p>
          </p:txBody>
        </p:sp>
        <p:sp>
          <p:nvSpPr>
            <p:cNvPr id="100" name="Oval 100">
              <a:extLst>
                <a:ext uri="{FF2B5EF4-FFF2-40B4-BE49-F238E27FC236}">
                  <a16:creationId xmlns:a16="http://schemas.microsoft.com/office/drawing/2014/main" id="{D5CFB552-9994-4F8E-AB92-6458602FB102}"/>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1" name="Oval 101">
              <a:extLst>
                <a:ext uri="{FF2B5EF4-FFF2-40B4-BE49-F238E27FC236}">
                  <a16:creationId xmlns:a16="http://schemas.microsoft.com/office/drawing/2014/main" id="{106123B5-8B35-4B92-814A-EBC578206FCB}"/>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 name="Oval 102">
              <a:extLst>
                <a:ext uri="{FF2B5EF4-FFF2-40B4-BE49-F238E27FC236}">
                  <a16:creationId xmlns:a16="http://schemas.microsoft.com/office/drawing/2014/main" id="{981F5AD0-1EEC-4F21-9FBB-C68A04A3DC34}"/>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103" name="Oval 103">
              <a:extLst>
                <a:ext uri="{FF2B5EF4-FFF2-40B4-BE49-F238E27FC236}">
                  <a16:creationId xmlns:a16="http://schemas.microsoft.com/office/drawing/2014/main" id="{33348002-CFA4-437E-9388-73CC45867F4F}"/>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4" name="Oval 104">
              <a:extLst>
                <a:ext uri="{FF2B5EF4-FFF2-40B4-BE49-F238E27FC236}">
                  <a16:creationId xmlns:a16="http://schemas.microsoft.com/office/drawing/2014/main" id="{B05609C6-333D-4F0F-88F1-18EC071B8070}"/>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5" name="Oval 105">
              <a:extLst>
                <a:ext uri="{FF2B5EF4-FFF2-40B4-BE49-F238E27FC236}">
                  <a16:creationId xmlns:a16="http://schemas.microsoft.com/office/drawing/2014/main" id="{C6650920-E885-4E71-9FC7-042CF333DAA3}"/>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6" name="Oval 106">
              <a:extLst>
                <a:ext uri="{FF2B5EF4-FFF2-40B4-BE49-F238E27FC236}">
                  <a16:creationId xmlns:a16="http://schemas.microsoft.com/office/drawing/2014/main" id="{C5541B63-605D-444C-B643-017A76B599ED}"/>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7" name="Oval 107">
              <a:extLst>
                <a:ext uri="{FF2B5EF4-FFF2-40B4-BE49-F238E27FC236}">
                  <a16:creationId xmlns:a16="http://schemas.microsoft.com/office/drawing/2014/main" id="{8C0455F0-4327-4ABD-8543-DDB8279157FD}"/>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8" name="Oval 108">
              <a:extLst>
                <a:ext uri="{FF2B5EF4-FFF2-40B4-BE49-F238E27FC236}">
                  <a16:creationId xmlns:a16="http://schemas.microsoft.com/office/drawing/2014/main" id="{040E2686-F584-4C2E-A8C5-2DB2862296DB}"/>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9" name="Oval 109">
              <a:extLst>
                <a:ext uri="{FF2B5EF4-FFF2-40B4-BE49-F238E27FC236}">
                  <a16:creationId xmlns:a16="http://schemas.microsoft.com/office/drawing/2014/main" id="{C43C2CEB-3357-4502-B4AD-9E9967868DDC}"/>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0" name="Oval 110">
              <a:extLst>
                <a:ext uri="{FF2B5EF4-FFF2-40B4-BE49-F238E27FC236}">
                  <a16:creationId xmlns:a16="http://schemas.microsoft.com/office/drawing/2014/main" id="{8221EFDE-30EE-41B2-96C1-8E6F12E0C09E}"/>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1" name="Line 111">
              <a:extLst>
                <a:ext uri="{FF2B5EF4-FFF2-40B4-BE49-F238E27FC236}">
                  <a16:creationId xmlns:a16="http://schemas.microsoft.com/office/drawing/2014/main" id="{BDB916CB-D34B-44E3-86E4-081A0BBFBC9E}"/>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 name="Line 112">
              <a:extLst>
                <a:ext uri="{FF2B5EF4-FFF2-40B4-BE49-F238E27FC236}">
                  <a16:creationId xmlns:a16="http://schemas.microsoft.com/office/drawing/2014/main" id="{363FE8FD-D3BC-431E-A8A9-ABCFFA0F5526}"/>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 name="Line 113">
              <a:extLst>
                <a:ext uri="{FF2B5EF4-FFF2-40B4-BE49-F238E27FC236}">
                  <a16:creationId xmlns:a16="http://schemas.microsoft.com/office/drawing/2014/main" id="{CB5F078B-0FF9-42EA-925D-2DC9F4828723}"/>
                </a:ext>
              </a:extLst>
            </p:cNvPr>
            <p:cNvSpPr>
              <a:spLocks noChangeShapeType="1"/>
            </p:cNvSpPr>
            <p:nvPr/>
          </p:nvSpPr>
          <p:spPr bwMode="auto">
            <a:xfrm>
              <a:off x="3822" y="2774"/>
              <a:ext cx="57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14">
              <a:extLst>
                <a:ext uri="{FF2B5EF4-FFF2-40B4-BE49-F238E27FC236}">
                  <a16:creationId xmlns:a16="http://schemas.microsoft.com/office/drawing/2014/main" id="{B8D69EDF-E7E4-4FF0-8127-57E378DEA11E}"/>
                </a:ext>
              </a:extLst>
            </p:cNvPr>
            <p:cNvSpPr>
              <a:spLocks noChangeShapeType="1"/>
            </p:cNvSpPr>
            <p:nvPr/>
          </p:nvSpPr>
          <p:spPr bwMode="auto">
            <a:xfrm flipV="1">
              <a:off x="4504" y="2774"/>
              <a:ext cx="537"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115">
              <a:extLst>
                <a:ext uri="{FF2B5EF4-FFF2-40B4-BE49-F238E27FC236}">
                  <a16:creationId xmlns:a16="http://schemas.microsoft.com/office/drawing/2014/main" id="{BBF92227-2ABF-4773-A79B-CC3CF73BAC78}"/>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Line 116">
              <a:extLst>
                <a:ext uri="{FF2B5EF4-FFF2-40B4-BE49-F238E27FC236}">
                  <a16:creationId xmlns:a16="http://schemas.microsoft.com/office/drawing/2014/main" id="{A333AA7B-B4BA-421F-A166-2D0F88C046C9}"/>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Line 117">
              <a:extLst>
                <a:ext uri="{FF2B5EF4-FFF2-40B4-BE49-F238E27FC236}">
                  <a16:creationId xmlns:a16="http://schemas.microsoft.com/office/drawing/2014/main" id="{F3428EEB-B5E4-4807-B2A0-BF9C4B525C04}"/>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118">
              <a:extLst>
                <a:ext uri="{FF2B5EF4-FFF2-40B4-BE49-F238E27FC236}">
                  <a16:creationId xmlns:a16="http://schemas.microsoft.com/office/drawing/2014/main" id="{40089ABA-071B-4A5A-B1A0-B9761E061D3A}"/>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119">
              <a:extLst>
                <a:ext uri="{FF2B5EF4-FFF2-40B4-BE49-F238E27FC236}">
                  <a16:creationId xmlns:a16="http://schemas.microsoft.com/office/drawing/2014/main" id="{6C84DAB2-5B5C-41ED-A9A5-15DC0018C597}"/>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120">
              <a:extLst>
                <a:ext uri="{FF2B5EF4-FFF2-40B4-BE49-F238E27FC236}">
                  <a16:creationId xmlns:a16="http://schemas.microsoft.com/office/drawing/2014/main" id="{A8EE9749-7EAE-4634-8725-42221170CCE2}"/>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Text Box 121">
              <a:extLst>
                <a:ext uri="{FF2B5EF4-FFF2-40B4-BE49-F238E27FC236}">
                  <a16:creationId xmlns:a16="http://schemas.microsoft.com/office/drawing/2014/main" id="{0E01B5EB-17D3-45F8-A83C-ED0DD78A1783}"/>
                </a:ext>
              </a:extLst>
            </p:cNvPr>
            <p:cNvSpPr txBox="1">
              <a:spLocks noChangeArrowheads="1"/>
            </p:cNvSpPr>
            <p:nvPr/>
          </p:nvSpPr>
          <p:spPr bwMode="auto">
            <a:xfrm>
              <a:off x="4320" y="288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122" name="Text Box 122">
              <a:extLst>
                <a:ext uri="{FF2B5EF4-FFF2-40B4-BE49-F238E27FC236}">
                  <a16:creationId xmlns:a16="http://schemas.microsoft.com/office/drawing/2014/main" id="{9C67CD49-4189-4AC9-8D51-4C7460FCB5F3}"/>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123" name="Text Box 123">
              <a:extLst>
                <a:ext uri="{FF2B5EF4-FFF2-40B4-BE49-F238E27FC236}">
                  <a16:creationId xmlns:a16="http://schemas.microsoft.com/office/drawing/2014/main" id="{E80953D0-7CC3-4582-A374-661CA7AC14ED}"/>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124" name="Text Box 124">
              <a:extLst>
                <a:ext uri="{FF2B5EF4-FFF2-40B4-BE49-F238E27FC236}">
                  <a16:creationId xmlns:a16="http://schemas.microsoft.com/office/drawing/2014/main" id="{49D5FACC-38AA-4450-A981-668A5D15418A}"/>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5" name="Text Box 125">
              <a:extLst>
                <a:ext uri="{FF2B5EF4-FFF2-40B4-BE49-F238E27FC236}">
                  <a16:creationId xmlns:a16="http://schemas.microsoft.com/office/drawing/2014/main" id="{15B0C62D-1CF7-4A40-ACC0-09190B7E598F}"/>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26" name="Text Box 126">
              <a:extLst>
                <a:ext uri="{FF2B5EF4-FFF2-40B4-BE49-F238E27FC236}">
                  <a16:creationId xmlns:a16="http://schemas.microsoft.com/office/drawing/2014/main" id="{5133E60F-94D5-4F6E-8D9F-705BA724FF3D}"/>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127" name="Text Box 127">
              <a:extLst>
                <a:ext uri="{FF2B5EF4-FFF2-40B4-BE49-F238E27FC236}">
                  <a16:creationId xmlns:a16="http://schemas.microsoft.com/office/drawing/2014/main" id="{AE133DAF-386B-4F38-96B9-02050B420110}"/>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28" name="Text Box 128">
              <a:extLst>
                <a:ext uri="{FF2B5EF4-FFF2-40B4-BE49-F238E27FC236}">
                  <a16:creationId xmlns:a16="http://schemas.microsoft.com/office/drawing/2014/main" id="{4994A8D2-5A27-4334-BA2C-4FBBD6DAD6B3}"/>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grpSp>
    </p:spTree>
    <p:extLst>
      <p:ext uri="{BB962C8B-B14F-4D97-AF65-F5344CB8AC3E}">
        <p14:creationId xmlns:p14="http://schemas.microsoft.com/office/powerpoint/2010/main" val="1436231449"/>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pSp>
        <p:nvGrpSpPr>
          <p:cNvPr id="3" name="Group 3">
            <a:extLst>
              <a:ext uri="{FF2B5EF4-FFF2-40B4-BE49-F238E27FC236}">
                <a16:creationId xmlns:a16="http://schemas.microsoft.com/office/drawing/2014/main" id="{40594897-B04B-4104-AB87-0A1CCFFECFCF}"/>
              </a:ext>
            </a:extLst>
          </p:cNvPr>
          <p:cNvGrpSpPr>
            <a:grpSpLocks/>
          </p:cNvGrpSpPr>
          <p:nvPr/>
        </p:nvGrpSpPr>
        <p:grpSpPr bwMode="auto">
          <a:xfrm>
            <a:off x="1988949" y="1951495"/>
            <a:ext cx="4129088" cy="3200400"/>
            <a:chOff x="768" y="1706"/>
            <a:chExt cx="4516" cy="1874"/>
          </a:xfrm>
        </p:grpSpPr>
        <p:sp>
          <p:nvSpPr>
            <p:cNvPr id="4" name="Text Box 4">
              <a:extLst>
                <a:ext uri="{FF2B5EF4-FFF2-40B4-BE49-F238E27FC236}">
                  <a16:creationId xmlns:a16="http://schemas.microsoft.com/office/drawing/2014/main" id="{4A75A05A-5358-4D56-BAB8-F5D0A16E582D}"/>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5" name="Text Box 5">
              <a:extLst>
                <a:ext uri="{FF2B5EF4-FFF2-40B4-BE49-F238E27FC236}">
                  <a16:creationId xmlns:a16="http://schemas.microsoft.com/office/drawing/2014/main" id="{0056C2D7-7B81-4A73-B4AF-15E46CAA5B4D}"/>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6" name="Text Box 6">
              <a:extLst>
                <a:ext uri="{FF2B5EF4-FFF2-40B4-BE49-F238E27FC236}">
                  <a16:creationId xmlns:a16="http://schemas.microsoft.com/office/drawing/2014/main" id="{7FB064D6-74B9-48E2-8DDD-0D750C018C47}"/>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7" name="Oval 7">
              <a:extLst>
                <a:ext uri="{FF2B5EF4-FFF2-40B4-BE49-F238E27FC236}">
                  <a16:creationId xmlns:a16="http://schemas.microsoft.com/office/drawing/2014/main" id="{98090C7E-4ED9-4631-B7E0-2C347B39EE30}"/>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8">
              <a:extLst>
                <a:ext uri="{FF2B5EF4-FFF2-40B4-BE49-F238E27FC236}">
                  <a16:creationId xmlns:a16="http://schemas.microsoft.com/office/drawing/2014/main" id="{BE66D26C-E655-4162-AD5C-D9AD058C1C1C}"/>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9">
              <a:extLst>
                <a:ext uri="{FF2B5EF4-FFF2-40B4-BE49-F238E27FC236}">
                  <a16:creationId xmlns:a16="http://schemas.microsoft.com/office/drawing/2014/main" id="{B47CE279-7431-43CB-9E34-D99EBEA5FC92}"/>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0">
              <a:extLst>
                <a:ext uri="{FF2B5EF4-FFF2-40B4-BE49-F238E27FC236}">
                  <a16:creationId xmlns:a16="http://schemas.microsoft.com/office/drawing/2014/main" id="{0B62B31B-24C4-480B-A620-D082B5AC37F4}"/>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1">
              <a:extLst>
                <a:ext uri="{FF2B5EF4-FFF2-40B4-BE49-F238E27FC236}">
                  <a16:creationId xmlns:a16="http://schemas.microsoft.com/office/drawing/2014/main" id="{D5567892-A254-4E88-A02F-390FA3E3FF85}"/>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2">
              <a:extLst>
                <a:ext uri="{FF2B5EF4-FFF2-40B4-BE49-F238E27FC236}">
                  <a16:creationId xmlns:a16="http://schemas.microsoft.com/office/drawing/2014/main" id="{08CFD57C-2762-47F1-9633-1CE1079B8D7E}"/>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3">
              <a:extLst>
                <a:ext uri="{FF2B5EF4-FFF2-40B4-BE49-F238E27FC236}">
                  <a16:creationId xmlns:a16="http://schemas.microsoft.com/office/drawing/2014/main" id="{80A68C84-7301-4B50-875C-DF91A14779DC}"/>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4">
              <a:extLst>
                <a:ext uri="{FF2B5EF4-FFF2-40B4-BE49-F238E27FC236}">
                  <a16:creationId xmlns:a16="http://schemas.microsoft.com/office/drawing/2014/main" id="{D5BB77CA-7AA8-4F4A-8744-AE3FCD1A3554}"/>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5">
              <a:extLst>
                <a:ext uri="{FF2B5EF4-FFF2-40B4-BE49-F238E27FC236}">
                  <a16:creationId xmlns:a16="http://schemas.microsoft.com/office/drawing/2014/main" id="{575EAE64-EF53-4013-AF8A-84E992AF43A7}"/>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6">
              <a:extLst>
                <a:ext uri="{FF2B5EF4-FFF2-40B4-BE49-F238E27FC236}">
                  <a16:creationId xmlns:a16="http://schemas.microsoft.com/office/drawing/2014/main" id="{74F5DCD2-54AB-4CE6-A0B5-256722D5E8F4}"/>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7">
              <a:extLst>
                <a:ext uri="{FF2B5EF4-FFF2-40B4-BE49-F238E27FC236}">
                  <a16:creationId xmlns:a16="http://schemas.microsoft.com/office/drawing/2014/main" id="{D875F4D9-1128-4092-A1C7-9548750CF835}"/>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18">
              <a:extLst>
                <a:ext uri="{FF2B5EF4-FFF2-40B4-BE49-F238E27FC236}">
                  <a16:creationId xmlns:a16="http://schemas.microsoft.com/office/drawing/2014/main" id="{94A5C5E0-304D-4306-8E90-7AAB54709B13}"/>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9">
              <a:extLst>
                <a:ext uri="{FF2B5EF4-FFF2-40B4-BE49-F238E27FC236}">
                  <a16:creationId xmlns:a16="http://schemas.microsoft.com/office/drawing/2014/main" id="{7778F02C-4DC1-4D52-B5B6-655DC96E4276}"/>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a:extLst>
                <a:ext uri="{FF2B5EF4-FFF2-40B4-BE49-F238E27FC236}">
                  <a16:creationId xmlns:a16="http://schemas.microsoft.com/office/drawing/2014/main" id="{338DC692-BD9C-4636-9E2C-1E9D233314CB}"/>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1">
              <a:extLst>
                <a:ext uri="{FF2B5EF4-FFF2-40B4-BE49-F238E27FC236}">
                  <a16:creationId xmlns:a16="http://schemas.microsoft.com/office/drawing/2014/main" id="{01E14CAC-2F76-4422-8B78-B906866AB2A5}"/>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2">
              <a:extLst>
                <a:ext uri="{FF2B5EF4-FFF2-40B4-BE49-F238E27FC236}">
                  <a16:creationId xmlns:a16="http://schemas.microsoft.com/office/drawing/2014/main" id="{CA53A1F1-D901-4921-8CF0-2CC8F089ACF5}"/>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3">
              <a:extLst>
                <a:ext uri="{FF2B5EF4-FFF2-40B4-BE49-F238E27FC236}">
                  <a16:creationId xmlns:a16="http://schemas.microsoft.com/office/drawing/2014/main" id="{4A19CB2E-0DBB-44E6-AB36-35D449C5EAA3}"/>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4">
              <a:extLst>
                <a:ext uri="{FF2B5EF4-FFF2-40B4-BE49-F238E27FC236}">
                  <a16:creationId xmlns:a16="http://schemas.microsoft.com/office/drawing/2014/main" id="{398978ED-9BD6-475F-9012-61E29FD57530}"/>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5">
              <a:extLst>
                <a:ext uri="{FF2B5EF4-FFF2-40B4-BE49-F238E27FC236}">
                  <a16:creationId xmlns:a16="http://schemas.microsoft.com/office/drawing/2014/main" id="{256391EB-0EAF-4D33-AB56-59211722FB04}"/>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6">
              <a:extLst>
                <a:ext uri="{FF2B5EF4-FFF2-40B4-BE49-F238E27FC236}">
                  <a16:creationId xmlns:a16="http://schemas.microsoft.com/office/drawing/2014/main" id="{80868872-0A2B-48EE-96F9-018DF1AFD3E7}"/>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7">
              <a:extLst>
                <a:ext uri="{FF2B5EF4-FFF2-40B4-BE49-F238E27FC236}">
                  <a16:creationId xmlns:a16="http://schemas.microsoft.com/office/drawing/2014/main" id="{8205F25B-315C-4F17-8933-0D8B83591A24}"/>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8">
              <a:extLst>
                <a:ext uri="{FF2B5EF4-FFF2-40B4-BE49-F238E27FC236}">
                  <a16:creationId xmlns:a16="http://schemas.microsoft.com/office/drawing/2014/main" id="{DB693839-4554-4350-91EF-597B4C98444E}"/>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9">
              <a:extLst>
                <a:ext uri="{FF2B5EF4-FFF2-40B4-BE49-F238E27FC236}">
                  <a16:creationId xmlns:a16="http://schemas.microsoft.com/office/drawing/2014/main" id="{392B5C81-7B7E-47A6-8E3D-621CF6238C47}"/>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0">
              <a:extLst>
                <a:ext uri="{FF2B5EF4-FFF2-40B4-BE49-F238E27FC236}">
                  <a16:creationId xmlns:a16="http://schemas.microsoft.com/office/drawing/2014/main" id="{4A10A24C-A61E-4E5E-8B49-98ACD607A4EA}"/>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1">
              <a:extLst>
                <a:ext uri="{FF2B5EF4-FFF2-40B4-BE49-F238E27FC236}">
                  <a16:creationId xmlns:a16="http://schemas.microsoft.com/office/drawing/2014/main" id="{AC59F11E-8998-4C11-B9E2-05AB5B328A74}"/>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2">
              <a:extLst>
                <a:ext uri="{FF2B5EF4-FFF2-40B4-BE49-F238E27FC236}">
                  <a16:creationId xmlns:a16="http://schemas.microsoft.com/office/drawing/2014/main" id="{481ECD07-B5ED-4B1A-8C24-A7A862D98555}"/>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3">
              <a:extLst>
                <a:ext uri="{FF2B5EF4-FFF2-40B4-BE49-F238E27FC236}">
                  <a16:creationId xmlns:a16="http://schemas.microsoft.com/office/drawing/2014/main" id="{415DA1C7-2629-45C1-B148-E02EA5564334}"/>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4">
              <a:extLst>
                <a:ext uri="{FF2B5EF4-FFF2-40B4-BE49-F238E27FC236}">
                  <a16:creationId xmlns:a16="http://schemas.microsoft.com/office/drawing/2014/main" id="{1AD31466-A6D0-4E68-A796-7DEBCE09BF64}"/>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5">
              <a:extLst>
                <a:ext uri="{FF2B5EF4-FFF2-40B4-BE49-F238E27FC236}">
                  <a16:creationId xmlns:a16="http://schemas.microsoft.com/office/drawing/2014/main" id="{F7531517-F80B-439E-9EF3-14255B2AA9F0}"/>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36">
              <a:extLst>
                <a:ext uri="{FF2B5EF4-FFF2-40B4-BE49-F238E27FC236}">
                  <a16:creationId xmlns:a16="http://schemas.microsoft.com/office/drawing/2014/main" id="{2CC41EE8-9AEF-4C01-A8B6-08DB7162D79D}"/>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37" name="Text Box 37">
              <a:extLst>
                <a:ext uri="{FF2B5EF4-FFF2-40B4-BE49-F238E27FC236}">
                  <a16:creationId xmlns:a16="http://schemas.microsoft.com/office/drawing/2014/main" id="{E963EEA6-2915-414F-B93B-869C01565DCB}"/>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8" name="Text Box 38">
              <a:extLst>
                <a:ext uri="{FF2B5EF4-FFF2-40B4-BE49-F238E27FC236}">
                  <a16:creationId xmlns:a16="http://schemas.microsoft.com/office/drawing/2014/main" id="{20DA7EC3-497A-4712-BF54-BE0354BD3926}"/>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9" name="Text Box 39">
              <a:extLst>
                <a:ext uri="{FF2B5EF4-FFF2-40B4-BE49-F238E27FC236}">
                  <a16:creationId xmlns:a16="http://schemas.microsoft.com/office/drawing/2014/main" id="{E79C63DD-EE64-454B-8425-6FE697D8C953}"/>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0" name="Text Box 40">
              <a:extLst>
                <a:ext uri="{FF2B5EF4-FFF2-40B4-BE49-F238E27FC236}">
                  <a16:creationId xmlns:a16="http://schemas.microsoft.com/office/drawing/2014/main" id="{50B34066-E501-4F4D-893C-E4612BFC1C70}"/>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1">
              <a:extLst>
                <a:ext uri="{FF2B5EF4-FFF2-40B4-BE49-F238E27FC236}">
                  <a16:creationId xmlns:a16="http://schemas.microsoft.com/office/drawing/2014/main" id="{402AEE5E-EA1D-4724-A285-13A0CE022AE0}"/>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2" name="Text Box 42">
              <a:extLst>
                <a:ext uri="{FF2B5EF4-FFF2-40B4-BE49-F238E27FC236}">
                  <a16:creationId xmlns:a16="http://schemas.microsoft.com/office/drawing/2014/main" id="{B8B83D49-A83D-4E8E-8D00-B76AA2EF666E}"/>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3" name="Text Box 43">
              <a:extLst>
                <a:ext uri="{FF2B5EF4-FFF2-40B4-BE49-F238E27FC236}">
                  <a16:creationId xmlns:a16="http://schemas.microsoft.com/office/drawing/2014/main" id="{09171183-A08C-4384-87DC-8F129EC42F44}"/>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4">
              <a:extLst>
                <a:ext uri="{FF2B5EF4-FFF2-40B4-BE49-F238E27FC236}">
                  <a16:creationId xmlns:a16="http://schemas.microsoft.com/office/drawing/2014/main" id="{AD3991B6-5B30-4BA5-9933-4F463E544DCA}"/>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5" name="Text Box 45">
              <a:extLst>
                <a:ext uri="{FF2B5EF4-FFF2-40B4-BE49-F238E27FC236}">
                  <a16:creationId xmlns:a16="http://schemas.microsoft.com/office/drawing/2014/main" id="{C125499E-92E9-4928-9B9B-D009488CB0FA}"/>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6" name="Text Box 46">
              <a:extLst>
                <a:ext uri="{FF2B5EF4-FFF2-40B4-BE49-F238E27FC236}">
                  <a16:creationId xmlns:a16="http://schemas.microsoft.com/office/drawing/2014/main" id="{2C85214D-5F25-4A0B-9738-B6014B9D1AD4}"/>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7">
              <a:extLst>
                <a:ext uri="{FF2B5EF4-FFF2-40B4-BE49-F238E27FC236}">
                  <a16:creationId xmlns:a16="http://schemas.microsoft.com/office/drawing/2014/main" id="{787E9A09-EEB4-417A-98D1-2DD97A952428}"/>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8" name="Text Box 48">
              <a:extLst>
                <a:ext uri="{FF2B5EF4-FFF2-40B4-BE49-F238E27FC236}">
                  <a16:creationId xmlns:a16="http://schemas.microsoft.com/office/drawing/2014/main" id="{4CC72B8F-F920-4636-9885-BF1CF4F325D7}"/>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49" name="Text Box 49">
              <a:extLst>
                <a:ext uri="{FF2B5EF4-FFF2-40B4-BE49-F238E27FC236}">
                  <a16:creationId xmlns:a16="http://schemas.microsoft.com/office/drawing/2014/main" id="{82F3C2AD-C7A6-4C4A-A108-826E7F2A97C1}"/>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0" name="Text Box 50">
              <a:extLst>
                <a:ext uri="{FF2B5EF4-FFF2-40B4-BE49-F238E27FC236}">
                  <a16:creationId xmlns:a16="http://schemas.microsoft.com/office/drawing/2014/main" id="{A2825E08-E651-4710-B105-C5981DEEDF73}"/>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1" name="Text Box 51">
              <a:extLst>
                <a:ext uri="{FF2B5EF4-FFF2-40B4-BE49-F238E27FC236}">
                  <a16:creationId xmlns:a16="http://schemas.microsoft.com/office/drawing/2014/main" id="{03529364-D835-4F4D-919A-A70C85CAC8B3}"/>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2" name="Text Box 52">
              <a:extLst>
                <a:ext uri="{FF2B5EF4-FFF2-40B4-BE49-F238E27FC236}">
                  <a16:creationId xmlns:a16="http://schemas.microsoft.com/office/drawing/2014/main" id="{AE78F7CB-48FA-416E-AA36-DFE2FFA308D8}"/>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3" name="Text Box 53">
              <a:extLst>
                <a:ext uri="{FF2B5EF4-FFF2-40B4-BE49-F238E27FC236}">
                  <a16:creationId xmlns:a16="http://schemas.microsoft.com/office/drawing/2014/main" id="{99ABBB14-8DFB-4D83-BB19-B6DA85AAE5BF}"/>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54">
              <a:extLst>
                <a:ext uri="{FF2B5EF4-FFF2-40B4-BE49-F238E27FC236}">
                  <a16:creationId xmlns:a16="http://schemas.microsoft.com/office/drawing/2014/main" id="{EC95F17D-99AA-427B-BDA8-C067C3FA18E2}"/>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5" name="Text Box 55">
              <a:extLst>
                <a:ext uri="{FF2B5EF4-FFF2-40B4-BE49-F238E27FC236}">
                  <a16:creationId xmlns:a16="http://schemas.microsoft.com/office/drawing/2014/main" id="{05B7FE40-608E-41B0-890E-1CFF616E591D}"/>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6" name="Text Box 56">
              <a:extLst>
                <a:ext uri="{FF2B5EF4-FFF2-40B4-BE49-F238E27FC236}">
                  <a16:creationId xmlns:a16="http://schemas.microsoft.com/office/drawing/2014/main" id="{4ECF120F-3821-4BC9-87E7-C232B9D8E10F}"/>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7" name="Text Box 57">
              <a:extLst>
                <a:ext uri="{FF2B5EF4-FFF2-40B4-BE49-F238E27FC236}">
                  <a16:creationId xmlns:a16="http://schemas.microsoft.com/office/drawing/2014/main" id="{F78B61A6-FC0F-4ABA-A765-4D8AB1851F9A}"/>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8" name="Text Box 58">
              <a:extLst>
                <a:ext uri="{FF2B5EF4-FFF2-40B4-BE49-F238E27FC236}">
                  <a16:creationId xmlns:a16="http://schemas.microsoft.com/office/drawing/2014/main" id="{9677A34D-0B0B-4B3B-98A2-361CF2A314DB}"/>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59" name="Text Box 59">
              <a:extLst>
                <a:ext uri="{FF2B5EF4-FFF2-40B4-BE49-F238E27FC236}">
                  <a16:creationId xmlns:a16="http://schemas.microsoft.com/office/drawing/2014/main" id="{FD7A05B4-F524-4F46-8829-149F6EE21222}"/>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0" name="Text Box 60">
              <a:extLst>
                <a:ext uri="{FF2B5EF4-FFF2-40B4-BE49-F238E27FC236}">
                  <a16:creationId xmlns:a16="http://schemas.microsoft.com/office/drawing/2014/main" id="{E0D0CC96-D991-4671-8548-579C3D8D6443}"/>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1" name="Text Box 61">
              <a:extLst>
                <a:ext uri="{FF2B5EF4-FFF2-40B4-BE49-F238E27FC236}">
                  <a16:creationId xmlns:a16="http://schemas.microsoft.com/office/drawing/2014/main" id="{28969568-3113-4FA3-8495-A73D107FF15F}"/>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grpSp>
        <p:nvGrpSpPr>
          <p:cNvPr id="62" name="Group 62">
            <a:extLst>
              <a:ext uri="{FF2B5EF4-FFF2-40B4-BE49-F238E27FC236}">
                <a16:creationId xmlns:a16="http://schemas.microsoft.com/office/drawing/2014/main" id="{CBFAB6EA-19BA-4712-A91A-986DAD40E2F6}"/>
              </a:ext>
            </a:extLst>
          </p:cNvPr>
          <p:cNvGrpSpPr>
            <a:grpSpLocks/>
          </p:cNvGrpSpPr>
          <p:nvPr/>
        </p:nvGrpSpPr>
        <p:grpSpPr bwMode="auto">
          <a:xfrm>
            <a:off x="5875149" y="1875295"/>
            <a:ext cx="4419600" cy="2143125"/>
            <a:chOff x="2976" y="2544"/>
            <a:chExt cx="2784" cy="1350"/>
          </a:xfrm>
        </p:grpSpPr>
        <p:sp>
          <p:nvSpPr>
            <p:cNvPr id="63" name="Text Box 63">
              <a:extLst>
                <a:ext uri="{FF2B5EF4-FFF2-40B4-BE49-F238E27FC236}">
                  <a16:creationId xmlns:a16="http://schemas.microsoft.com/office/drawing/2014/main" id="{8FF5790B-5FCD-4322-8091-078A60D5E65B}"/>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64" name="Text Box 64">
              <a:extLst>
                <a:ext uri="{FF2B5EF4-FFF2-40B4-BE49-F238E27FC236}">
                  <a16:creationId xmlns:a16="http://schemas.microsoft.com/office/drawing/2014/main" id="{29F44522-A7D3-4134-8785-6936C5B9B8D5}"/>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endParaRPr kumimoji="1" lang="en-US" altLang="zh-CN" sz="2400" baseline="-25000">
                <a:latin typeface="Times New Roman" panose="02020603050405020304" pitchFamily="18" charset="0"/>
              </a:endParaRPr>
            </a:p>
          </p:txBody>
        </p:sp>
        <p:sp>
          <p:nvSpPr>
            <p:cNvPr id="65" name="Text Box 65">
              <a:extLst>
                <a:ext uri="{FF2B5EF4-FFF2-40B4-BE49-F238E27FC236}">
                  <a16:creationId xmlns:a16="http://schemas.microsoft.com/office/drawing/2014/main" id="{0BA3278D-5318-4418-9E77-A878F6ADA1F2}"/>
                </a:ext>
              </a:extLst>
            </p:cNvPr>
            <p:cNvSpPr txBox="1">
              <a:spLocks noChangeArrowheads="1"/>
            </p:cNvSpPr>
            <p:nvPr/>
          </p:nvSpPr>
          <p:spPr bwMode="auto">
            <a:xfrm>
              <a:off x="5041" y="255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10</a:t>
              </a:r>
              <a:endParaRPr kumimoji="1" lang="en-US" altLang="zh-CN" sz="2400" baseline="-25000">
                <a:latin typeface="Times New Roman" panose="02020603050405020304" pitchFamily="18" charset="0"/>
              </a:endParaRPr>
            </a:p>
          </p:txBody>
        </p:sp>
        <p:sp>
          <p:nvSpPr>
            <p:cNvPr id="66" name="Oval 66">
              <a:extLst>
                <a:ext uri="{FF2B5EF4-FFF2-40B4-BE49-F238E27FC236}">
                  <a16:creationId xmlns:a16="http://schemas.microsoft.com/office/drawing/2014/main" id="{4E953FF8-862D-4981-B9FE-7831DEB6E9F7}"/>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7" name="Oval 67">
              <a:extLst>
                <a:ext uri="{FF2B5EF4-FFF2-40B4-BE49-F238E27FC236}">
                  <a16:creationId xmlns:a16="http://schemas.microsoft.com/office/drawing/2014/main" id="{04C3739B-2B99-4943-93FA-6E256462D463}"/>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8" name="Oval 68">
              <a:extLst>
                <a:ext uri="{FF2B5EF4-FFF2-40B4-BE49-F238E27FC236}">
                  <a16:creationId xmlns:a16="http://schemas.microsoft.com/office/drawing/2014/main" id="{B6339425-A14B-464A-96BD-4CA9023B1C2D}"/>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69" name="Oval 69">
              <a:extLst>
                <a:ext uri="{FF2B5EF4-FFF2-40B4-BE49-F238E27FC236}">
                  <a16:creationId xmlns:a16="http://schemas.microsoft.com/office/drawing/2014/main" id="{2B801D93-AD8F-425F-AF00-001A7E6CAAA4}"/>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0" name="Oval 70">
              <a:extLst>
                <a:ext uri="{FF2B5EF4-FFF2-40B4-BE49-F238E27FC236}">
                  <a16:creationId xmlns:a16="http://schemas.microsoft.com/office/drawing/2014/main" id="{9AB69ABE-6714-496B-A116-28427B72802C}"/>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 name="Oval 71">
              <a:extLst>
                <a:ext uri="{FF2B5EF4-FFF2-40B4-BE49-F238E27FC236}">
                  <a16:creationId xmlns:a16="http://schemas.microsoft.com/office/drawing/2014/main" id="{90E4F63B-2017-4351-95F3-525456292861}"/>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 name="Oval 72">
              <a:extLst>
                <a:ext uri="{FF2B5EF4-FFF2-40B4-BE49-F238E27FC236}">
                  <a16:creationId xmlns:a16="http://schemas.microsoft.com/office/drawing/2014/main" id="{740088E4-4924-42F2-88F9-0B9F795AE90C}"/>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3" name="Oval 73">
              <a:extLst>
                <a:ext uri="{FF2B5EF4-FFF2-40B4-BE49-F238E27FC236}">
                  <a16:creationId xmlns:a16="http://schemas.microsoft.com/office/drawing/2014/main" id="{272AC1C1-0D32-45CE-88DE-64E40BF80245}"/>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4" name="Oval 74">
              <a:extLst>
                <a:ext uri="{FF2B5EF4-FFF2-40B4-BE49-F238E27FC236}">
                  <a16:creationId xmlns:a16="http://schemas.microsoft.com/office/drawing/2014/main" id="{99765B13-49D0-4CA4-9F9B-74BCC901E4ED}"/>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5" name="Oval 75">
              <a:extLst>
                <a:ext uri="{FF2B5EF4-FFF2-40B4-BE49-F238E27FC236}">
                  <a16:creationId xmlns:a16="http://schemas.microsoft.com/office/drawing/2014/main" id="{038F9DC7-4CCC-45F2-9F15-FB5E6EE2119D}"/>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6" name="Oval 76">
              <a:extLst>
                <a:ext uri="{FF2B5EF4-FFF2-40B4-BE49-F238E27FC236}">
                  <a16:creationId xmlns:a16="http://schemas.microsoft.com/office/drawing/2014/main" id="{F2EA3345-D70E-4BB5-80E3-032CB5E8077A}"/>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Line 77">
              <a:extLst>
                <a:ext uri="{FF2B5EF4-FFF2-40B4-BE49-F238E27FC236}">
                  <a16:creationId xmlns:a16="http://schemas.microsoft.com/office/drawing/2014/main" id="{A9E48582-0EF1-4C33-8C84-AE6EDA1E5189}"/>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78">
              <a:extLst>
                <a:ext uri="{FF2B5EF4-FFF2-40B4-BE49-F238E27FC236}">
                  <a16:creationId xmlns:a16="http://schemas.microsoft.com/office/drawing/2014/main" id="{9E947D32-DECE-4918-ACDE-1C4B0D1E9AF0}"/>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79">
              <a:extLst>
                <a:ext uri="{FF2B5EF4-FFF2-40B4-BE49-F238E27FC236}">
                  <a16:creationId xmlns:a16="http://schemas.microsoft.com/office/drawing/2014/main" id="{22A13FCD-D50F-453C-992D-17B4B9DE15E1}"/>
                </a:ext>
              </a:extLst>
            </p:cNvPr>
            <p:cNvSpPr>
              <a:spLocks noChangeShapeType="1"/>
            </p:cNvSpPr>
            <p:nvPr/>
          </p:nvSpPr>
          <p:spPr bwMode="auto">
            <a:xfrm>
              <a:off x="3822" y="2774"/>
              <a:ext cx="57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80">
              <a:extLst>
                <a:ext uri="{FF2B5EF4-FFF2-40B4-BE49-F238E27FC236}">
                  <a16:creationId xmlns:a16="http://schemas.microsoft.com/office/drawing/2014/main" id="{62D99116-AE39-431D-9170-4C228E6DEC81}"/>
                </a:ext>
              </a:extLst>
            </p:cNvPr>
            <p:cNvSpPr>
              <a:spLocks noChangeShapeType="1"/>
            </p:cNvSpPr>
            <p:nvPr/>
          </p:nvSpPr>
          <p:spPr bwMode="auto">
            <a:xfrm flipV="1">
              <a:off x="4504" y="2774"/>
              <a:ext cx="537"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81">
              <a:extLst>
                <a:ext uri="{FF2B5EF4-FFF2-40B4-BE49-F238E27FC236}">
                  <a16:creationId xmlns:a16="http://schemas.microsoft.com/office/drawing/2014/main" id="{E8B40444-CDCA-40B7-B366-5333E3E2772E}"/>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82">
              <a:extLst>
                <a:ext uri="{FF2B5EF4-FFF2-40B4-BE49-F238E27FC236}">
                  <a16:creationId xmlns:a16="http://schemas.microsoft.com/office/drawing/2014/main" id="{CA4DD40C-BF09-4D37-94D3-8CFA10DA88F4}"/>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83">
              <a:extLst>
                <a:ext uri="{FF2B5EF4-FFF2-40B4-BE49-F238E27FC236}">
                  <a16:creationId xmlns:a16="http://schemas.microsoft.com/office/drawing/2014/main" id="{1D36F54F-65B2-4CD0-9511-4ED24F0C80BE}"/>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84">
              <a:extLst>
                <a:ext uri="{FF2B5EF4-FFF2-40B4-BE49-F238E27FC236}">
                  <a16:creationId xmlns:a16="http://schemas.microsoft.com/office/drawing/2014/main" id="{7466ECAB-2411-445C-A40F-4A3FFBAF9FDC}"/>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85">
              <a:extLst>
                <a:ext uri="{FF2B5EF4-FFF2-40B4-BE49-F238E27FC236}">
                  <a16:creationId xmlns:a16="http://schemas.microsoft.com/office/drawing/2014/main" id="{39842304-DD4A-4DC6-903E-D87A805BE293}"/>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86">
              <a:extLst>
                <a:ext uri="{FF2B5EF4-FFF2-40B4-BE49-F238E27FC236}">
                  <a16:creationId xmlns:a16="http://schemas.microsoft.com/office/drawing/2014/main" id="{A1D9A2BE-AB47-43FE-84BB-04248CE1D370}"/>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Text Box 87">
              <a:extLst>
                <a:ext uri="{FF2B5EF4-FFF2-40B4-BE49-F238E27FC236}">
                  <a16:creationId xmlns:a16="http://schemas.microsoft.com/office/drawing/2014/main" id="{0A41AB8F-9A08-4C17-9F28-EA6D7E67236C}"/>
                </a:ext>
              </a:extLst>
            </p:cNvPr>
            <p:cNvSpPr txBox="1">
              <a:spLocks noChangeArrowheads="1"/>
            </p:cNvSpPr>
            <p:nvPr/>
          </p:nvSpPr>
          <p:spPr bwMode="auto">
            <a:xfrm>
              <a:off x="4320" y="288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88" name="Text Box 88">
              <a:extLst>
                <a:ext uri="{FF2B5EF4-FFF2-40B4-BE49-F238E27FC236}">
                  <a16:creationId xmlns:a16="http://schemas.microsoft.com/office/drawing/2014/main" id="{CDC98F02-E632-4089-ADB6-1E3711D4B765}"/>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89" name="Text Box 89">
              <a:extLst>
                <a:ext uri="{FF2B5EF4-FFF2-40B4-BE49-F238E27FC236}">
                  <a16:creationId xmlns:a16="http://schemas.microsoft.com/office/drawing/2014/main" id="{96E8678F-FEE9-4621-9F51-CE6509E49D1D}"/>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90" name="Text Box 90">
              <a:extLst>
                <a:ext uri="{FF2B5EF4-FFF2-40B4-BE49-F238E27FC236}">
                  <a16:creationId xmlns:a16="http://schemas.microsoft.com/office/drawing/2014/main" id="{48AABE17-4D83-47EA-8F71-4627D02715F5}"/>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1" name="Text Box 91">
              <a:extLst>
                <a:ext uri="{FF2B5EF4-FFF2-40B4-BE49-F238E27FC236}">
                  <a16:creationId xmlns:a16="http://schemas.microsoft.com/office/drawing/2014/main" id="{6A19A6D8-92E1-42BB-B313-58E26083AE9C}"/>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92" name="Text Box 92">
              <a:extLst>
                <a:ext uri="{FF2B5EF4-FFF2-40B4-BE49-F238E27FC236}">
                  <a16:creationId xmlns:a16="http://schemas.microsoft.com/office/drawing/2014/main" id="{8400FA6F-5825-4D02-988A-34C7D0B0E2EA}"/>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93" name="Text Box 93">
              <a:extLst>
                <a:ext uri="{FF2B5EF4-FFF2-40B4-BE49-F238E27FC236}">
                  <a16:creationId xmlns:a16="http://schemas.microsoft.com/office/drawing/2014/main" id="{1B22934B-78A8-48C4-8311-C6C2FE83328F}"/>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94" name="Text Box 94">
              <a:extLst>
                <a:ext uri="{FF2B5EF4-FFF2-40B4-BE49-F238E27FC236}">
                  <a16:creationId xmlns:a16="http://schemas.microsoft.com/office/drawing/2014/main" id="{022379C0-CB4C-4A2B-A7C0-A9D636CA2493}"/>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grpSp>
      <p:sp>
        <p:nvSpPr>
          <p:cNvPr id="95" name="Text Box 95">
            <a:extLst>
              <a:ext uri="{FF2B5EF4-FFF2-40B4-BE49-F238E27FC236}">
                <a16:creationId xmlns:a16="http://schemas.microsoft.com/office/drawing/2014/main" id="{0921F688-823E-4B86-8C70-023C39B5F597}"/>
              </a:ext>
            </a:extLst>
          </p:cNvPr>
          <p:cNvSpPr txBox="1">
            <a:spLocks noChangeArrowheads="1"/>
          </p:cNvSpPr>
          <p:nvPr/>
        </p:nvSpPr>
        <p:spPr>
          <a:xfrm>
            <a:off x="1836549" y="1646695"/>
            <a:ext cx="8229600" cy="4525963"/>
          </a:xfrm>
          <a:prstGeom prst="rect">
            <a:avLst/>
          </a:prstGeo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spcBef>
                <a:spcPct val="0"/>
              </a:spcBef>
              <a:buFontTx/>
              <a:buNone/>
            </a:pPr>
            <a:r>
              <a:rPr lang="en-US" altLang="zh-CN" sz="2400" kern="0">
                <a:ea typeface="宋体" panose="02010600030101010101" pitchFamily="2" charset="-122"/>
              </a:rPr>
              <a:t>3</a:t>
            </a:r>
          </a:p>
        </p:txBody>
      </p:sp>
      <p:grpSp>
        <p:nvGrpSpPr>
          <p:cNvPr id="96" name="Group 96">
            <a:extLst>
              <a:ext uri="{FF2B5EF4-FFF2-40B4-BE49-F238E27FC236}">
                <a16:creationId xmlns:a16="http://schemas.microsoft.com/office/drawing/2014/main" id="{EA4BA6D4-96C5-4072-B36C-B9B7E35CC228}"/>
              </a:ext>
            </a:extLst>
          </p:cNvPr>
          <p:cNvGrpSpPr>
            <a:grpSpLocks/>
          </p:cNvGrpSpPr>
          <p:nvPr/>
        </p:nvGrpSpPr>
        <p:grpSpPr bwMode="auto">
          <a:xfrm>
            <a:off x="6103749" y="4085095"/>
            <a:ext cx="4419600" cy="2143125"/>
            <a:chOff x="2976" y="2544"/>
            <a:chExt cx="2784" cy="1350"/>
          </a:xfrm>
        </p:grpSpPr>
        <p:sp>
          <p:nvSpPr>
            <p:cNvPr id="97" name="Text Box 97">
              <a:extLst>
                <a:ext uri="{FF2B5EF4-FFF2-40B4-BE49-F238E27FC236}">
                  <a16:creationId xmlns:a16="http://schemas.microsoft.com/office/drawing/2014/main" id="{1EE5192E-1408-4AA9-BC85-3AA51B8C56AE}"/>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98" name="Text Box 98">
              <a:extLst>
                <a:ext uri="{FF2B5EF4-FFF2-40B4-BE49-F238E27FC236}">
                  <a16:creationId xmlns:a16="http://schemas.microsoft.com/office/drawing/2014/main" id="{2ABCDF45-E013-4CFA-818D-19C867E28467}"/>
                </a:ext>
              </a:extLst>
            </p:cNvPr>
            <p:cNvSpPr txBox="1">
              <a:spLocks noChangeArrowheads="1"/>
            </p:cNvSpPr>
            <p:nvPr/>
          </p:nvSpPr>
          <p:spPr bwMode="auto">
            <a:xfrm>
              <a:off x="5041" y="25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endParaRPr kumimoji="1" lang="en-US" altLang="zh-CN" sz="2400" baseline="-25000">
                <a:latin typeface="Times New Roman" panose="02020603050405020304" pitchFamily="18" charset="0"/>
              </a:endParaRPr>
            </a:p>
          </p:txBody>
        </p:sp>
        <p:grpSp>
          <p:nvGrpSpPr>
            <p:cNvPr id="99" name="Group 99">
              <a:extLst>
                <a:ext uri="{FF2B5EF4-FFF2-40B4-BE49-F238E27FC236}">
                  <a16:creationId xmlns:a16="http://schemas.microsoft.com/office/drawing/2014/main" id="{967C1A30-4386-4E9C-A6A5-4C43F403E298}"/>
                </a:ext>
              </a:extLst>
            </p:cNvPr>
            <p:cNvGrpSpPr>
              <a:grpSpLocks/>
            </p:cNvGrpSpPr>
            <p:nvPr/>
          </p:nvGrpSpPr>
          <p:grpSpPr bwMode="auto">
            <a:xfrm>
              <a:off x="2976" y="2575"/>
              <a:ext cx="2784" cy="1319"/>
              <a:chOff x="2976" y="2575"/>
              <a:chExt cx="2784" cy="1319"/>
            </a:xfrm>
          </p:grpSpPr>
          <p:sp>
            <p:nvSpPr>
              <p:cNvPr id="100" name="Text Box 100">
                <a:extLst>
                  <a:ext uri="{FF2B5EF4-FFF2-40B4-BE49-F238E27FC236}">
                    <a16:creationId xmlns:a16="http://schemas.microsoft.com/office/drawing/2014/main" id="{D11E09F0-0CF3-4C72-8AAE-90077DD142F9}"/>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101" name="Oval 101">
                <a:extLst>
                  <a:ext uri="{FF2B5EF4-FFF2-40B4-BE49-F238E27FC236}">
                    <a16:creationId xmlns:a16="http://schemas.microsoft.com/office/drawing/2014/main" id="{16ECAD2A-C49A-4E01-84AB-51AA4BFAEF86}"/>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 name="Oval 102">
                <a:extLst>
                  <a:ext uri="{FF2B5EF4-FFF2-40B4-BE49-F238E27FC236}">
                    <a16:creationId xmlns:a16="http://schemas.microsoft.com/office/drawing/2014/main" id="{B0EC5F86-3A1E-4BF0-8AC2-6D5DAD65C6DE}"/>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 name="Oval 103">
                <a:extLst>
                  <a:ext uri="{FF2B5EF4-FFF2-40B4-BE49-F238E27FC236}">
                    <a16:creationId xmlns:a16="http://schemas.microsoft.com/office/drawing/2014/main" id="{10BECDE4-EF87-4F63-AED4-B3AB907027AE}"/>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104" name="Oval 104">
                <a:extLst>
                  <a:ext uri="{FF2B5EF4-FFF2-40B4-BE49-F238E27FC236}">
                    <a16:creationId xmlns:a16="http://schemas.microsoft.com/office/drawing/2014/main" id="{934A0C93-E34C-4168-B538-1B67D629330E}"/>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5" name="Oval 105">
                <a:extLst>
                  <a:ext uri="{FF2B5EF4-FFF2-40B4-BE49-F238E27FC236}">
                    <a16:creationId xmlns:a16="http://schemas.microsoft.com/office/drawing/2014/main" id="{6AA94C4C-6852-4D02-95B3-69EBCD89B78C}"/>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6" name="Oval 106">
                <a:extLst>
                  <a:ext uri="{FF2B5EF4-FFF2-40B4-BE49-F238E27FC236}">
                    <a16:creationId xmlns:a16="http://schemas.microsoft.com/office/drawing/2014/main" id="{89CBF9DA-DC1C-40C8-88D6-D85DBEABC5B1}"/>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7" name="Oval 107">
                <a:extLst>
                  <a:ext uri="{FF2B5EF4-FFF2-40B4-BE49-F238E27FC236}">
                    <a16:creationId xmlns:a16="http://schemas.microsoft.com/office/drawing/2014/main" id="{62C756A5-E8C1-4DA3-AE7E-7B215A83F391}"/>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8" name="Oval 108">
                <a:extLst>
                  <a:ext uri="{FF2B5EF4-FFF2-40B4-BE49-F238E27FC236}">
                    <a16:creationId xmlns:a16="http://schemas.microsoft.com/office/drawing/2014/main" id="{887962E1-38EA-425F-8DCA-3ED26FBC9CF4}"/>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9" name="Oval 109">
                <a:extLst>
                  <a:ext uri="{FF2B5EF4-FFF2-40B4-BE49-F238E27FC236}">
                    <a16:creationId xmlns:a16="http://schemas.microsoft.com/office/drawing/2014/main" id="{A0C31E27-53A3-4CEC-97E6-A831D0F2CCD0}"/>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0" name="Oval 110">
                <a:extLst>
                  <a:ext uri="{FF2B5EF4-FFF2-40B4-BE49-F238E27FC236}">
                    <a16:creationId xmlns:a16="http://schemas.microsoft.com/office/drawing/2014/main" id="{139A883F-1F22-4248-9FFD-3B2303CF4FD0}"/>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1" name="Oval 111">
                <a:extLst>
                  <a:ext uri="{FF2B5EF4-FFF2-40B4-BE49-F238E27FC236}">
                    <a16:creationId xmlns:a16="http://schemas.microsoft.com/office/drawing/2014/main" id="{9632F5D1-E5B9-4F65-B543-F101CF7EB092}"/>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 name="Line 112">
                <a:extLst>
                  <a:ext uri="{FF2B5EF4-FFF2-40B4-BE49-F238E27FC236}">
                    <a16:creationId xmlns:a16="http://schemas.microsoft.com/office/drawing/2014/main" id="{4E8BC767-25DD-4E8D-A044-9A2FC547B1C4}"/>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 name="Line 113">
                <a:extLst>
                  <a:ext uri="{FF2B5EF4-FFF2-40B4-BE49-F238E27FC236}">
                    <a16:creationId xmlns:a16="http://schemas.microsoft.com/office/drawing/2014/main" id="{4669A052-EDC1-4274-9E5C-F9C239F9931F}"/>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14">
                <a:extLst>
                  <a:ext uri="{FF2B5EF4-FFF2-40B4-BE49-F238E27FC236}">
                    <a16:creationId xmlns:a16="http://schemas.microsoft.com/office/drawing/2014/main" id="{54F12E6A-1DC6-4552-97EE-5D0383C18F1E}"/>
                  </a:ext>
                </a:extLst>
              </p:cNvPr>
              <p:cNvSpPr>
                <a:spLocks noChangeShapeType="1"/>
              </p:cNvSpPr>
              <p:nvPr/>
            </p:nvSpPr>
            <p:spPr bwMode="auto">
              <a:xfrm flipV="1">
                <a:off x="4416" y="2736"/>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115">
                <a:extLst>
                  <a:ext uri="{FF2B5EF4-FFF2-40B4-BE49-F238E27FC236}">
                    <a16:creationId xmlns:a16="http://schemas.microsoft.com/office/drawing/2014/main" id="{A6C7DFDC-D328-4271-B1F2-A663E00FCDDB}"/>
                  </a:ext>
                </a:extLst>
              </p:cNvPr>
              <p:cNvSpPr>
                <a:spLocks noChangeShapeType="1"/>
              </p:cNvSpPr>
              <p:nvPr/>
            </p:nvSpPr>
            <p:spPr bwMode="auto">
              <a:xfrm flipV="1">
                <a:off x="4504" y="2774"/>
                <a:ext cx="537"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Line 116">
                <a:extLst>
                  <a:ext uri="{FF2B5EF4-FFF2-40B4-BE49-F238E27FC236}">
                    <a16:creationId xmlns:a16="http://schemas.microsoft.com/office/drawing/2014/main" id="{05E84A31-7D0E-427C-A4A3-CAE56DBD4FF6}"/>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Line 117">
                <a:extLst>
                  <a:ext uri="{FF2B5EF4-FFF2-40B4-BE49-F238E27FC236}">
                    <a16:creationId xmlns:a16="http://schemas.microsoft.com/office/drawing/2014/main" id="{375D9D22-2244-4A24-85A2-48D59769B35B}"/>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118">
                <a:extLst>
                  <a:ext uri="{FF2B5EF4-FFF2-40B4-BE49-F238E27FC236}">
                    <a16:creationId xmlns:a16="http://schemas.microsoft.com/office/drawing/2014/main" id="{50F21045-D1AB-44D0-BAD5-22E1EB2D5C0B}"/>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119">
                <a:extLst>
                  <a:ext uri="{FF2B5EF4-FFF2-40B4-BE49-F238E27FC236}">
                    <a16:creationId xmlns:a16="http://schemas.microsoft.com/office/drawing/2014/main" id="{D9A4966A-DCF6-4A7B-B684-F2AC21AD3AAC}"/>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120">
                <a:extLst>
                  <a:ext uri="{FF2B5EF4-FFF2-40B4-BE49-F238E27FC236}">
                    <a16:creationId xmlns:a16="http://schemas.microsoft.com/office/drawing/2014/main" id="{9FDEC066-2BD4-42E6-8E51-30B539D92BC8}"/>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Line 121">
                <a:extLst>
                  <a:ext uri="{FF2B5EF4-FFF2-40B4-BE49-F238E27FC236}">
                    <a16:creationId xmlns:a16="http://schemas.microsoft.com/office/drawing/2014/main" id="{937C2EBA-D686-4601-BFAD-18A8150AC94A}"/>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 name="Text Box 122">
                <a:extLst>
                  <a:ext uri="{FF2B5EF4-FFF2-40B4-BE49-F238E27FC236}">
                    <a16:creationId xmlns:a16="http://schemas.microsoft.com/office/drawing/2014/main" id="{0313E7AE-724C-41FF-B427-DA753C490F80}"/>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123" name="Text Box 123">
                <a:extLst>
                  <a:ext uri="{FF2B5EF4-FFF2-40B4-BE49-F238E27FC236}">
                    <a16:creationId xmlns:a16="http://schemas.microsoft.com/office/drawing/2014/main" id="{7854887C-07C2-416F-B364-6E606E42E314}"/>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124" name="Text Box 124">
                <a:extLst>
                  <a:ext uri="{FF2B5EF4-FFF2-40B4-BE49-F238E27FC236}">
                    <a16:creationId xmlns:a16="http://schemas.microsoft.com/office/drawing/2014/main" id="{7607F4EB-5C2D-4129-AF71-9C045C8CDC9D}"/>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5" name="Text Box 125">
                <a:extLst>
                  <a:ext uri="{FF2B5EF4-FFF2-40B4-BE49-F238E27FC236}">
                    <a16:creationId xmlns:a16="http://schemas.microsoft.com/office/drawing/2014/main" id="{221BA175-D805-4376-8E14-F95EDF608250}"/>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126" name="Text Box 126">
                <a:extLst>
                  <a:ext uri="{FF2B5EF4-FFF2-40B4-BE49-F238E27FC236}">
                    <a16:creationId xmlns:a16="http://schemas.microsoft.com/office/drawing/2014/main" id="{3880CB29-3D33-4361-836A-A47709F41995}"/>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127" name="Text Box 127">
                <a:extLst>
                  <a:ext uri="{FF2B5EF4-FFF2-40B4-BE49-F238E27FC236}">
                    <a16:creationId xmlns:a16="http://schemas.microsoft.com/office/drawing/2014/main" id="{59BE8681-170A-4E96-9BDB-2A9E390FC035}"/>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28" name="Text Box 128">
                <a:extLst>
                  <a:ext uri="{FF2B5EF4-FFF2-40B4-BE49-F238E27FC236}">
                    <a16:creationId xmlns:a16="http://schemas.microsoft.com/office/drawing/2014/main" id="{8504C069-16DE-40AD-9F8B-D688E7C351D6}"/>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9" name="Text Box 129">
                <a:extLst>
                  <a:ext uri="{FF2B5EF4-FFF2-40B4-BE49-F238E27FC236}">
                    <a16:creationId xmlns:a16="http://schemas.microsoft.com/office/drawing/2014/main" id="{3BD4A38E-4AAF-461B-A81A-ABA71221D963}"/>
                  </a:ext>
                </a:extLst>
              </p:cNvPr>
              <p:cNvSpPr txBox="1">
                <a:spLocks noChangeArrowheads="1"/>
              </p:cNvSpPr>
              <p:nvPr/>
            </p:nvSpPr>
            <p:spPr bwMode="auto">
              <a:xfrm>
                <a:off x="417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grpSp>
    </p:spTree>
    <p:extLst>
      <p:ext uri="{BB962C8B-B14F-4D97-AF65-F5344CB8AC3E}">
        <p14:creationId xmlns:p14="http://schemas.microsoft.com/office/powerpoint/2010/main" val="384547829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pSp>
        <p:nvGrpSpPr>
          <p:cNvPr id="3" name="Group 3">
            <a:extLst>
              <a:ext uri="{FF2B5EF4-FFF2-40B4-BE49-F238E27FC236}">
                <a16:creationId xmlns:a16="http://schemas.microsoft.com/office/drawing/2014/main" id="{242E6FA1-1292-429D-B373-4C90EC4605D4}"/>
              </a:ext>
            </a:extLst>
          </p:cNvPr>
          <p:cNvGrpSpPr>
            <a:grpSpLocks/>
          </p:cNvGrpSpPr>
          <p:nvPr/>
        </p:nvGrpSpPr>
        <p:grpSpPr bwMode="auto">
          <a:xfrm>
            <a:off x="1965325" y="1966993"/>
            <a:ext cx="4129088" cy="3200400"/>
            <a:chOff x="768" y="1706"/>
            <a:chExt cx="4516" cy="1874"/>
          </a:xfrm>
        </p:grpSpPr>
        <p:sp>
          <p:nvSpPr>
            <p:cNvPr id="4" name="Text Box 4">
              <a:extLst>
                <a:ext uri="{FF2B5EF4-FFF2-40B4-BE49-F238E27FC236}">
                  <a16:creationId xmlns:a16="http://schemas.microsoft.com/office/drawing/2014/main" id="{88FF13B9-55B4-4F5F-9964-D602E132696C}"/>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5" name="Text Box 5">
              <a:extLst>
                <a:ext uri="{FF2B5EF4-FFF2-40B4-BE49-F238E27FC236}">
                  <a16:creationId xmlns:a16="http://schemas.microsoft.com/office/drawing/2014/main" id="{B62ED192-C670-432F-B7C9-93CDF8EC3B2E}"/>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6" name="Text Box 6">
              <a:extLst>
                <a:ext uri="{FF2B5EF4-FFF2-40B4-BE49-F238E27FC236}">
                  <a16:creationId xmlns:a16="http://schemas.microsoft.com/office/drawing/2014/main" id="{4FEB71FC-FCB7-4183-A4B3-FE246AF93F7B}"/>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7" name="Oval 7">
              <a:extLst>
                <a:ext uri="{FF2B5EF4-FFF2-40B4-BE49-F238E27FC236}">
                  <a16:creationId xmlns:a16="http://schemas.microsoft.com/office/drawing/2014/main" id="{63D1F860-D760-4BE9-A9DD-E91FA9196263}"/>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8">
              <a:extLst>
                <a:ext uri="{FF2B5EF4-FFF2-40B4-BE49-F238E27FC236}">
                  <a16:creationId xmlns:a16="http://schemas.microsoft.com/office/drawing/2014/main" id="{129BF355-A832-4A99-A741-5FF70474B3A6}"/>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9">
              <a:extLst>
                <a:ext uri="{FF2B5EF4-FFF2-40B4-BE49-F238E27FC236}">
                  <a16:creationId xmlns:a16="http://schemas.microsoft.com/office/drawing/2014/main" id="{F0D04B0C-8070-409C-96FB-A45A5AD7817B}"/>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0">
              <a:extLst>
                <a:ext uri="{FF2B5EF4-FFF2-40B4-BE49-F238E27FC236}">
                  <a16:creationId xmlns:a16="http://schemas.microsoft.com/office/drawing/2014/main" id="{584B76F3-CC9B-4BE7-A8EC-ABE7FE636BF6}"/>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1">
              <a:extLst>
                <a:ext uri="{FF2B5EF4-FFF2-40B4-BE49-F238E27FC236}">
                  <a16:creationId xmlns:a16="http://schemas.microsoft.com/office/drawing/2014/main" id="{9F72E9F5-A18C-4172-B4CB-F71A6D7A6129}"/>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2">
              <a:extLst>
                <a:ext uri="{FF2B5EF4-FFF2-40B4-BE49-F238E27FC236}">
                  <a16:creationId xmlns:a16="http://schemas.microsoft.com/office/drawing/2014/main" id="{C0298CAB-ECBB-403D-83F3-336B7A7CD895}"/>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3">
              <a:extLst>
                <a:ext uri="{FF2B5EF4-FFF2-40B4-BE49-F238E27FC236}">
                  <a16:creationId xmlns:a16="http://schemas.microsoft.com/office/drawing/2014/main" id="{8B755E9C-F847-4492-A342-B29690C4EA26}"/>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4">
              <a:extLst>
                <a:ext uri="{FF2B5EF4-FFF2-40B4-BE49-F238E27FC236}">
                  <a16:creationId xmlns:a16="http://schemas.microsoft.com/office/drawing/2014/main" id="{38C77938-37A0-43A3-9675-C96F7144B9EB}"/>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5">
              <a:extLst>
                <a:ext uri="{FF2B5EF4-FFF2-40B4-BE49-F238E27FC236}">
                  <a16:creationId xmlns:a16="http://schemas.microsoft.com/office/drawing/2014/main" id="{CA74358F-2AA4-4976-A07F-721F545C2EAD}"/>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6">
              <a:extLst>
                <a:ext uri="{FF2B5EF4-FFF2-40B4-BE49-F238E27FC236}">
                  <a16:creationId xmlns:a16="http://schemas.microsoft.com/office/drawing/2014/main" id="{72F3C470-2D84-4106-9CA2-0F17A329F245}"/>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7">
              <a:extLst>
                <a:ext uri="{FF2B5EF4-FFF2-40B4-BE49-F238E27FC236}">
                  <a16:creationId xmlns:a16="http://schemas.microsoft.com/office/drawing/2014/main" id="{0D800A95-C26F-43EA-80DB-96D2C4681777}"/>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18">
              <a:extLst>
                <a:ext uri="{FF2B5EF4-FFF2-40B4-BE49-F238E27FC236}">
                  <a16:creationId xmlns:a16="http://schemas.microsoft.com/office/drawing/2014/main" id="{CAF8E9A7-6222-4DF1-9986-DF9A9EB72BF8}"/>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9">
              <a:extLst>
                <a:ext uri="{FF2B5EF4-FFF2-40B4-BE49-F238E27FC236}">
                  <a16:creationId xmlns:a16="http://schemas.microsoft.com/office/drawing/2014/main" id="{204B3241-B600-4E74-A106-718387A90144}"/>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a:extLst>
                <a:ext uri="{FF2B5EF4-FFF2-40B4-BE49-F238E27FC236}">
                  <a16:creationId xmlns:a16="http://schemas.microsoft.com/office/drawing/2014/main" id="{4E223B16-E40D-4552-A462-E696316185E5}"/>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1">
              <a:extLst>
                <a:ext uri="{FF2B5EF4-FFF2-40B4-BE49-F238E27FC236}">
                  <a16:creationId xmlns:a16="http://schemas.microsoft.com/office/drawing/2014/main" id="{8CA5FA93-E41A-4018-B19C-E67B59CD83BC}"/>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2">
              <a:extLst>
                <a:ext uri="{FF2B5EF4-FFF2-40B4-BE49-F238E27FC236}">
                  <a16:creationId xmlns:a16="http://schemas.microsoft.com/office/drawing/2014/main" id="{5BA56FCC-5E5A-40C5-ABB1-6FEEBA5FD7A8}"/>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3">
              <a:extLst>
                <a:ext uri="{FF2B5EF4-FFF2-40B4-BE49-F238E27FC236}">
                  <a16:creationId xmlns:a16="http://schemas.microsoft.com/office/drawing/2014/main" id="{EED87C56-5F2C-4DAC-AE61-9D1DF1344809}"/>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4">
              <a:extLst>
                <a:ext uri="{FF2B5EF4-FFF2-40B4-BE49-F238E27FC236}">
                  <a16:creationId xmlns:a16="http://schemas.microsoft.com/office/drawing/2014/main" id="{96C782FB-2C50-4132-8B8B-BF6D9FFB7B72}"/>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5">
              <a:extLst>
                <a:ext uri="{FF2B5EF4-FFF2-40B4-BE49-F238E27FC236}">
                  <a16:creationId xmlns:a16="http://schemas.microsoft.com/office/drawing/2014/main" id="{30EF54E1-BD55-4830-B46A-297ECC31C5EA}"/>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6">
              <a:extLst>
                <a:ext uri="{FF2B5EF4-FFF2-40B4-BE49-F238E27FC236}">
                  <a16:creationId xmlns:a16="http://schemas.microsoft.com/office/drawing/2014/main" id="{2F3D418B-0CC3-4979-B986-FF5956A46D28}"/>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7">
              <a:extLst>
                <a:ext uri="{FF2B5EF4-FFF2-40B4-BE49-F238E27FC236}">
                  <a16:creationId xmlns:a16="http://schemas.microsoft.com/office/drawing/2014/main" id="{FB0DA59A-9893-48FE-827A-8ACA65DDCFCD}"/>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8">
              <a:extLst>
                <a:ext uri="{FF2B5EF4-FFF2-40B4-BE49-F238E27FC236}">
                  <a16:creationId xmlns:a16="http://schemas.microsoft.com/office/drawing/2014/main" id="{4DF5B32B-F50B-4BCD-8FC6-226FDB1319BB}"/>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9">
              <a:extLst>
                <a:ext uri="{FF2B5EF4-FFF2-40B4-BE49-F238E27FC236}">
                  <a16:creationId xmlns:a16="http://schemas.microsoft.com/office/drawing/2014/main" id="{483D468C-B55B-4FB6-B8C5-586266552A97}"/>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0">
              <a:extLst>
                <a:ext uri="{FF2B5EF4-FFF2-40B4-BE49-F238E27FC236}">
                  <a16:creationId xmlns:a16="http://schemas.microsoft.com/office/drawing/2014/main" id="{FD141D0D-AA2F-4326-BD3D-337AADFFD16C}"/>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1">
              <a:extLst>
                <a:ext uri="{FF2B5EF4-FFF2-40B4-BE49-F238E27FC236}">
                  <a16:creationId xmlns:a16="http://schemas.microsoft.com/office/drawing/2014/main" id="{B4C647BB-B47D-4CB6-96CA-D31D0CC44E07}"/>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2">
              <a:extLst>
                <a:ext uri="{FF2B5EF4-FFF2-40B4-BE49-F238E27FC236}">
                  <a16:creationId xmlns:a16="http://schemas.microsoft.com/office/drawing/2014/main" id="{7D4C3B00-081B-4F87-B2D2-44E7B53D9CB4}"/>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3">
              <a:extLst>
                <a:ext uri="{FF2B5EF4-FFF2-40B4-BE49-F238E27FC236}">
                  <a16:creationId xmlns:a16="http://schemas.microsoft.com/office/drawing/2014/main" id="{FBE22F4C-5699-4F29-9B2A-CF972665E999}"/>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4">
              <a:extLst>
                <a:ext uri="{FF2B5EF4-FFF2-40B4-BE49-F238E27FC236}">
                  <a16:creationId xmlns:a16="http://schemas.microsoft.com/office/drawing/2014/main" id="{B26EF8BE-60C9-42D4-9F25-FF319313B5D8}"/>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5">
              <a:extLst>
                <a:ext uri="{FF2B5EF4-FFF2-40B4-BE49-F238E27FC236}">
                  <a16:creationId xmlns:a16="http://schemas.microsoft.com/office/drawing/2014/main" id="{377B24F9-7922-4E4B-BC2B-92566AF60C32}"/>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36">
              <a:extLst>
                <a:ext uri="{FF2B5EF4-FFF2-40B4-BE49-F238E27FC236}">
                  <a16:creationId xmlns:a16="http://schemas.microsoft.com/office/drawing/2014/main" id="{6F007FE4-7C1B-4CCA-B21B-091341F26F60}"/>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37" name="Text Box 37">
              <a:extLst>
                <a:ext uri="{FF2B5EF4-FFF2-40B4-BE49-F238E27FC236}">
                  <a16:creationId xmlns:a16="http://schemas.microsoft.com/office/drawing/2014/main" id="{32A5237E-08F1-4F72-94D1-FFE0BD379E58}"/>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8" name="Text Box 38">
              <a:extLst>
                <a:ext uri="{FF2B5EF4-FFF2-40B4-BE49-F238E27FC236}">
                  <a16:creationId xmlns:a16="http://schemas.microsoft.com/office/drawing/2014/main" id="{EC079575-089D-411D-BF36-AC08D20A3A48}"/>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9" name="Text Box 39">
              <a:extLst>
                <a:ext uri="{FF2B5EF4-FFF2-40B4-BE49-F238E27FC236}">
                  <a16:creationId xmlns:a16="http://schemas.microsoft.com/office/drawing/2014/main" id="{D36F7902-F465-4949-A7FD-E0250BED82EE}"/>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0" name="Text Box 40">
              <a:extLst>
                <a:ext uri="{FF2B5EF4-FFF2-40B4-BE49-F238E27FC236}">
                  <a16:creationId xmlns:a16="http://schemas.microsoft.com/office/drawing/2014/main" id="{886F3F9A-902F-40AF-94C8-5E13D4F844FE}"/>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1">
              <a:extLst>
                <a:ext uri="{FF2B5EF4-FFF2-40B4-BE49-F238E27FC236}">
                  <a16:creationId xmlns:a16="http://schemas.microsoft.com/office/drawing/2014/main" id="{59CFD5EF-4B3A-4A5B-A6B7-D9958059915A}"/>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2" name="Text Box 42">
              <a:extLst>
                <a:ext uri="{FF2B5EF4-FFF2-40B4-BE49-F238E27FC236}">
                  <a16:creationId xmlns:a16="http://schemas.microsoft.com/office/drawing/2014/main" id="{21B2E925-065A-42E2-9B7E-1C493AF5DFA2}"/>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3" name="Text Box 43">
              <a:extLst>
                <a:ext uri="{FF2B5EF4-FFF2-40B4-BE49-F238E27FC236}">
                  <a16:creationId xmlns:a16="http://schemas.microsoft.com/office/drawing/2014/main" id="{AD88D94C-23FE-437E-BCDB-A2321516CEE0}"/>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4">
              <a:extLst>
                <a:ext uri="{FF2B5EF4-FFF2-40B4-BE49-F238E27FC236}">
                  <a16:creationId xmlns:a16="http://schemas.microsoft.com/office/drawing/2014/main" id="{19596A4E-47DC-4804-AF68-CE1F57AB3A05}"/>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5" name="Text Box 45">
              <a:extLst>
                <a:ext uri="{FF2B5EF4-FFF2-40B4-BE49-F238E27FC236}">
                  <a16:creationId xmlns:a16="http://schemas.microsoft.com/office/drawing/2014/main" id="{D44E0096-1221-4FA9-BA6E-A7125C0600D7}"/>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6" name="Text Box 46">
              <a:extLst>
                <a:ext uri="{FF2B5EF4-FFF2-40B4-BE49-F238E27FC236}">
                  <a16:creationId xmlns:a16="http://schemas.microsoft.com/office/drawing/2014/main" id="{156A1374-0A24-4880-B3DB-D0B97CB306BD}"/>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7">
              <a:extLst>
                <a:ext uri="{FF2B5EF4-FFF2-40B4-BE49-F238E27FC236}">
                  <a16:creationId xmlns:a16="http://schemas.microsoft.com/office/drawing/2014/main" id="{1ADBC35B-2A42-4E1C-BD15-67A3281B7545}"/>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8" name="Text Box 48">
              <a:extLst>
                <a:ext uri="{FF2B5EF4-FFF2-40B4-BE49-F238E27FC236}">
                  <a16:creationId xmlns:a16="http://schemas.microsoft.com/office/drawing/2014/main" id="{3B20156E-5B77-4CBC-BC34-E8CCA6C205E8}"/>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49" name="Text Box 49">
              <a:extLst>
                <a:ext uri="{FF2B5EF4-FFF2-40B4-BE49-F238E27FC236}">
                  <a16:creationId xmlns:a16="http://schemas.microsoft.com/office/drawing/2014/main" id="{D242AAEB-4FD4-4E26-849E-EAAFE95E5933}"/>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0" name="Text Box 50">
              <a:extLst>
                <a:ext uri="{FF2B5EF4-FFF2-40B4-BE49-F238E27FC236}">
                  <a16:creationId xmlns:a16="http://schemas.microsoft.com/office/drawing/2014/main" id="{65FF5827-A436-4467-8363-5234569EB000}"/>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1" name="Text Box 51">
              <a:extLst>
                <a:ext uri="{FF2B5EF4-FFF2-40B4-BE49-F238E27FC236}">
                  <a16:creationId xmlns:a16="http://schemas.microsoft.com/office/drawing/2014/main" id="{9919E6F3-9D8B-4E32-A620-E80A8E30D4FA}"/>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2" name="Text Box 52">
              <a:extLst>
                <a:ext uri="{FF2B5EF4-FFF2-40B4-BE49-F238E27FC236}">
                  <a16:creationId xmlns:a16="http://schemas.microsoft.com/office/drawing/2014/main" id="{05952703-70A3-4971-BE4E-8B538D337102}"/>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3" name="Text Box 53">
              <a:extLst>
                <a:ext uri="{FF2B5EF4-FFF2-40B4-BE49-F238E27FC236}">
                  <a16:creationId xmlns:a16="http://schemas.microsoft.com/office/drawing/2014/main" id="{7EEA37AF-1AF7-4D81-8B81-1D2EDDDF43BD}"/>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54">
              <a:extLst>
                <a:ext uri="{FF2B5EF4-FFF2-40B4-BE49-F238E27FC236}">
                  <a16:creationId xmlns:a16="http://schemas.microsoft.com/office/drawing/2014/main" id="{0EC99AD2-C044-4074-B1C6-50EF975AD6E9}"/>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5" name="Text Box 55">
              <a:extLst>
                <a:ext uri="{FF2B5EF4-FFF2-40B4-BE49-F238E27FC236}">
                  <a16:creationId xmlns:a16="http://schemas.microsoft.com/office/drawing/2014/main" id="{53E0E896-0F4B-4014-9792-539688592590}"/>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6" name="Text Box 56">
              <a:extLst>
                <a:ext uri="{FF2B5EF4-FFF2-40B4-BE49-F238E27FC236}">
                  <a16:creationId xmlns:a16="http://schemas.microsoft.com/office/drawing/2014/main" id="{AF4E3D73-8F7A-4F8F-AD82-F28D61C2AB98}"/>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7" name="Text Box 57">
              <a:extLst>
                <a:ext uri="{FF2B5EF4-FFF2-40B4-BE49-F238E27FC236}">
                  <a16:creationId xmlns:a16="http://schemas.microsoft.com/office/drawing/2014/main" id="{3B4CA367-648F-410C-A27F-CB93036DAC03}"/>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8" name="Text Box 58">
              <a:extLst>
                <a:ext uri="{FF2B5EF4-FFF2-40B4-BE49-F238E27FC236}">
                  <a16:creationId xmlns:a16="http://schemas.microsoft.com/office/drawing/2014/main" id="{61518E6A-3573-483A-A803-D225D13C2F8E}"/>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59" name="Text Box 59">
              <a:extLst>
                <a:ext uri="{FF2B5EF4-FFF2-40B4-BE49-F238E27FC236}">
                  <a16:creationId xmlns:a16="http://schemas.microsoft.com/office/drawing/2014/main" id="{EBF560AA-A6A6-47EF-AEEC-241DC54543F7}"/>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0" name="Text Box 60">
              <a:extLst>
                <a:ext uri="{FF2B5EF4-FFF2-40B4-BE49-F238E27FC236}">
                  <a16:creationId xmlns:a16="http://schemas.microsoft.com/office/drawing/2014/main" id="{9075039D-D9FF-4254-8401-93249BE8087E}"/>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1" name="Text Box 61">
              <a:extLst>
                <a:ext uri="{FF2B5EF4-FFF2-40B4-BE49-F238E27FC236}">
                  <a16:creationId xmlns:a16="http://schemas.microsoft.com/office/drawing/2014/main" id="{76C0A24A-4C0E-43DA-AF99-8E4FE51D573D}"/>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grpSp>
        <p:nvGrpSpPr>
          <p:cNvPr id="62" name="Group 62">
            <a:extLst>
              <a:ext uri="{FF2B5EF4-FFF2-40B4-BE49-F238E27FC236}">
                <a16:creationId xmlns:a16="http://schemas.microsoft.com/office/drawing/2014/main" id="{5848D487-B1C1-4D8B-B132-ACF7B028CB57}"/>
              </a:ext>
            </a:extLst>
          </p:cNvPr>
          <p:cNvGrpSpPr>
            <a:grpSpLocks/>
          </p:cNvGrpSpPr>
          <p:nvPr/>
        </p:nvGrpSpPr>
        <p:grpSpPr bwMode="auto">
          <a:xfrm>
            <a:off x="6080125" y="1890793"/>
            <a:ext cx="4419600" cy="2143125"/>
            <a:chOff x="2976" y="2544"/>
            <a:chExt cx="2784" cy="1350"/>
          </a:xfrm>
        </p:grpSpPr>
        <p:sp>
          <p:nvSpPr>
            <p:cNvPr id="63" name="Text Box 63">
              <a:extLst>
                <a:ext uri="{FF2B5EF4-FFF2-40B4-BE49-F238E27FC236}">
                  <a16:creationId xmlns:a16="http://schemas.microsoft.com/office/drawing/2014/main" id="{6CF11DA9-2208-405D-9051-4DBB392F3CF4}"/>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64" name="Text Box 64">
              <a:extLst>
                <a:ext uri="{FF2B5EF4-FFF2-40B4-BE49-F238E27FC236}">
                  <a16:creationId xmlns:a16="http://schemas.microsoft.com/office/drawing/2014/main" id="{4966CC8A-18AA-498E-AF96-97D8EA334214}"/>
                </a:ext>
              </a:extLst>
            </p:cNvPr>
            <p:cNvSpPr txBox="1">
              <a:spLocks noChangeArrowheads="1"/>
            </p:cNvSpPr>
            <p:nvPr/>
          </p:nvSpPr>
          <p:spPr bwMode="auto">
            <a:xfrm>
              <a:off x="5041" y="25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endParaRPr kumimoji="1" lang="en-US" altLang="zh-CN" sz="2400" baseline="-25000">
                <a:latin typeface="Times New Roman" panose="02020603050405020304" pitchFamily="18" charset="0"/>
              </a:endParaRPr>
            </a:p>
          </p:txBody>
        </p:sp>
        <p:grpSp>
          <p:nvGrpSpPr>
            <p:cNvPr id="65" name="Group 65">
              <a:extLst>
                <a:ext uri="{FF2B5EF4-FFF2-40B4-BE49-F238E27FC236}">
                  <a16:creationId xmlns:a16="http://schemas.microsoft.com/office/drawing/2014/main" id="{7409A35B-7CDE-4A9F-BAFF-D9330A856D41}"/>
                </a:ext>
              </a:extLst>
            </p:cNvPr>
            <p:cNvGrpSpPr>
              <a:grpSpLocks/>
            </p:cNvGrpSpPr>
            <p:nvPr/>
          </p:nvGrpSpPr>
          <p:grpSpPr bwMode="auto">
            <a:xfrm>
              <a:off x="2976" y="2575"/>
              <a:ext cx="2784" cy="1319"/>
              <a:chOff x="2976" y="2575"/>
              <a:chExt cx="2784" cy="1319"/>
            </a:xfrm>
          </p:grpSpPr>
          <p:sp>
            <p:nvSpPr>
              <p:cNvPr id="66" name="Text Box 66">
                <a:extLst>
                  <a:ext uri="{FF2B5EF4-FFF2-40B4-BE49-F238E27FC236}">
                    <a16:creationId xmlns:a16="http://schemas.microsoft.com/office/drawing/2014/main" id="{308C74E0-62F0-4412-A31B-61FA5D2FBDAB}"/>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67" name="Oval 67">
                <a:extLst>
                  <a:ext uri="{FF2B5EF4-FFF2-40B4-BE49-F238E27FC236}">
                    <a16:creationId xmlns:a16="http://schemas.microsoft.com/office/drawing/2014/main" id="{8284D28B-1790-482C-AEA6-984F689F126A}"/>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8" name="Oval 68">
                <a:extLst>
                  <a:ext uri="{FF2B5EF4-FFF2-40B4-BE49-F238E27FC236}">
                    <a16:creationId xmlns:a16="http://schemas.microsoft.com/office/drawing/2014/main" id="{DE9B460B-3A6A-4499-AE4E-E0BA4AA540AE}"/>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9" name="Oval 69">
                <a:extLst>
                  <a:ext uri="{FF2B5EF4-FFF2-40B4-BE49-F238E27FC236}">
                    <a16:creationId xmlns:a16="http://schemas.microsoft.com/office/drawing/2014/main" id="{3F7E1691-F099-40D2-AAE3-69F04BEE9F67}"/>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70" name="Oval 70">
                <a:extLst>
                  <a:ext uri="{FF2B5EF4-FFF2-40B4-BE49-F238E27FC236}">
                    <a16:creationId xmlns:a16="http://schemas.microsoft.com/office/drawing/2014/main" id="{CA8732A7-D267-413F-A6DA-9979A589217E}"/>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 name="Oval 71">
                <a:extLst>
                  <a:ext uri="{FF2B5EF4-FFF2-40B4-BE49-F238E27FC236}">
                    <a16:creationId xmlns:a16="http://schemas.microsoft.com/office/drawing/2014/main" id="{47A0646B-0188-48AB-955D-406E81DF72F9}"/>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2" name="Oval 72">
                <a:extLst>
                  <a:ext uri="{FF2B5EF4-FFF2-40B4-BE49-F238E27FC236}">
                    <a16:creationId xmlns:a16="http://schemas.microsoft.com/office/drawing/2014/main" id="{8B7839E6-9A98-4E54-A0EA-05C843F855D5}"/>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3" name="Oval 73">
                <a:extLst>
                  <a:ext uri="{FF2B5EF4-FFF2-40B4-BE49-F238E27FC236}">
                    <a16:creationId xmlns:a16="http://schemas.microsoft.com/office/drawing/2014/main" id="{00361441-02BE-480D-A841-48D73E3EC6FD}"/>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4" name="Oval 74">
                <a:extLst>
                  <a:ext uri="{FF2B5EF4-FFF2-40B4-BE49-F238E27FC236}">
                    <a16:creationId xmlns:a16="http://schemas.microsoft.com/office/drawing/2014/main" id="{D182312E-E558-4C21-84B5-D5C88477CB58}"/>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5" name="Oval 75">
                <a:extLst>
                  <a:ext uri="{FF2B5EF4-FFF2-40B4-BE49-F238E27FC236}">
                    <a16:creationId xmlns:a16="http://schemas.microsoft.com/office/drawing/2014/main" id="{8DB10F7D-5802-480D-9518-35B366B21013}"/>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6" name="Oval 76">
                <a:extLst>
                  <a:ext uri="{FF2B5EF4-FFF2-40B4-BE49-F238E27FC236}">
                    <a16:creationId xmlns:a16="http://schemas.microsoft.com/office/drawing/2014/main" id="{D915BEC4-E37B-42A0-B36D-45EFF8D8D4C4}"/>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Oval 77">
                <a:extLst>
                  <a:ext uri="{FF2B5EF4-FFF2-40B4-BE49-F238E27FC236}">
                    <a16:creationId xmlns:a16="http://schemas.microsoft.com/office/drawing/2014/main" id="{CF69A43A-9AEC-446E-9679-0C70ECB6F2CC}"/>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 name="Line 78">
                <a:extLst>
                  <a:ext uri="{FF2B5EF4-FFF2-40B4-BE49-F238E27FC236}">
                    <a16:creationId xmlns:a16="http://schemas.microsoft.com/office/drawing/2014/main" id="{16897D2C-64AB-4850-BBC5-EE7B9F5B853E}"/>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79">
                <a:extLst>
                  <a:ext uri="{FF2B5EF4-FFF2-40B4-BE49-F238E27FC236}">
                    <a16:creationId xmlns:a16="http://schemas.microsoft.com/office/drawing/2014/main" id="{3CAD8BAA-4E67-4FB2-AA85-D247436DD84C}"/>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80">
                <a:extLst>
                  <a:ext uri="{FF2B5EF4-FFF2-40B4-BE49-F238E27FC236}">
                    <a16:creationId xmlns:a16="http://schemas.microsoft.com/office/drawing/2014/main" id="{92B26F95-38D7-4F03-AB0E-52F0146EC152}"/>
                  </a:ext>
                </a:extLst>
              </p:cNvPr>
              <p:cNvSpPr>
                <a:spLocks noChangeShapeType="1"/>
              </p:cNvSpPr>
              <p:nvPr/>
            </p:nvSpPr>
            <p:spPr bwMode="auto">
              <a:xfrm flipV="1">
                <a:off x="4416" y="2736"/>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81">
                <a:extLst>
                  <a:ext uri="{FF2B5EF4-FFF2-40B4-BE49-F238E27FC236}">
                    <a16:creationId xmlns:a16="http://schemas.microsoft.com/office/drawing/2014/main" id="{44252143-37A8-422F-864C-5708B74A3486}"/>
                  </a:ext>
                </a:extLst>
              </p:cNvPr>
              <p:cNvSpPr>
                <a:spLocks noChangeShapeType="1"/>
              </p:cNvSpPr>
              <p:nvPr/>
            </p:nvSpPr>
            <p:spPr bwMode="auto">
              <a:xfrm flipV="1">
                <a:off x="4504" y="2774"/>
                <a:ext cx="537" cy="1"/>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82">
                <a:extLst>
                  <a:ext uri="{FF2B5EF4-FFF2-40B4-BE49-F238E27FC236}">
                    <a16:creationId xmlns:a16="http://schemas.microsoft.com/office/drawing/2014/main" id="{6A720505-CAE1-48DD-9E9A-ADA9D5FD1A9A}"/>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83">
                <a:extLst>
                  <a:ext uri="{FF2B5EF4-FFF2-40B4-BE49-F238E27FC236}">
                    <a16:creationId xmlns:a16="http://schemas.microsoft.com/office/drawing/2014/main" id="{D8DF81F8-6B7A-468C-BBBD-D1E3E215C833}"/>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84">
                <a:extLst>
                  <a:ext uri="{FF2B5EF4-FFF2-40B4-BE49-F238E27FC236}">
                    <a16:creationId xmlns:a16="http://schemas.microsoft.com/office/drawing/2014/main" id="{7B14A0F7-DFF7-4546-A084-407635520A46}"/>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85">
                <a:extLst>
                  <a:ext uri="{FF2B5EF4-FFF2-40B4-BE49-F238E27FC236}">
                    <a16:creationId xmlns:a16="http://schemas.microsoft.com/office/drawing/2014/main" id="{D2566B27-2FC7-4793-A1F3-F33BABB1C1FD}"/>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86">
                <a:extLst>
                  <a:ext uri="{FF2B5EF4-FFF2-40B4-BE49-F238E27FC236}">
                    <a16:creationId xmlns:a16="http://schemas.microsoft.com/office/drawing/2014/main" id="{34801C10-D7C7-4910-A654-1379CD789897}"/>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Line 87">
                <a:extLst>
                  <a:ext uri="{FF2B5EF4-FFF2-40B4-BE49-F238E27FC236}">
                    <a16:creationId xmlns:a16="http://schemas.microsoft.com/office/drawing/2014/main" id="{39DED969-CFA7-4311-9B8C-08EFB4BC0DE6}"/>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8" name="Text Box 88">
                <a:extLst>
                  <a:ext uri="{FF2B5EF4-FFF2-40B4-BE49-F238E27FC236}">
                    <a16:creationId xmlns:a16="http://schemas.microsoft.com/office/drawing/2014/main" id="{F4989158-BC64-4842-A428-673CC2AC66A2}"/>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89" name="Text Box 89">
                <a:extLst>
                  <a:ext uri="{FF2B5EF4-FFF2-40B4-BE49-F238E27FC236}">
                    <a16:creationId xmlns:a16="http://schemas.microsoft.com/office/drawing/2014/main" id="{D5232DB8-2D74-4C10-B940-7ED94C8D90FE}"/>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90" name="Text Box 90">
                <a:extLst>
                  <a:ext uri="{FF2B5EF4-FFF2-40B4-BE49-F238E27FC236}">
                    <a16:creationId xmlns:a16="http://schemas.microsoft.com/office/drawing/2014/main" id="{86DBEEFD-791D-4A48-A8CC-691606745927}"/>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1" name="Text Box 91">
                <a:extLst>
                  <a:ext uri="{FF2B5EF4-FFF2-40B4-BE49-F238E27FC236}">
                    <a16:creationId xmlns:a16="http://schemas.microsoft.com/office/drawing/2014/main" id="{36EB5C75-C567-4ACA-A8B4-62153C85552B}"/>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92" name="Text Box 92">
                <a:extLst>
                  <a:ext uri="{FF2B5EF4-FFF2-40B4-BE49-F238E27FC236}">
                    <a16:creationId xmlns:a16="http://schemas.microsoft.com/office/drawing/2014/main" id="{D374FA97-7502-4545-927D-E0949D2EB854}"/>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93" name="Text Box 93">
                <a:extLst>
                  <a:ext uri="{FF2B5EF4-FFF2-40B4-BE49-F238E27FC236}">
                    <a16:creationId xmlns:a16="http://schemas.microsoft.com/office/drawing/2014/main" id="{AF5A7D30-683E-4AD5-95C0-AFDB644F42FA}"/>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94" name="Text Box 94">
                <a:extLst>
                  <a:ext uri="{FF2B5EF4-FFF2-40B4-BE49-F238E27FC236}">
                    <a16:creationId xmlns:a16="http://schemas.microsoft.com/office/drawing/2014/main" id="{E1E0F33C-522C-4584-9F05-DD1CF49F36B3}"/>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5" name="Text Box 95">
                <a:extLst>
                  <a:ext uri="{FF2B5EF4-FFF2-40B4-BE49-F238E27FC236}">
                    <a16:creationId xmlns:a16="http://schemas.microsoft.com/office/drawing/2014/main" id="{10C77B29-DC63-4FF2-8342-D84B31A6D148}"/>
                  </a:ext>
                </a:extLst>
              </p:cNvPr>
              <p:cNvSpPr txBox="1">
                <a:spLocks noChangeArrowheads="1"/>
              </p:cNvSpPr>
              <p:nvPr/>
            </p:nvSpPr>
            <p:spPr bwMode="auto">
              <a:xfrm>
                <a:off x="417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grpSp>
      <p:grpSp>
        <p:nvGrpSpPr>
          <p:cNvPr id="96" name="Group 96">
            <a:extLst>
              <a:ext uri="{FF2B5EF4-FFF2-40B4-BE49-F238E27FC236}">
                <a16:creationId xmlns:a16="http://schemas.microsoft.com/office/drawing/2014/main" id="{910F41CC-9A21-4917-BE95-07C265834F7C}"/>
              </a:ext>
            </a:extLst>
          </p:cNvPr>
          <p:cNvGrpSpPr>
            <a:grpSpLocks/>
          </p:cNvGrpSpPr>
          <p:nvPr/>
        </p:nvGrpSpPr>
        <p:grpSpPr bwMode="auto">
          <a:xfrm>
            <a:off x="6080125" y="4100593"/>
            <a:ext cx="4419600" cy="2143125"/>
            <a:chOff x="2976" y="2544"/>
            <a:chExt cx="2784" cy="1350"/>
          </a:xfrm>
        </p:grpSpPr>
        <p:sp>
          <p:nvSpPr>
            <p:cNvPr id="97" name="Text Box 97">
              <a:extLst>
                <a:ext uri="{FF2B5EF4-FFF2-40B4-BE49-F238E27FC236}">
                  <a16:creationId xmlns:a16="http://schemas.microsoft.com/office/drawing/2014/main" id="{BAED36AB-C2D6-4B76-809F-4CF13BCA1C19}"/>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8" name="Text Box 98">
              <a:extLst>
                <a:ext uri="{FF2B5EF4-FFF2-40B4-BE49-F238E27FC236}">
                  <a16:creationId xmlns:a16="http://schemas.microsoft.com/office/drawing/2014/main" id="{ACEE3B5F-2256-454F-9BE6-62DDBD9C907D}"/>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99" name="Text Box 99">
              <a:extLst>
                <a:ext uri="{FF2B5EF4-FFF2-40B4-BE49-F238E27FC236}">
                  <a16:creationId xmlns:a16="http://schemas.microsoft.com/office/drawing/2014/main" id="{6ED0B98F-B1A3-425F-A466-FBCD248FF146}"/>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100" name="Text Box 100">
              <a:extLst>
                <a:ext uri="{FF2B5EF4-FFF2-40B4-BE49-F238E27FC236}">
                  <a16:creationId xmlns:a16="http://schemas.microsoft.com/office/drawing/2014/main" id="{481DE495-78C8-436B-B585-71A86C348A8C}"/>
                </a:ext>
              </a:extLst>
            </p:cNvPr>
            <p:cNvSpPr txBox="1">
              <a:spLocks noChangeArrowheads="1"/>
            </p:cNvSpPr>
            <p:nvPr/>
          </p:nvSpPr>
          <p:spPr bwMode="auto">
            <a:xfrm>
              <a:off x="5041" y="25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endParaRPr kumimoji="1" lang="en-US" altLang="zh-CN" sz="2400" baseline="-25000">
                <a:latin typeface="Times New Roman" panose="02020603050405020304" pitchFamily="18" charset="0"/>
              </a:endParaRPr>
            </a:p>
          </p:txBody>
        </p:sp>
        <p:sp>
          <p:nvSpPr>
            <p:cNvPr id="101" name="Text Box 101">
              <a:extLst>
                <a:ext uri="{FF2B5EF4-FFF2-40B4-BE49-F238E27FC236}">
                  <a16:creationId xmlns:a16="http://schemas.microsoft.com/office/drawing/2014/main" id="{00C6016F-937B-4BB2-8881-49BF97B1AF35}"/>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102" name="Oval 102">
              <a:extLst>
                <a:ext uri="{FF2B5EF4-FFF2-40B4-BE49-F238E27FC236}">
                  <a16:creationId xmlns:a16="http://schemas.microsoft.com/office/drawing/2014/main" id="{F508AF3A-3815-4628-8BB5-40A0228982F4}"/>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 name="Oval 103">
              <a:extLst>
                <a:ext uri="{FF2B5EF4-FFF2-40B4-BE49-F238E27FC236}">
                  <a16:creationId xmlns:a16="http://schemas.microsoft.com/office/drawing/2014/main" id="{83583ADC-5464-4A1E-B912-2AAB12AC7100}"/>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4" name="Oval 104">
              <a:extLst>
                <a:ext uri="{FF2B5EF4-FFF2-40B4-BE49-F238E27FC236}">
                  <a16:creationId xmlns:a16="http://schemas.microsoft.com/office/drawing/2014/main" id="{1497BF49-B346-49D0-92CA-A14B2A3D00FB}"/>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105" name="Oval 105">
              <a:extLst>
                <a:ext uri="{FF2B5EF4-FFF2-40B4-BE49-F238E27FC236}">
                  <a16:creationId xmlns:a16="http://schemas.microsoft.com/office/drawing/2014/main" id="{2A730CE2-D8B6-473F-B6A9-8751A7ACD300}"/>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6" name="Oval 106">
              <a:extLst>
                <a:ext uri="{FF2B5EF4-FFF2-40B4-BE49-F238E27FC236}">
                  <a16:creationId xmlns:a16="http://schemas.microsoft.com/office/drawing/2014/main" id="{A57B706B-146F-44E5-B49F-7114B1DFD67D}"/>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7" name="Oval 107">
              <a:extLst>
                <a:ext uri="{FF2B5EF4-FFF2-40B4-BE49-F238E27FC236}">
                  <a16:creationId xmlns:a16="http://schemas.microsoft.com/office/drawing/2014/main" id="{A9A30D6A-CD02-427F-8972-D5CC7D514359}"/>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8" name="Oval 108">
              <a:extLst>
                <a:ext uri="{FF2B5EF4-FFF2-40B4-BE49-F238E27FC236}">
                  <a16:creationId xmlns:a16="http://schemas.microsoft.com/office/drawing/2014/main" id="{FCE26E9F-E894-4340-8FC1-DDD34DC57723}"/>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9" name="Oval 109">
              <a:extLst>
                <a:ext uri="{FF2B5EF4-FFF2-40B4-BE49-F238E27FC236}">
                  <a16:creationId xmlns:a16="http://schemas.microsoft.com/office/drawing/2014/main" id="{8E5849C2-1A33-40E0-B264-563BAD07FCC9}"/>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0" name="Oval 110">
              <a:extLst>
                <a:ext uri="{FF2B5EF4-FFF2-40B4-BE49-F238E27FC236}">
                  <a16:creationId xmlns:a16="http://schemas.microsoft.com/office/drawing/2014/main" id="{1CD00C70-B754-4DAF-B0F8-1856EC7F1828}"/>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1" name="Oval 111">
              <a:extLst>
                <a:ext uri="{FF2B5EF4-FFF2-40B4-BE49-F238E27FC236}">
                  <a16:creationId xmlns:a16="http://schemas.microsoft.com/office/drawing/2014/main" id="{8821D66D-2C18-4D1C-BFA1-CB9F0FFD5014}"/>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 name="Oval 112">
              <a:extLst>
                <a:ext uri="{FF2B5EF4-FFF2-40B4-BE49-F238E27FC236}">
                  <a16:creationId xmlns:a16="http://schemas.microsoft.com/office/drawing/2014/main" id="{B20AF826-EBAD-4C94-9360-52D63DCE5AB6}"/>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 name="Line 113">
              <a:extLst>
                <a:ext uri="{FF2B5EF4-FFF2-40B4-BE49-F238E27FC236}">
                  <a16:creationId xmlns:a16="http://schemas.microsoft.com/office/drawing/2014/main" id="{5C046092-2344-4064-96AC-6A8C9BB4DE74}"/>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14">
              <a:extLst>
                <a:ext uri="{FF2B5EF4-FFF2-40B4-BE49-F238E27FC236}">
                  <a16:creationId xmlns:a16="http://schemas.microsoft.com/office/drawing/2014/main" id="{B8825DF7-E7FB-483C-8F44-D79304B39BFD}"/>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115">
              <a:extLst>
                <a:ext uri="{FF2B5EF4-FFF2-40B4-BE49-F238E27FC236}">
                  <a16:creationId xmlns:a16="http://schemas.microsoft.com/office/drawing/2014/main" id="{BD284AA0-F010-4B3C-A7DF-128887EDEFF9}"/>
                </a:ext>
              </a:extLst>
            </p:cNvPr>
            <p:cNvSpPr>
              <a:spLocks noChangeShapeType="1"/>
            </p:cNvSpPr>
            <p:nvPr/>
          </p:nvSpPr>
          <p:spPr bwMode="auto">
            <a:xfrm flipV="1">
              <a:off x="4416" y="2736"/>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Line 116">
              <a:extLst>
                <a:ext uri="{FF2B5EF4-FFF2-40B4-BE49-F238E27FC236}">
                  <a16:creationId xmlns:a16="http://schemas.microsoft.com/office/drawing/2014/main" id="{0CA20B14-EA9D-46D4-81DF-F60307D783AB}"/>
                </a:ext>
              </a:extLst>
            </p:cNvPr>
            <p:cNvSpPr>
              <a:spLocks noChangeShapeType="1"/>
            </p:cNvSpPr>
            <p:nvPr/>
          </p:nvSpPr>
          <p:spPr bwMode="auto">
            <a:xfrm flipV="1">
              <a:off x="5040" y="2774"/>
              <a:ext cx="1" cy="34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Line 117">
              <a:extLst>
                <a:ext uri="{FF2B5EF4-FFF2-40B4-BE49-F238E27FC236}">
                  <a16:creationId xmlns:a16="http://schemas.microsoft.com/office/drawing/2014/main" id="{BDFD664F-947B-4140-A58E-E966ADF22595}"/>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118">
              <a:extLst>
                <a:ext uri="{FF2B5EF4-FFF2-40B4-BE49-F238E27FC236}">
                  <a16:creationId xmlns:a16="http://schemas.microsoft.com/office/drawing/2014/main" id="{822E272C-6DC9-4454-8FB0-65207D5BA5C8}"/>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119">
              <a:extLst>
                <a:ext uri="{FF2B5EF4-FFF2-40B4-BE49-F238E27FC236}">
                  <a16:creationId xmlns:a16="http://schemas.microsoft.com/office/drawing/2014/main" id="{70FD77C6-3073-40B8-BF88-77C0541D1502}"/>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120">
              <a:extLst>
                <a:ext uri="{FF2B5EF4-FFF2-40B4-BE49-F238E27FC236}">
                  <a16:creationId xmlns:a16="http://schemas.microsoft.com/office/drawing/2014/main" id="{06412B7A-C9A9-4D70-AF41-7E8B0BB9BC7E}"/>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Line 121">
              <a:extLst>
                <a:ext uri="{FF2B5EF4-FFF2-40B4-BE49-F238E27FC236}">
                  <a16:creationId xmlns:a16="http://schemas.microsoft.com/office/drawing/2014/main" id="{1275201D-BE86-43AB-A70E-5954595EBFD8}"/>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 name="Line 122">
              <a:extLst>
                <a:ext uri="{FF2B5EF4-FFF2-40B4-BE49-F238E27FC236}">
                  <a16:creationId xmlns:a16="http://schemas.microsoft.com/office/drawing/2014/main" id="{6D246D52-D08C-4597-8A72-EC5D0CA8B23C}"/>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 name="Text Box 123">
              <a:extLst>
                <a:ext uri="{FF2B5EF4-FFF2-40B4-BE49-F238E27FC236}">
                  <a16:creationId xmlns:a16="http://schemas.microsoft.com/office/drawing/2014/main" id="{891180EB-B4C4-4153-95DA-203C301D9F0C}"/>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124" name="Text Box 124">
              <a:extLst>
                <a:ext uri="{FF2B5EF4-FFF2-40B4-BE49-F238E27FC236}">
                  <a16:creationId xmlns:a16="http://schemas.microsoft.com/office/drawing/2014/main" id="{8DF0033D-8CF0-4057-A6E9-48DBD2B35155}"/>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125" name="Text Box 125">
              <a:extLst>
                <a:ext uri="{FF2B5EF4-FFF2-40B4-BE49-F238E27FC236}">
                  <a16:creationId xmlns:a16="http://schemas.microsoft.com/office/drawing/2014/main" id="{9EC998E2-094F-478F-AA62-46B9651631C2}"/>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126" name="Text Box 126">
              <a:extLst>
                <a:ext uri="{FF2B5EF4-FFF2-40B4-BE49-F238E27FC236}">
                  <a16:creationId xmlns:a16="http://schemas.microsoft.com/office/drawing/2014/main" id="{9EB63112-D230-46A4-B3E3-8B96EFEC5EC2}"/>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27" name="Text Box 127">
              <a:extLst>
                <a:ext uri="{FF2B5EF4-FFF2-40B4-BE49-F238E27FC236}">
                  <a16:creationId xmlns:a16="http://schemas.microsoft.com/office/drawing/2014/main" id="{425A76F1-FD20-46CE-B87E-5DBF15ACD425}"/>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8" name="Text Box 128">
              <a:extLst>
                <a:ext uri="{FF2B5EF4-FFF2-40B4-BE49-F238E27FC236}">
                  <a16:creationId xmlns:a16="http://schemas.microsoft.com/office/drawing/2014/main" id="{CB153F4C-A1E0-460A-93B9-EAF1DD7DC70C}"/>
                </a:ext>
              </a:extLst>
            </p:cNvPr>
            <p:cNvSpPr txBox="1">
              <a:spLocks noChangeArrowheads="1"/>
            </p:cNvSpPr>
            <p:nvPr/>
          </p:nvSpPr>
          <p:spPr bwMode="auto">
            <a:xfrm>
              <a:off x="417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spTree>
    <p:extLst>
      <p:ext uri="{BB962C8B-B14F-4D97-AF65-F5344CB8AC3E}">
        <p14:creationId xmlns:p14="http://schemas.microsoft.com/office/powerpoint/2010/main" val="3209079412"/>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pSp>
        <p:nvGrpSpPr>
          <p:cNvPr id="3" name="Group 3">
            <a:extLst>
              <a:ext uri="{FF2B5EF4-FFF2-40B4-BE49-F238E27FC236}">
                <a16:creationId xmlns:a16="http://schemas.microsoft.com/office/drawing/2014/main" id="{1F963D4E-5190-42B1-AEF3-1FC393423A6E}"/>
              </a:ext>
            </a:extLst>
          </p:cNvPr>
          <p:cNvGrpSpPr>
            <a:grpSpLocks/>
          </p:cNvGrpSpPr>
          <p:nvPr/>
        </p:nvGrpSpPr>
        <p:grpSpPr bwMode="auto">
          <a:xfrm>
            <a:off x="1966912" y="1828800"/>
            <a:ext cx="4129088" cy="3200400"/>
            <a:chOff x="768" y="1706"/>
            <a:chExt cx="4516" cy="1874"/>
          </a:xfrm>
        </p:grpSpPr>
        <p:sp>
          <p:nvSpPr>
            <p:cNvPr id="4" name="Text Box 4">
              <a:extLst>
                <a:ext uri="{FF2B5EF4-FFF2-40B4-BE49-F238E27FC236}">
                  <a16:creationId xmlns:a16="http://schemas.microsoft.com/office/drawing/2014/main" id="{747858DE-CEB1-4E89-9496-97844467C788}"/>
                </a:ext>
              </a:extLst>
            </p:cNvPr>
            <p:cNvSpPr txBox="1">
              <a:spLocks noChangeArrowheads="1"/>
            </p:cNvSpPr>
            <p:nvPr/>
          </p:nvSpPr>
          <p:spPr bwMode="auto">
            <a:xfrm>
              <a:off x="768" y="2545"/>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a:t>
              </a:r>
            </a:p>
          </p:txBody>
        </p:sp>
        <p:sp>
          <p:nvSpPr>
            <p:cNvPr id="5" name="Text Box 5">
              <a:extLst>
                <a:ext uri="{FF2B5EF4-FFF2-40B4-BE49-F238E27FC236}">
                  <a16:creationId xmlns:a16="http://schemas.microsoft.com/office/drawing/2014/main" id="{71C542E2-31C3-47FD-8DEA-A8E0369BF906}"/>
                </a:ext>
              </a:extLst>
            </p:cNvPr>
            <p:cNvSpPr txBox="1">
              <a:spLocks noChangeArrowheads="1"/>
            </p:cNvSpPr>
            <p:nvPr/>
          </p:nvSpPr>
          <p:spPr bwMode="auto">
            <a:xfrm>
              <a:off x="2725" y="1706"/>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5</a:t>
              </a:r>
            </a:p>
          </p:txBody>
        </p:sp>
        <p:sp>
          <p:nvSpPr>
            <p:cNvPr id="6" name="Text Box 6">
              <a:extLst>
                <a:ext uri="{FF2B5EF4-FFF2-40B4-BE49-F238E27FC236}">
                  <a16:creationId xmlns:a16="http://schemas.microsoft.com/office/drawing/2014/main" id="{9D8CA80E-CF5A-4B59-9708-0085002D42F6}"/>
                </a:ext>
              </a:extLst>
            </p:cNvPr>
            <p:cNvSpPr txBox="1">
              <a:spLocks noChangeArrowheads="1"/>
            </p:cNvSpPr>
            <p:nvPr/>
          </p:nvSpPr>
          <p:spPr bwMode="auto">
            <a:xfrm>
              <a:off x="3695" y="1728"/>
              <a:ext cx="4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8</a:t>
              </a:r>
            </a:p>
          </p:txBody>
        </p:sp>
        <p:sp>
          <p:nvSpPr>
            <p:cNvPr id="7" name="Oval 7">
              <a:extLst>
                <a:ext uri="{FF2B5EF4-FFF2-40B4-BE49-F238E27FC236}">
                  <a16:creationId xmlns:a16="http://schemas.microsoft.com/office/drawing/2014/main" id="{BF19AEEE-D15B-4161-A2C7-E643180274A7}"/>
                </a:ext>
              </a:extLst>
            </p:cNvPr>
            <p:cNvSpPr>
              <a:spLocks noChangeArrowheads="1"/>
            </p:cNvSpPr>
            <p:nvPr/>
          </p:nvSpPr>
          <p:spPr bwMode="auto">
            <a:xfrm>
              <a:off x="960"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8">
              <a:extLst>
                <a:ext uri="{FF2B5EF4-FFF2-40B4-BE49-F238E27FC236}">
                  <a16:creationId xmlns:a16="http://schemas.microsoft.com/office/drawing/2014/main" id="{32452F2A-9C9C-4571-8CDF-BFC74EF1E9B1}"/>
                </a:ext>
              </a:extLst>
            </p:cNvPr>
            <p:cNvSpPr>
              <a:spLocks noChangeArrowheads="1"/>
            </p:cNvSpPr>
            <p:nvPr/>
          </p:nvSpPr>
          <p:spPr bwMode="auto">
            <a:xfrm>
              <a:off x="1824" y="20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Oval 9">
              <a:extLst>
                <a:ext uri="{FF2B5EF4-FFF2-40B4-BE49-F238E27FC236}">
                  <a16:creationId xmlns:a16="http://schemas.microsoft.com/office/drawing/2014/main" id="{D1501371-BD7B-4259-8392-AB82199A769D}"/>
                </a:ext>
              </a:extLst>
            </p:cNvPr>
            <p:cNvSpPr>
              <a:spLocks noChangeArrowheads="1"/>
            </p:cNvSpPr>
            <p:nvPr/>
          </p:nvSpPr>
          <p:spPr bwMode="auto">
            <a:xfrm>
              <a:off x="1776" y="2640"/>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Oval 10">
              <a:extLst>
                <a:ext uri="{FF2B5EF4-FFF2-40B4-BE49-F238E27FC236}">
                  <a16:creationId xmlns:a16="http://schemas.microsoft.com/office/drawing/2014/main" id="{DB53E318-D1D4-44D4-A70E-56CAC0C1ACD3}"/>
                </a:ext>
              </a:extLst>
            </p:cNvPr>
            <p:cNvSpPr>
              <a:spLocks noChangeArrowheads="1"/>
            </p:cNvSpPr>
            <p:nvPr/>
          </p:nvSpPr>
          <p:spPr bwMode="auto">
            <a:xfrm>
              <a:off x="2784"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Oval 11">
              <a:extLst>
                <a:ext uri="{FF2B5EF4-FFF2-40B4-BE49-F238E27FC236}">
                  <a16:creationId xmlns:a16="http://schemas.microsoft.com/office/drawing/2014/main" id="{97B190AE-97E4-42BC-9024-364CD83BE50A}"/>
                </a:ext>
              </a:extLst>
            </p:cNvPr>
            <p:cNvSpPr>
              <a:spLocks noChangeArrowheads="1"/>
            </p:cNvSpPr>
            <p:nvPr/>
          </p:nvSpPr>
          <p:spPr bwMode="auto">
            <a:xfrm>
              <a:off x="177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Oval 12">
              <a:extLst>
                <a:ext uri="{FF2B5EF4-FFF2-40B4-BE49-F238E27FC236}">
                  <a16:creationId xmlns:a16="http://schemas.microsoft.com/office/drawing/2014/main" id="{F2B114B2-0B6D-482D-B71B-99CBD1BBFFBB}"/>
                </a:ext>
              </a:extLst>
            </p:cNvPr>
            <p:cNvSpPr>
              <a:spLocks noChangeArrowheads="1"/>
            </p:cNvSpPr>
            <p:nvPr/>
          </p:nvSpPr>
          <p:spPr bwMode="auto">
            <a:xfrm>
              <a:off x="3648"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13">
              <a:extLst>
                <a:ext uri="{FF2B5EF4-FFF2-40B4-BE49-F238E27FC236}">
                  <a16:creationId xmlns:a16="http://schemas.microsoft.com/office/drawing/2014/main" id="{3329251B-6FBC-400A-90FB-C4B0B382BC8B}"/>
                </a:ext>
              </a:extLst>
            </p:cNvPr>
            <p:cNvSpPr>
              <a:spLocks noChangeArrowheads="1"/>
            </p:cNvSpPr>
            <p:nvPr/>
          </p:nvSpPr>
          <p:spPr bwMode="auto">
            <a:xfrm>
              <a:off x="3696" y="1968"/>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14">
              <a:extLst>
                <a:ext uri="{FF2B5EF4-FFF2-40B4-BE49-F238E27FC236}">
                  <a16:creationId xmlns:a16="http://schemas.microsoft.com/office/drawing/2014/main" id="{667D5710-DFFE-4950-923E-F4C2B4530CD7}"/>
                </a:ext>
              </a:extLst>
            </p:cNvPr>
            <p:cNvSpPr>
              <a:spLocks noChangeArrowheads="1"/>
            </p:cNvSpPr>
            <p:nvPr/>
          </p:nvSpPr>
          <p:spPr bwMode="auto">
            <a:xfrm>
              <a:off x="273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15">
              <a:extLst>
                <a:ext uri="{FF2B5EF4-FFF2-40B4-BE49-F238E27FC236}">
                  <a16:creationId xmlns:a16="http://schemas.microsoft.com/office/drawing/2014/main" id="{64F841F9-966E-4D56-93E0-8E806BDD3E9F}"/>
                </a:ext>
              </a:extLst>
            </p:cNvPr>
            <p:cNvSpPr>
              <a:spLocks noChangeArrowheads="1"/>
            </p:cNvSpPr>
            <p:nvPr/>
          </p:nvSpPr>
          <p:spPr bwMode="auto">
            <a:xfrm>
              <a:off x="3696"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16">
              <a:extLst>
                <a:ext uri="{FF2B5EF4-FFF2-40B4-BE49-F238E27FC236}">
                  <a16:creationId xmlns:a16="http://schemas.microsoft.com/office/drawing/2014/main" id="{C3C19F76-5B7F-4D89-B4DB-BBB837AB37C9}"/>
                </a:ext>
              </a:extLst>
            </p:cNvPr>
            <p:cNvSpPr>
              <a:spLocks noChangeArrowheads="1"/>
            </p:cNvSpPr>
            <p:nvPr/>
          </p:nvSpPr>
          <p:spPr bwMode="auto">
            <a:xfrm>
              <a:off x="4560" y="2592"/>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7">
              <a:extLst>
                <a:ext uri="{FF2B5EF4-FFF2-40B4-BE49-F238E27FC236}">
                  <a16:creationId xmlns:a16="http://schemas.microsoft.com/office/drawing/2014/main" id="{EA00892A-D784-4CD8-B79B-1B234C683AF9}"/>
                </a:ext>
              </a:extLst>
            </p:cNvPr>
            <p:cNvSpPr>
              <a:spLocks noChangeArrowheads="1"/>
            </p:cNvSpPr>
            <p:nvPr/>
          </p:nvSpPr>
          <p:spPr bwMode="auto">
            <a:xfrm>
              <a:off x="2736" y="3216"/>
              <a:ext cx="144" cy="144"/>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Line 18">
              <a:extLst>
                <a:ext uri="{FF2B5EF4-FFF2-40B4-BE49-F238E27FC236}">
                  <a16:creationId xmlns:a16="http://schemas.microsoft.com/office/drawing/2014/main" id="{7806427F-BC41-4259-B103-E3D4966690CE}"/>
                </a:ext>
              </a:extLst>
            </p:cNvPr>
            <p:cNvSpPr>
              <a:spLocks noChangeShapeType="1"/>
            </p:cNvSpPr>
            <p:nvPr/>
          </p:nvSpPr>
          <p:spPr bwMode="auto">
            <a:xfrm flipV="1">
              <a:off x="1056" y="2112"/>
              <a:ext cx="768" cy="528"/>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9">
              <a:extLst>
                <a:ext uri="{FF2B5EF4-FFF2-40B4-BE49-F238E27FC236}">
                  <a16:creationId xmlns:a16="http://schemas.microsoft.com/office/drawing/2014/main" id="{882D950D-0D17-4218-9621-B75609FCEEE1}"/>
                </a:ext>
              </a:extLst>
            </p:cNvPr>
            <p:cNvSpPr>
              <a:spLocks noChangeShapeType="1"/>
            </p:cNvSpPr>
            <p:nvPr/>
          </p:nvSpPr>
          <p:spPr bwMode="auto">
            <a:xfrm>
              <a:off x="1104" y="2736"/>
              <a:ext cx="672" cy="57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20">
              <a:extLst>
                <a:ext uri="{FF2B5EF4-FFF2-40B4-BE49-F238E27FC236}">
                  <a16:creationId xmlns:a16="http://schemas.microsoft.com/office/drawing/2014/main" id="{491E693D-4EE1-4419-BD7F-8A48D46E7E9B}"/>
                </a:ext>
              </a:extLst>
            </p:cNvPr>
            <p:cNvSpPr>
              <a:spLocks noChangeShapeType="1"/>
            </p:cNvSpPr>
            <p:nvPr/>
          </p:nvSpPr>
          <p:spPr bwMode="auto">
            <a:xfrm>
              <a:off x="1968" y="2064"/>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21">
              <a:extLst>
                <a:ext uri="{FF2B5EF4-FFF2-40B4-BE49-F238E27FC236}">
                  <a16:creationId xmlns:a16="http://schemas.microsoft.com/office/drawing/2014/main" id="{FCAD9FE9-AC2A-4B0B-922B-39C38C8B26FF}"/>
                </a:ext>
              </a:extLst>
            </p:cNvPr>
            <p:cNvSpPr>
              <a:spLocks noChangeShapeType="1"/>
            </p:cNvSpPr>
            <p:nvPr/>
          </p:nvSpPr>
          <p:spPr bwMode="auto">
            <a:xfrm>
              <a:off x="2928" y="2064"/>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2">
              <a:extLst>
                <a:ext uri="{FF2B5EF4-FFF2-40B4-BE49-F238E27FC236}">
                  <a16:creationId xmlns:a16="http://schemas.microsoft.com/office/drawing/2014/main" id="{EEFFA2F9-159D-435F-84E6-C674E8EDA795}"/>
                </a:ext>
              </a:extLst>
            </p:cNvPr>
            <p:cNvSpPr>
              <a:spLocks noChangeShapeType="1"/>
            </p:cNvSpPr>
            <p:nvPr/>
          </p:nvSpPr>
          <p:spPr bwMode="auto">
            <a:xfrm>
              <a:off x="3840" y="2064"/>
              <a:ext cx="768" cy="57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3">
              <a:extLst>
                <a:ext uri="{FF2B5EF4-FFF2-40B4-BE49-F238E27FC236}">
                  <a16:creationId xmlns:a16="http://schemas.microsoft.com/office/drawing/2014/main" id="{E0C6115A-A54F-4A0C-8791-8443EE9F7A40}"/>
                </a:ext>
              </a:extLst>
            </p:cNvPr>
            <p:cNvSpPr>
              <a:spLocks noChangeShapeType="1"/>
            </p:cNvSpPr>
            <p:nvPr/>
          </p:nvSpPr>
          <p:spPr bwMode="auto">
            <a:xfrm>
              <a:off x="192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24">
              <a:extLst>
                <a:ext uri="{FF2B5EF4-FFF2-40B4-BE49-F238E27FC236}">
                  <a16:creationId xmlns:a16="http://schemas.microsoft.com/office/drawing/2014/main" id="{1CBDC3E0-170E-4BBF-8322-C20E835E5939}"/>
                </a:ext>
              </a:extLst>
            </p:cNvPr>
            <p:cNvSpPr>
              <a:spLocks noChangeShapeType="1"/>
            </p:cNvSpPr>
            <p:nvPr/>
          </p:nvSpPr>
          <p:spPr bwMode="auto">
            <a:xfrm>
              <a:off x="2880" y="2688"/>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25">
              <a:extLst>
                <a:ext uri="{FF2B5EF4-FFF2-40B4-BE49-F238E27FC236}">
                  <a16:creationId xmlns:a16="http://schemas.microsoft.com/office/drawing/2014/main" id="{78718B46-B9EC-433F-9271-7DA846F8470E}"/>
                </a:ext>
              </a:extLst>
            </p:cNvPr>
            <p:cNvSpPr>
              <a:spLocks noChangeShapeType="1"/>
            </p:cNvSpPr>
            <p:nvPr/>
          </p:nvSpPr>
          <p:spPr bwMode="auto">
            <a:xfrm>
              <a:off x="3840" y="2688"/>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6">
              <a:extLst>
                <a:ext uri="{FF2B5EF4-FFF2-40B4-BE49-F238E27FC236}">
                  <a16:creationId xmlns:a16="http://schemas.microsoft.com/office/drawing/2014/main" id="{F4645078-393F-4D68-A1A5-F40058813690}"/>
                </a:ext>
              </a:extLst>
            </p:cNvPr>
            <p:cNvSpPr>
              <a:spLocks noChangeShapeType="1"/>
            </p:cNvSpPr>
            <p:nvPr/>
          </p:nvSpPr>
          <p:spPr bwMode="auto">
            <a:xfrm>
              <a:off x="1104" y="2688"/>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7">
              <a:extLst>
                <a:ext uri="{FF2B5EF4-FFF2-40B4-BE49-F238E27FC236}">
                  <a16:creationId xmlns:a16="http://schemas.microsoft.com/office/drawing/2014/main" id="{FFE24C51-C955-48D1-8410-49C909403613}"/>
                </a:ext>
              </a:extLst>
            </p:cNvPr>
            <p:cNvSpPr>
              <a:spLocks noChangeShapeType="1"/>
            </p:cNvSpPr>
            <p:nvPr/>
          </p:nvSpPr>
          <p:spPr bwMode="auto">
            <a:xfrm>
              <a:off x="1920" y="3312"/>
              <a:ext cx="81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8">
              <a:extLst>
                <a:ext uri="{FF2B5EF4-FFF2-40B4-BE49-F238E27FC236}">
                  <a16:creationId xmlns:a16="http://schemas.microsoft.com/office/drawing/2014/main" id="{A9821D02-C98E-4773-8305-1C75FB397C80}"/>
                </a:ext>
              </a:extLst>
            </p:cNvPr>
            <p:cNvSpPr>
              <a:spLocks noChangeShapeType="1"/>
            </p:cNvSpPr>
            <p:nvPr/>
          </p:nvSpPr>
          <p:spPr bwMode="auto">
            <a:xfrm>
              <a:off x="2880" y="331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29">
              <a:extLst>
                <a:ext uri="{FF2B5EF4-FFF2-40B4-BE49-F238E27FC236}">
                  <a16:creationId xmlns:a16="http://schemas.microsoft.com/office/drawing/2014/main" id="{92C91CF0-0B31-49D3-9117-C634721ACD4D}"/>
                </a:ext>
              </a:extLst>
            </p:cNvPr>
            <p:cNvSpPr>
              <a:spLocks noChangeShapeType="1"/>
            </p:cNvSpPr>
            <p:nvPr/>
          </p:nvSpPr>
          <p:spPr bwMode="auto">
            <a:xfrm flipV="1">
              <a:off x="3792" y="2736"/>
              <a:ext cx="816"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0">
              <a:extLst>
                <a:ext uri="{FF2B5EF4-FFF2-40B4-BE49-F238E27FC236}">
                  <a16:creationId xmlns:a16="http://schemas.microsoft.com/office/drawing/2014/main" id="{C120DA91-1007-4EB3-AC9B-8206402BC05A}"/>
                </a:ext>
              </a:extLst>
            </p:cNvPr>
            <p:cNvSpPr>
              <a:spLocks noChangeShapeType="1"/>
            </p:cNvSpPr>
            <p:nvPr/>
          </p:nvSpPr>
          <p:spPr bwMode="auto">
            <a:xfrm flipV="1">
              <a:off x="1824" y="2784"/>
              <a:ext cx="0" cy="43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1">
              <a:extLst>
                <a:ext uri="{FF2B5EF4-FFF2-40B4-BE49-F238E27FC236}">
                  <a16:creationId xmlns:a16="http://schemas.microsoft.com/office/drawing/2014/main" id="{9374ED08-B8D6-440E-8E1B-BA79540802C0}"/>
                </a:ext>
              </a:extLst>
            </p:cNvPr>
            <p:cNvSpPr>
              <a:spLocks noChangeShapeType="1"/>
            </p:cNvSpPr>
            <p:nvPr/>
          </p:nvSpPr>
          <p:spPr bwMode="auto">
            <a:xfrm flipV="1">
              <a:off x="1824" y="2112"/>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32">
              <a:extLst>
                <a:ext uri="{FF2B5EF4-FFF2-40B4-BE49-F238E27FC236}">
                  <a16:creationId xmlns:a16="http://schemas.microsoft.com/office/drawing/2014/main" id="{16462BA5-850B-4D39-AA13-E9FF01E6F816}"/>
                </a:ext>
              </a:extLst>
            </p:cNvPr>
            <p:cNvSpPr>
              <a:spLocks noChangeShapeType="1"/>
            </p:cNvSpPr>
            <p:nvPr/>
          </p:nvSpPr>
          <p:spPr bwMode="auto">
            <a:xfrm flipV="1">
              <a:off x="278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33">
              <a:extLst>
                <a:ext uri="{FF2B5EF4-FFF2-40B4-BE49-F238E27FC236}">
                  <a16:creationId xmlns:a16="http://schemas.microsoft.com/office/drawing/2014/main" id="{567BF1BD-CA6B-4350-8B97-3B6F2A3CCF95}"/>
                </a:ext>
              </a:extLst>
            </p:cNvPr>
            <p:cNvSpPr>
              <a:spLocks noChangeShapeType="1"/>
            </p:cNvSpPr>
            <p:nvPr/>
          </p:nvSpPr>
          <p:spPr bwMode="auto">
            <a:xfrm flipV="1">
              <a:off x="278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4">
              <a:extLst>
                <a:ext uri="{FF2B5EF4-FFF2-40B4-BE49-F238E27FC236}">
                  <a16:creationId xmlns:a16="http://schemas.microsoft.com/office/drawing/2014/main" id="{E4E1C32E-CDD0-4C24-8052-B5B6C36388D0}"/>
                </a:ext>
              </a:extLst>
            </p:cNvPr>
            <p:cNvSpPr>
              <a:spLocks noChangeShapeType="1"/>
            </p:cNvSpPr>
            <p:nvPr/>
          </p:nvSpPr>
          <p:spPr bwMode="auto">
            <a:xfrm flipV="1">
              <a:off x="3744" y="2736"/>
              <a:ext cx="0" cy="48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5">
              <a:extLst>
                <a:ext uri="{FF2B5EF4-FFF2-40B4-BE49-F238E27FC236}">
                  <a16:creationId xmlns:a16="http://schemas.microsoft.com/office/drawing/2014/main" id="{0FB5EC9E-1EDD-47C4-84D5-D1B0FEAE9A69}"/>
                </a:ext>
              </a:extLst>
            </p:cNvPr>
            <p:cNvSpPr>
              <a:spLocks noChangeShapeType="1"/>
            </p:cNvSpPr>
            <p:nvPr/>
          </p:nvSpPr>
          <p:spPr bwMode="auto">
            <a:xfrm flipV="1">
              <a:off x="3744" y="2064"/>
              <a:ext cx="0" cy="5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36">
              <a:extLst>
                <a:ext uri="{FF2B5EF4-FFF2-40B4-BE49-F238E27FC236}">
                  <a16:creationId xmlns:a16="http://schemas.microsoft.com/office/drawing/2014/main" id="{3A411F4F-C2BA-4445-ABF5-28274756F5B8}"/>
                </a:ext>
              </a:extLst>
            </p:cNvPr>
            <p:cNvSpPr txBox="1">
              <a:spLocks noChangeArrowheads="1"/>
            </p:cNvSpPr>
            <p:nvPr/>
          </p:nvSpPr>
          <p:spPr bwMode="auto">
            <a:xfrm>
              <a:off x="1237" y="2858"/>
              <a:ext cx="45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37" name="Text Box 37">
              <a:extLst>
                <a:ext uri="{FF2B5EF4-FFF2-40B4-BE49-F238E27FC236}">
                  <a16:creationId xmlns:a16="http://schemas.microsoft.com/office/drawing/2014/main" id="{7327528E-27A2-4E51-817F-C7E8D79FF316}"/>
                </a:ext>
              </a:extLst>
            </p:cNvPr>
            <p:cNvSpPr txBox="1">
              <a:spLocks noChangeArrowheads="1"/>
            </p:cNvSpPr>
            <p:nvPr/>
          </p:nvSpPr>
          <p:spPr bwMode="auto">
            <a:xfrm>
              <a:off x="1334" y="247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38" name="Text Box 38">
              <a:extLst>
                <a:ext uri="{FF2B5EF4-FFF2-40B4-BE49-F238E27FC236}">
                  <a16:creationId xmlns:a16="http://schemas.microsoft.com/office/drawing/2014/main" id="{32C9D7BA-0B2E-4975-81D6-8FB79B2DD44A}"/>
                </a:ext>
              </a:extLst>
            </p:cNvPr>
            <p:cNvSpPr txBox="1">
              <a:spLocks noChangeArrowheads="1"/>
            </p:cNvSpPr>
            <p:nvPr/>
          </p:nvSpPr>
          <p:spPr bwMode="auto">
            <a:xfrm>
              <a:off x="1237"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39" name="Text Box 39">
              <a:extLst>
                <a:ext uri="{FF2B5EF4-FFF2-40B4-BE49-F238E27FC236}">
                  <a16:creationId xmlns:a16="http://schemas.microsoft.com/office/drawing/2014/main" id="{A862578F-2408-4004-A3E2-3AAB25A24F93}"/>
                </a:ext>
              </a:extLst>
            </p:cNvPr>
            <p:cNvSpPr txBox="1">
              <a:spLocks noChangeArrowheads="1"/>
            </p:cNvSpPr>
            <p:nvPr/>
          </p:nvSpPr>
          <p:spPr bwMode="auto">
            <a:xfrm>
              <a:off x="3110" y="17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0" name="Text Box 40">
              <a:extLst>
                <a:ext uri="{FF2B5EF4-FFF2-40B4-BE49-F238E27FC236}">
                  <a16:creationId xmlns:a16="http://schemas.microsoft.com/office/drawing/2014/main" id="{A2E5ED62-2F01-4D57-AF9C-2E946C231B28}"/>
                </a:ext>
              </a:extLst>
            </p:cNvPr>
            <p:cNvSpPr txBox="1">
              <a:spLocks noChangeArrowheads="1"/>
            </p:cNvSpPr>
            <p:nvPr/>
          </p:nvSpPr>
          <p:spPr bwMode="auto">
            <a:xfrm>
              <a:off x="4121" y="2042"/>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1" name="Text Box 41">
              <a:extLst>
                <a:ext uri="{FF2B5EF4-FFF2-40B4-BE49-F238E27FC236}">
                  <a16:creationId xmlns:a16="http://schemas.microsoft.com/office/drawing/2014/main" id="{F6ECDA58-894C-4DDF-90D8-B510F2CB440A}"/>
                </a:ext>
              </a:extLst>
            </p:cNvPr>
            <p:cNvSpPr txBox="1">
              <a:spLocks noChangeArrowheads="1"/>
            </p:cNvSpPr>
            <p:nvPr/>
          </p:nvSpPr>
          <p:spPr bwMode="auto">
            <a:xfrm>
              <a:off x="2162" y="1777"/>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2" name="Text Box 42">
              <a:extLst>
                <a:ext uri="{FF2B5EF4-FFF2-40B4-BE49-F238E27FC236}">
                  <a16:creationId xmlns:a16="http://schemas.microsoft.com/office/drawing/2014/main" id="{FCC15363-CA89-462C-9C6B-96E7D220B571}"/>
                </a:ext>
              </a:extLst>
            </p:cNvPr>
            <p:cNvSpPr txBox="1">
              <a:spLocks noChangeArrowheads="1"/>
            </p:cNvSpPr>
            <p:nvPr/>
          </p:nvSpPr>
          <p:spPr bwMode="auto">
            <a:xfrm>
              <a:off x="2162" y="2448"/>
              <a:ext cx="3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3" name="Text Box 43">
              <a:extLst>
                <a:ext uri="{FF2B5EF4-FFF2-40B4-BE49-F238E27FC236}">
                  <a16:creationId xmlns:a16="http://schemas.microsoft.com/office/drawing/2014/main" id="{5751D3AC-A634-4688-BD43-46AB6A31A5D7}"/>
                </a:ext>
              </a:extLst>
            </p:cNvPr>
            <p:cNvSpPr txBox="1">
              <a:spLocks noChangeArrowheads="1"/>
            </p:cNvSpPr>
            <p:nvPr/>
          </p:nvSpPr>
          <p:spPr bwMode="auto">
            <a:xfrm>
              <a:off x="3110"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4" name="Text Box 44">
              <a:extLst>
                <a:ext uri="{FF2B5EF4-FFF2-40B4-BE49-F238E27FC236}">
                  <a16:creationId xmlns:a16="http://schemas.microsoft.com/office/drawing/2014/main" id="{3DFF9314-EF2D-473C-9FD0-F21794E7D7A1}"/>
                </a:ext>
              </a:extLst>
            </p:cNvPr>
            <p:cNvSpPr txBox="1">
              <a:spLocks noChangeArrowheads="1"/>
            </p:cNvSpPr>
            <p:nvPr/>
          </p:nvSpPr>
          <p:spPr bwMode="auto">
            <a:xfrm>
              <a:off x="4022" y="2426"/>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45" name="Text Box 45">
              <a:extLst>
                <a:ext uri="{FF2B5EF4-FFF2-40B4-BE49-F238E27FC236}">
                  <a16:creationId xmlns:a16="http://schemas.microsoft.com/office/drawing/2014/main" id="{3FEC979C-5110-4D70-BE48-84B4DC0DB91F}"/>
                </a:ext>
              </a:extLst>
            </p:cNvPr>
            <p:cNvSpPr txBox="1">
              <a:spLocks noChangeArrowheads="1"/>
            </p:cNvSpPr>
            <p:nvPr/>
          </p:nvSpPr>
          <p:spPr bwMode="auto">
            <a:xfrm>
              <a:off x="2112" y="3025"/>
              <a:ext cx="2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46" name="Text Box 46">
              <a:extLst>
                <a:ext uri="{FF2B5EF4-FFF2-40B4-BE49-F238E27FC236}">
                  <a16:creationId xmlns:a16="http://schemas.microsoft.com/office/drawing/2014/main" id="{F7BFA48F-678A-4A92-8C40-C49342F8D2A6}"/>
                </a:ext>
              </a:extLst>
            </p:cNvPr>
            <p:cNvSpPr txBox="1">
              <a:spLocks noChangeArrowheads="1"/>
            </p:cNvSpPr>
            <p:nvPr/>
          </p:nvSpPr>
          <p:spPr bwMode="auto">
            <a:xfrm>
              <a:off x="3157" y="3001"/>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47" name="Text Box 47">
              <a:extLst>
                <a:ext uri="{FF2B5EF4-FFF2-40B4-BE49-F238E27FC236}">
                  <a16:creationId xmlns:a16="http://schemas.microsoft.com/office/drawing/2014/main" id="{0986D441-E579-46E7-A3D9-3E959784591F}"/>
                </a:ext>
              </a:extLst>
            </p:cNvPr>
            <p:cNvSpPr txBox="1">
              <a:spLocks noChangeArrowheads="1"/>
            </p:cNvSpPr>
            <p:nvPr/>
          </p:nvSpPr>
          <p:spPr bwMode="auto">
            <a:xfrm>
              <a:off x="4121" y="295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48" name="Text Box 48">
              <a:extLst>
                <a:ext uri="{FF2B5EF4-FFF2-40B4-BE49-F238E27FC236}">
                  <a16:creationId xmlns:a16="http://schemas.microsoft.com/office/drawing/2014/main" id="{3193C573-AA45-437E-86E3-76B293AAFA4D}"/>
                </a:ext>
              </a:extLst>
            </p:cNvPr>
            <p:cNvSpPr txBox="1">
              <a:spLocks noChangeArrowheads="1"/>
            </p:cNvSpPr>
            <p:nvPr/>
          </p:nvSpPr>
          <p:spPr bwMode="auto">
            <a:xfrm>
              <a:off x="1673" y="2810"/>
              <a:ext cx="4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2</a:t>
              </a:r>
            </a:p>
          </p:txBody>
        </p:sp>
        <p:sp>
          <p:nvSpPr>
            <p:cNvPr id="49" name="Text Box 49">
              <a:extLst>
                <a:ext uri="{FF2B5EF4-FFF2-40B4-BE49-F238E27FC236}">
                  <a16:creationId xmlns:a16="http://schemas.microsoft.com/office/drawing/2014/main" id="{C7FCE3BC-9AE0-47BD-9D7D-9FFEA3AC367F}"/>
                </a:ext>
              </a:extLst>
            </p:cNvPr>
            <p:cNvSpPr txBox="1">
              <a:spLocks noChangeArrowheads="1"/>
            </p:cNvSpPr>
            <p:nvPr/>
          </p:nvSpPr>
          <p:spPr bwMode="auto">
            <a:xfrm>
              <a:off x="1813" y="2234"/>
              <a:ext cx="368"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50" name="Text Box 50">
              <a:extLst>
                <a:ext uri="{FF2B5EF4-FFF2-40B4-BE49-F238E27FC236}">
                  <a16:creationId xmlns:a16="http://schemas.microsoft.com/office/drawing/2014/main" id="{FA19F370-21E0-4EF9-B54B-68CFD4630C85}"/>
                </a:ext>
              </a:extLst>
            </p:cNvPr>
            <p:cNvSpPr txBox="1">
              <a:spLocks noChangeArrowheads="1"/>
            </p:cNvSpPr>
            <p:nvPr/>
          </p:nvSpPr>
          <p:spPr bwMode="auto">
            <a:xfrm>
              <a:off x="2629" y="2810"/>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1" name="Text Box 51">
              <a:extLst>
                <a:ext uri="{FF2B5EF4-FFF2-40B4-BE49-F238E27FC236}">
                  <a16:creationId xmlns:a16="http://schemas.microsoft.com/office/drawing/2014/main" id="{60A0BFEF-3CAA-426E-AFD3-BA3EF61BA137}"/>
                </a:ext>
              </a:extLst>
            </p:cNvPr>
            <p:cNvSpPr txBox="1">
              <a:spLocks noChangeArrowheads="1"/>
            </p:cNvSpPr>
            <p:nvPr/>
          </p:nvSpPr>
          <p:spPr bwMode="auto">
            <a:xfrm>
              <a:off x="2773"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2" name="Text Box 52">
              <a:extLst>
                <a:ext uri="{FF2B5EF4-FFF2-40B4-BE49-F238E27FC236}">
                  <a16:creationId xmlns:a16="http://schemas.microsoft.com/office/drawing/2014/main" id="{5E88577C-8C60-4237-8D88-784C307A84FE}"/>
                </a:ext>
              </a:extLst>
            </p:cNvPr>
            <p:cNvSpPr txBox="1">
              <a:spLocks noChangeArrowheads="1"/>
            </p:cNvSpPr>
            <p:nvPr/>
          </p:nvSpPr>
          <p:spPr bwMode="auto">
            <a:xfrm>
              <a:off x="3591" y="2762"/>
              <a:ext cx="45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1</a:t>
              </a:r>
            </a:p>
          </p:txBody>
        </p:sp>
        <p:sp>
          <p:nvSpPr>
            <p:cNvPr id="53" name="Text Box 53">
              <a:extLst>
                <a:ext uri="{FF2B5EF4-FFF2-40B4-BE49-F238E27FC236}">
                  <a16:creationId xmlns:a16="http://schemas.microsoft.com/office/drawing/2014/main" id="{A97B0593-51E1-453D-A099-51CD0A55BCB0}"/>
                </a:ext>
              </a:extLst>
            </p:cNvPr>
            <p:cNvSpPr txBox="1">
              <a:spLocks noChangeArrowheads="1"/>
            </p:cNvSpPr>
            <p:nvPr/>
          </p:nvSpPr>
          <p:spPr bwMode="auto">
            <a:xfrm>
              <a:off x="3734" y="2185"/>
              <a:ext cx="36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54" name="Text Box 54">
              <a:extLst>
                <a:ext uri="{FF2B5EF4-FFF2-40B4-BE49-F238E27FC236}">
                  <a16:creationId xmlns:a16="http://schemas.microsoft.com/office/drawing/2014/main" id="{99F9858A-A75A-4EE5-BDA1-A3B7248DAEE9}"/>
                </a:ext>
              </a:extLst>
            </p:cNvPr>
            <p:cNvSpPr txBox="1">
              <a:spLocks noChangeArrowheads="1"/>
            </p:cNvSpPr>
            <p:nvPr/>
          </p:nvSpPr>
          <p:spPr bwMode="auto">
            <a:xfrm>
              <a:off x="1622" y="1754"/>
              <a:ext cx="4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2</a:t>
              </a:r>
            </a:p>
            <a:p>
              <a:pPr>
                <a:spcBef>
                  <a:spcPct val="0"/>
                </a:spcBef>
                <a:buFontTx/>
                <a:buNone/>
              </a:pPr>
              <a:endParaRPr kumimoji="1" lang="en-US" altLang="zh-CN" sz="2400">
                <a:latin typeface="Times New Roman" panose="02020603050405020304" pitchFamily="18" charset="0"/>
              </a:endParaRPr>
            </a:p>
          </p:txBody>
        </p:sp>
        <p:sp>
          <p:nvSpPr>
            <p:cNvPr id="55" name="Text Box 55">
              <a:extLst>
                <a:ext uri="{FF2B5EF4-FFF2-40B4-BE49-F238E27FC236}">
                  <a16:creationId xmlns:a16="http://schemas.microsoft.com/office/drawing/2014/main" id="{AE9400AF-95C9-40DB-9170-9FF148A63F97}"/>
                </a:ext>
              </a:extLst>
            </p:cNvPr>
            <p:cNvSpPr txBox="1">
              <a:spLocks noChangeArrowheads="1"/>
            </p:cNvSpPr>
            <p:nvPr/>
          </p:nvSpPr>
          <p:spPr bwMode="auto">
            <a:xfrm>
              <a:off x="1909"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3</a:t>
              </a:r>
            </a:p>
          </p:txBody>
        </p:sp>
        <p:sp>
          <p:nvSpPr>
            <p:cNvPr id="56" name="Text Box 56">
              <a:extLst>
                <a:ext uri="{FF2B5EF4-FFF2-40B4-BE49-F238E27FC236}">
                  <a16:creationId xmlns:a16="http://schemas.microsoft.com/office/drawing/2014/main" id="{DD0D838D-3321-484D-8B2A-102ED4BE61C1}"/>
                </a:ext>
              </a:extLst>
            </p:cNvPr>
            <p:cNvSpPr txBox="1">
              <a:spLocks noChangeArrowheads="1"/>
            </p:cNvSpPr>
            <p:nvPr/>
          </p:nvSpPr>
          <p:spPr bwMode="auto">
            <a:xfrm>
              <a:off x="1777" y="3312"/>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4</a:t>
              </a:r>
            </a:p>
          </p:txBody>
        </p:sp>
        <p:sp>
          <p:nvSpPr>
            <p:cNvPr id="57" name="Text Box 57">
              <a:extLst>
                <a:ext uri="{FF2B5EF4-FFF2-40B4-BE49-F238E27FC236}">
                  <a16:creationId xmlns:a16="http://schemas.microsoft.com/office/drawing/2014/main" id="{04E8EE0A-38E4-4040-894B-F18FEEBEBBE0}"/>
                </a:ext>
              </a:extLst>
            </p:cNvPr>
            <p:cNvSpPr txBox="1">
              <a:spLocks noChangeArrowheads="1"/>
            </p:cNvSpPr>
            <p:nvPr/>
          </p:nvSpPr>
          <p:spPr bwMode="auto">
            <a:xfrm>
              <a:off x="2820" y="2618"/>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6</a:t>
              </a:r>
            </a:p>
          </p:txBody>
        </p:sp>
        <p:sp>
          <p:nvSpPr>
            <p:cNvPr id="58" name="Text Box 58">
              <a:extLst>
                <a:ext uri="{FF2B5EF4-FFF2-40B4-BE49-F238E27FC236}">
                  <a16:creationId xmlns:a16="http://schemas.microsoft.com/office/drawing/2014/main" id="{404A60E4-E58E-4DAE-9609-0BF035B567FD}"/>
                </a:ext>
              </a:extLst>
            </p:cNvPr>
            <p:cNvSpPr txBox="1">
              <a:spLocks noChangeArrowheads="1"/>
            </p:cNvSpPr>
            <p:nvPr/>
          </p:nvSpPr>
          <p:spPr bwMode="auto">
            <a:xfrm>
              <a:off x="2725" y="3290"/>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7</a:t>
              </a:r>
            </a:p>
          </p:txBody>
        </p:sp>
        <p:sp>
          <p:nvSpPr>
            <p:cNvPr id="59" name="Text Box 59">
              <a:extLst>
                <a:ext uri="{FF2B5EF4-FFF2-40B4-BE49-F238E27FC236}">
                  <a16:creationId xmlns:a16="http://schemas.microsoft.com/office/drawing/2014/main" id="{96B9D091-AEB0-443A-93D0-D7BA02140E3B}"/>
                </a:ext>
              </a:extLst>
            </p:cNvPr>
            <p:cNvSpPr txBox="1">
              <a:spLocks noChangeArrowheads="1"/>
            </p:cNvSpPr>
            <p:nvPr/>
          </p:nvSpPr>
          <p:spPr bwMode="auto">
            <a:xfrm>
              <a:off x="3784" y="2619"/>
              <a:ext cx="47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9</a:t>
              </a:r>
            </a:p>
          </p:txBody>
        </p:sp>
        <p:sp>
          <p:nvSpPr>
            <p:cNvPr id="60" name="Text Box 60">
              <a:extLst>
                <a:ext uri="{FF2B5EF4-FFF2-40B4-BE49-F238E27FC236}">
                  <a16:creationId xmlns:a16="http://schemas.microsoft.com/office/drawing/2014/main" id="{53776A85-3013-42EC-8949-E283F7467F7D}"/>
                </a:ext>
              </a:extLst>
            </p:cNvPr>
            <p:cNvSpPr txBox="1">
              <a:spLocks noChangeArrowheads="1"/>
            </p:cNvSpPr>
            <p:nvPr/>
          </p:nvSpPr>
          <p:spPr bwMode="auto">
            <a:xfrm>
              <a:off x="3734" y="3241"/>
              <a:ext cx="590"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10</a:t>
              </a:r>
            </a:p>
          </p:txBody>
        </p:sp>
        <p:sp>
          <p:nvSpPr>
            <p:cNvPr id="61" name="Text Box 61">
              <a:extLst>
                <a:ext uri="{FF2B5EF4-FFF2-40B4-BE49-F238E27FC236}">
                  <a16:creationId xmlns:a16="http://schemas.microsoft.com/office/drawing/2014/main" id="{AA4F9EC3-5DE3-43DC-BF6A-18BD7E638931}"/>
                </a:ext>
              </a:extLst>
            </p:cNvPr>
            <p:cNvSpPr txBox="1">
              <a:spLocks noChangeArrowheads="1"/>
            </p:cNvSpPr>
            <p:nvPr/>
          </p:nvSpPr>
          <p:spPr bwMode="auto">
            <a:xfrm>
              <a:off x="4693" y="2474"/>
              <a:ext cx="591"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v</a:t>
              </a:r>
              <a:r>
                <a:rPr kumimoji="1" lang="en-US" altLang="zh-CN" sz="2400" baseline="-25000">
                  <a:latin typeface="Times New Roman" panose="02020603050405020304" pitchFamily="18" charset="0"/>
                </a:rPr>
                <a:t>11</a:t>
              </a:r>
            </a:p>
          </p:txBody>
        </p:sp>
      </p:grpSp>
      <p:grpSp>
        <p:nvGrpSpPr>
          <p:cNvPr id="62" name="Group 62">
            <a:extLst>
              <a:ext uri="{FF2B5EF4-FFF2-40B4-BE49-F238E27FC236}">
                <a16:creationId xmlns:a16="http://schemas.microsoft.com/office/drawing/2014/main" id="{1175986F-C5E0-4677-AA6F-643F863ACEA5}"/>
              </a:ext>
            </a:extLst>
          </p:cNvPr>
          <p:cNvGrpSpPr>
            <a:grpSpLocks/>
          </p:cNvGrpSpPr>
          <p:nvPr/>
        </p:nvGrpSpPr>
        <p:grpSpPr bwMode="auto">
          <a:xfrm>
            <a:off x="6081712" y="3886200"/>
            <a:ext cx="4419600" cy="2143125"/>
            <a:chOff x="2976" y="2592"/>
            <a:chExt cx="2784" cy="1350"/>
          </a:xfrm>
        </p:grpSpPr>
        <p:sp>
          <p:nvSpPr>
            <p:cNvPr id="63" name="Text Box 63">
              <a:extLst>
                <a:ext uri="{FF2B5EF4-FFF2-40B4-BE49-F238E27FC236}">
                  <a16:creationId xmlns:a16="http://schemas.microsoft.com/office/drawing/2014/main" id="{E5FC1FB7-E4D6-47F2-ABF5-A732CBFFB04C}"/>
                </a:ext>
              </a:extLst>
            </p:cNvPr>
            <p:cNvSpPr txBox="1">
              <a:spLocks noChangeArrowheads="1"/>
            </p:cNvSpPr>
            <p:nvPr/>
          </p:nvSpPr>
          <p:spPr bwMode="auto">
            <a:xfrm>
              <a:off x="2976" y="3135"/>
              <a:ext cx="11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kumimoji="1" lang="zh-CN" altLang="zh-CN" sz="2400" baseline="-25000">
                <a:latin typeface="Times New Roman" panose="02020603050405020304" pitchFamily="18" charset="0"/>
              </a:endParaRPr>
            </a:p>
          </p:txBody>
        </p:sp>
        <p:sp>
          <p:nvSpPr>
            <p:cNvPr id="64" name="Text Box 64">
              <a:extLst>
                <a:ext uri="{FF2B5EF4-FFF2-40B4-BE49-F238E27FC236}">
                  <a16:creationId xmlns:a16="http://schemas.microsoft.com/office/drawing/2014/main" id="{D59A2CAB-D647-494A-82D1-2921785F3223}"/>
                </a:ext>
              </a:extLst>
            </p:cNvPr>
            <p:cNvSpPr txBox="1">
              <a:spLocks noChangeArrowheads="1"/>
            </p:cNvSpPr>
            <p:nvPr/>
          </p:nvSpPr>
          <p:spPr bwMode="auto">
            <a:xfrm>
              <a:off x="4330" y="3655"/>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65" name="Text Box 65">
              <a:extLst>
                <a:ext uri="{FF2B5EF4-FFF2-40B4-BE49-F238E27FC236}">
                  <a16:creationId xmlns:a16="http://schemas.microsoft.com/office/drawing/2014/main" id="{3CAAF99E-925B-4F3D-8226-8C719AA21E88}"/>
                </a:ext>
              </a:extLst>
            </p:cNvPr>
            <p:cNvSpPr txBox="1">
              <a:spLocks noChangeArrowheads="1"/>
            </p:cNvSpPr>
            <p:nvPr/>
          </p:nvSpPr>
          <p:spPr bwMode="auto">
            <a:xfrm>
              <a:off x="4974" y="3654"/>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66" name="Text Box 66">
              <a:extLst>
                <a:ext uri="{FF2B5EF4-FFF2-40B4-BE49-F238E27FC236}">
                  <a16:creationId xmlns:a16="http://schemas.microsoft.com/office/drawing/2014/main" id="{8079132B-D59D-4960-BFEB-6C6CE5D22240}"/>
                </a:ext>
              </a:extLst>
            </p:cNvPr>
            <p:cNvSpPr txBox="1">
              <a:spLocks noChangeArrowheads="1"/>
            </p:cNvSpPr>
            <p:nvPr/>
          </p:nvSpPr>
          <p:spPr bwMode="auto">
            <a:xfrm>
              <a:off x="4358" y="25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67" name="Text Box 67">
              <a:extLst>
                <a:ext uri="{FF2B5EF4-FFF2-40B4-BE49-F238E27FC236}">
                  <a16:creationId xmlns:a16="http://schemas.microsoft.com/office/drawing/2014/main" id="{068BBDFC-992B-4F4E-B6B8-C57FEAB20920}"/>
                </a:ext>
              </a:extLst>
            </p:cNvPr>
            <p:cNvSpPr txBox="1">
              <a:spLocks noChangeArrowheads="1"/>
            </p:cNvSpPr>
            <p:nvPr/>
          </p:nvSpPr>
          <p:spPr bwMode="auto">
            <a:xfrm>
              <a:off x="5041" y="26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endParaRPr kumimoji="1" lang="en-US" altLang="zh-CN" sz="2400" baseline="-25000">
                <a:latin typeface="Times New Roman" panose="02020603050405020304" pitchFamily="18" charset="0"/>
              </a:endParaRPr>
            </a:p>
          </p:txBody>
        </p:sp>
        <p:sp>
          <p:nvSpPr>
            <p:cNvPr id="68" name="Text Box 68">
              <a:extLst>
                <a:ext uri="{FF2B5EF4-FFF2-40B4-BE49-F238E27FC236}">
                  <a16:creationId xmlns:a16="http://schemas.microsoft.com/office/drawing/2014/main" id="{5174DDB5-C9C5-4398-9FD2-AC7294202755}"/>
                </a:ext>
              </a:extLst>
            </p:cNvPr>
            <p:cNvSpPr txBox="1">
              <a:spLocks noChangeArrowheads="1"/>
            </p:cNvSpPr>
            <p:nvPr/>
          </p:nvSpPr>
          <p:spPr bwMode="auto">
            <a:xfrm>
              <a:off x="2976" y="313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69" name="Oval 69">
              <a:extLst>
                <a:ext uri="{FF2B5EF4-FFF2-40B4-BE49-F238E27FC236}">
                  <a16:creationId xmlns:a16="http://schemas.microsoft.com/office/drawing/2014/main" id="{2F8EEF87-B365-4EE9-9866-B48E93C3BE1C}"/>
                </a:ext>
              </a:extLst>
            </p:cNvPr>
            <p:cNvSpPr>
              <a:spLocks noChangeArrowheads="1"/>
            </p:cNvSpPr>
            <p:nvPr/>
          </p:nvSpPr>
          <p:spPr bwMode="auto">
            <a:xfrm>
              <a:off x="3111" y="3191"/>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0" name="Oval 70">
              <a:extLst>
                <a:ext uri="{FF2B5EF4-FFF2-40B4-BE49-F238E27FC236}">
                  <a16:creationId xmlns:a16="http://schemas.microsoft.com/office/drawing/2014/main" id="{5C705B52-56A3-4100-9F97-44B642650467}"/>
                </a:ext>
              </a:extLst>
            </p:cNvPr>
            <p:cNvSpPr>
              <a:spLocks noChangeArrowheads="1"/>
            </p:cNvSpPr>
            <p:nvPr/>
          </p:nvSpPr>
          <p:spPr bwMode="auto">
            <a:xfrm>
              <a:off x="3721" y="2791"/>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 name="Oval 71">
              <a:extLst>
                <a:ext uri="{FF2B5EF4-FFF2-40B4-BE49-F238E27FC236}">
                  <a16:creationId xmlns:a16="http://schemas.microsoft.com/office/drawing/2014/main" id="{00BD87BC-FB7B-4924-A304-416B7C7CBED9}"/>
                </a:ext>
              </a:extLst>
            </p:cNvPr>
            <p:cNvSpPr>
              <a:spLocks noChangeArrowheads="1"/>
            </p:cNvSpPr>
            <p:nvPr/>
          </p:nvSpPr>
          <p:spPr bwMode="auto">
            <a:xfrm>
              <a:off x="3687" y="3191"/>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72" name="Oval 72">
              <a:extLst>
                <a:ext uri="{FF2B5EF4-FFF2-40B4-BE49-F238E27FC236}">
                  <a16:creationId xmlns:a16="http://schemas.microsoft.com/office/drawing/2014/main" id="{10A0794E-7FF8-4C2A-8290-EAEB745C7BB3}"/>
                </a:ext>
              </a:extLst>
            </p:cNvPr>
            <p:cNvSpPr>
              <a:spLocks noChangeArrowheads="1"/>
            </p:cNvSpPr>
            <p:nvPr/>
          </p:nvSpPr>
          <p:spPr bwMode="auto">
            <a:xfrm>
              <a:off x="4399" y="2760"/>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3" name="Oval 73">
              <a:extLst>
                <a:ext uri="{FF2B5EF4-FFF2-40B4-BE49-F238E27FC236}">
                  <a16:creationId xmlns:a16="http://schemas.microsoft.com/office/drawing/2014/main" id="{AB87F5F1-1419-495D-B5E3-E618229CE28D}"/>
                </a:ext>
              </a:extLst>
            </p:cNvPr>
            <p:cNvSpPr>
              <a:spLocks noChangeArrowheads="1"/>
            </p:cNvSpPr>
            <p:nvPr/>
          </p:nvSpPr>
          <p:spPr bwMode="auto">
            <a:xfrm>
              <a:off x="3687" y="3561"/>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4" name="Oval 74">
              <a:extLst>
                <a:ext uri="{FF2B5EF4-FFF2-40B4-BE49-F238E27FC236}">
                  <a16:creationId xmlns:a16="http://schemas.microsoft.com/office/drawing/2014/main" id="{240D43B0-F1F4-422B-BBC8-900A1EE32E39}"/>
                </a:ext>
              </a:extLst>
            </p:cNvPr>
            <p:cNvSpPr>
              <a:spLocks noChangeArrowheads="1"/>
            </p:cNvSpPr>
            <p:nvPr/>
          </p:nvSpPr>
          <p:spPr bwMode="auto">
            <a:xfrm>
              <a:off x="5008" y="3561"/>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5" name="Oval 75">
              <a:extLst>
                <a:ext uri="{FF2B5EF4-FFF2-40B4-BE49-F238E27FC236}">
                  <a16:creationId xmlns:a16="http://schemas.microsoft.com/office/drawing/2014/main" id="{F5D7F4F5-7BE0-4EFB-B9D5-442AA635C890}"/>
                </a:ext>
              </a:extLst>
            </p:cNvPr>
            <p:cNvSpPr>
              <a:spLocks noChangeArrowheads="1"/>
            </p:cNvSpPr>
            <p:nvPr/>
          </p:nvSpPr>
          <p:spPr bwMode="auto">
            <a:xfrm>
              <a:off x="5041" y="2760"/>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6" name="Oval 76">
              <a:extLst>
                <a:ext uri="{FF2B5EF4-FFF2-40B4-BE49-F238E27FC236}">
                  <a16:creationId xmlns:a16="http://schemas.microsoft.com/office/drawing/2014/main" id="{F0102D08-5A08-4E5F-B3C3-830B184D2344}"/>
                </a:ext>
              </a:extLst>
            </p:cNvPr>
            <p:cNvSpPr>
              <a:spLocks noChangeArrowheads="1"/>
            </p:cNvSpPr>
            <p:nvPr/>
          </p:nvSpPr>
          <p:spPr bwMode="auto">
            <a:xfrm>
              <a:off x="4365" y="3160"/>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Oval 77">
              <a:extLst>
                <a:ext uri="{FF2B5EF4-FFF2-40B4-BE49-F238E27FC236}">
                  <a16:creationId xmlns:a16="http://schemas.microsoft.com/office/drawing/2014/main" id="{EA048457-F551-4A6F-B12A-7CEF7C16CB52}"/>
                </a:ext>
              </a:extLst>
            </p:cNvPr>
            <p:cNvSpPr>
              <a:spLocks noChangeArrowheads="1"/>
            </p:cNvSpPr>
            <p:nvPr/>
          </p:nvSpPr>
          <p:spPr bwMode="auto">
            <a:xfrm>
              <a:off x="5041" y="3160"/>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 name="Oval 78">
              <a:extLst>
                <a:ext uri="{FF2B5EF4-FFF2-40B4-BE49-F238E27FC236}">
                  <a16:creationId xmlns:a16="http://schemas.microsoft.com/office/drawing/2014/main" id="{55ED55DC-CB22-4B4E-AD85-2F803E5187D9}"/>
                </a:ext>
              </a:extLst>
            </p:cNvPr>
            <p:cNvSpPr>
              <a:spLocks noChangeArrowheads="1"/>
            </p:cNvSpPr>
            <p:nvPr/>
          </p:nvSpPr>
          <p:spPr bwMode="auto">
            <a:xfrm>
              <a:off x="5651" y="3160"/>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9" name="Oval 79">
              <a:extLst>
                <a:ext uri="{FF2B5EF4-FFF2-40B4-BE49-F238E27FC236}">
                  <a16:creationId xmlns:a16="http://schemas.microsoft.com/office/drawing/2014/main" id="{9BDD1B5A-41BB-4EFD-A0C0-CC4383B3C53D}"/>
                </a:ext>
              </a:extLst>
            </p:cNvPr>
            <p:cNvSpPr>
              <a:spLocks noChangeArrowheads="1"/>
            </p:cNvSpPr>
            <p:nvPr/>
          </p:nvSpPr>
          <p:spPr bwMode="auto">
            <a:xfrm>
              <a:off x="4365" y="3561"/>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0" name="Line 80">
              <a:extLst>
                <a:ext uri="{FF2B5EF4-FFF2-40B4-BE49-F238E27FC236}">
                  <a16:creationId xmlns:a16="http://schemas.microsoft.com/office/drawing/2014/main" id="{11215222-29C7-4DDE-B3D8-73194B8557D7}"/>
                </a:ext>
              </a:extLst>
            </p:cNvPr>
            <p:cNvSpPr>
              <a:spLocks noChangeShapeType="1"/>
            </p:cNvSpPr>
            <p:nvPr/>
          </p:nvSpPr>
          <p:spPr bwMode="auto">
            <a:xfrm flipV="1">
              <a:off x="3686" y="2853"/>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81">
              <a:extLst>
                <a:ext uri="{FF2B5EF4-FFF2-40B4-BE49-F238E27FC236}">
                  <a16:creationId xmlns:a16="http://schemas.microsoft.com/office/drawing/2014/main" id="{FEB6134B-CD29-4637-8D89-33BC63E38BCA}"/>
                </a:ext>
              </a:extLst>
            </p:cNvPr>
            <p:cNvSpPr>
              <a:spLocks noChangeShapeType="1"/>
            </p:cNvSpPr>
            <p:nvPr/>
          </p:nvSpPr>
          <p:spPr bwMode="auto">
            <a:xfrm>
              <a:off x="3213" y="3253"/>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82">
              <a:extLst>
                <a:ext uri="{FF2B5EF4-FFF2-40B4-BE49-F238E27FC236}">
                  <a16:creationId xmlns:a16="http://schemas.microsoft.com/office/drawing/2014/main" id="{1143F3E6-A6AD-40A7-86A4-F5A23A50E22D}"/>
                </a:ext>
              </a:extLst>
            </p:cNvPr>
            <p:cNvSpPr>
              <a:spLocks noChangeShapeType="1"/>
            </p:cNvSpPr>
            <p:nvPr/>
          </p:nvSpPr>
          <p:spPr bwMode="auto">
            <a:xfrm flipV="1">
              <a:off x="4416" y="2784"/>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83">
              <a:extLst>
                <a:ext uri="{FF2B5EF4-FFF2-40B4-BE49-F238E27FC236}">
                  <a16:creationId xmlns:a16="http://schemas.microsoft.com/office/drawing/2014/main" id="{21956053-CFE7-4DB1-B0EE-019BC95294DE}"/>
                </a:ext>
              </a:extLst>
            </p:cNvPr>
            <p:cNvSpPr>
              <a:spLocks noChangeShapeType="1"/>
            </p:cNvSpPr>
            <p:nvPr/>
          </p:nvSpPr>
          <p:spPr bwMode="auto">
            <a:xfrm flipV="1">
              <a:off x="5040" y="2822"/>
              <a:ext cx="1" cy="34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84">
              <a:extLst>
                <a:ext uri="{FF2B5EF4-FFF2-40B4-BE49-F238E27FC236}">
                  <a16:creationId xmlns:a16="http://schemas.microsoft.com/office/drawing/2014/main" id="{EEAFC47F-0CD5-4D17-A188-0134A6D7BB8A}"/>
                </a:ext>
              </a:extLst>
            </p:cNvPr>
            <p:cNvSpPr>
              <a:spLocks noChangeShapeType="1"/>
            </p:cNvSpPr>
            <p:nvPr/>
          </p:nvSpPr>
          <p:spPr bwMode="auto">
            <a:xfrm flipH="1" flipV="1">
              <a:off x="4365" y="3222"/>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85">
              <a:extLst>
                <a:ext uri="{FF2B5EF4-FFF2-40B4-BE49-F238E27FC236}">
                  <a16:creationId xmlns:a16="http://schemas.microsoft.com/office/drawing/2014/main" id="{9FF24411-0731-475B-B076-7B870855EFE6}"/>
                </a:ext>
              </a:extLst>
            </p:cNvPr>
            <p:cNvSpPr>
              <a:spLocks noChangeShapeType="1"/>
            </p:cNvSpPr>
            <p:nvPr/>
          </p:nvSpPr>
          <p:spPr bwMode="auto">
            <a:xfrm>
              <a:off x="4466" y="3222"/>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86">
              <a:extLst>
                <a:ext uri="{FF2B5EF4-FFF2-40B4-BE49-F238E27FC236}">
                  <a16:creationId xmlns:a16="http://schemas.microsoft.com/office/drawing/2014/main" id="{DCEE3FAA-A5BF-44BD-9A11-347D6E505BF2}"/>
                </a:ext>
              </a:extLst>
            </p:cNvPr>
            <p:cNvSpPr>
              <a:spLocks noChangeShapeType="1"/>
            </p:cNvSpPr>
            <p:nvPr/>
          </p:nvSpPr>
          <p:spPr bwMode="auto">
            <a:xfrm flipV="1">
              <a:off x="5088" y="3222"/>
              <a:ext cx="56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Line 87">
              <a:extLst>
                <a:ext uri="{FF2B5EF4-FFF2-40B4-BE49-F238E27FC236}">
                  <a16:creationId xmlns:a16="http://schemas.microsoft.com/office/drawing/2014/main" id="{912F7CE7-1246-4D5A-BAE9-21BFD3F5C2F2}"/>
                </a:ext>
              </a:extLst>
            </p:cNvPr>
            <p:cNvSpPr>
              <a:spLocks noChangeShapeType="1"/>
            </p:cNvSpPr>
            <p:nvPr/>
          </p:nvSpPr>
          <p:spPr bwMode="auto">
            <a:xfrm>
              <a:off x="3213" y="3222"/>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8" name="Line 88">
              <a:extLst>
                <a:ext uri="{FF2B5EF4-FFF2-40B4-BE49-F238E27FC236}">
                  <a16:creationId xmlns:a16="http://schemas.microsoft.com/office/drawing/2014/main" id="{3A6FA8A1-C5F9-4753-99FF-214929955E2F}"/>
                </a:ext>
              </a:extLst>
            </p:cNvPr>
            <p:cNvSpPr>
              <a:spLocks noChangeShapeType="1"/>
            </p:cNvSpPr>
            <p:nvPr/>
          </p:nvSpPr>
          <p:spPr bwMode="auto">
            <a:xfrm>
              <a:off x="3789" y="3623"/>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 name="Line 89">
              <a:extLst>
                <a:ext uri="{FF2B5EF4-FFF2-40B4-BE49-F238E27FC236}">
                  <a16:creationId xmlns:a16="http://schemas.microsoft.com/office/drawing/2014/main" id="{B67DDC09-43D7-4762-B7F1-725F33EEE72D}"/>
                </a:ext>
              </a:extLst>
            </p:cNvPr>
            <p:cNvSpPr>
              <a:spLocks noChangeShapeType="1"/>
            </p:cNvSpPr>
            <p:nvPr/>
          </p:nvSpPr>
          <p:spPr bwMode="auto">
            <a:xfrm>
              <a:off x="4466" y="3623"/>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Text Box 90">
              <a:extLst>
                <a:ext uri="{FF2B5EF4-FFF2-40B4-BE49-F238E27FC236}">
                  <a16:creationId xmlns:a16="http://schemas.microsoft.com/office/drawing/2014/main" id="{31C46990-0867-4A70-B8F4-D9D53BECC61A}"/>
                </a:ext>
              </a:extLst>
            </p:cNvPr>
            <p:cNvSpPr txBox="1">
              <a:spLocks noChangeArrowheads="1"/>
            </p:cNvSpPr>
            <p:nvPr/>
          </p:nvSpPr>
          <p:spPr bwMode="auto">
            <a:xfrm>
              <a:off x="4992" y="2928"/>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91" name="Text Box 91">
              <a:extLst>
                <a:ext uri="{FF2B5EF4-FFF2-40B4-BE49-F238E27FC236}">
                  <a16:creationId xmlns:a16="http://schemas.microsoft.com/office/drawing/2014/main" id="{A86F60EF-176C-4E12-83B8-33A99A8305A6}"/>
                </a:ext>
              </a:extLst>
            </p:cNvPr>
            <p:cNvSpPr txBox="1">
              <a:spLocks noChangeArrowheads="1"/>
            </p:cNvSpPr>
            <p:nvPr/>
          </p:nvSpPr>
          <p:spPr bwMode="auto">
            <a:xfrm>
              <a:off x="5618" y="2928"/>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7</a:t>
              </a:r>
            </a:p>
          </p:txBody>
        </p:sp>
        <p:sp>
          <p:nvSpPr>
            <p:cNvPr id="92" name="Text Box 92">
              <a:extLst>
                <a:ext uri="{FF2B5EF4-FFF2-40B4-BE49-F238E27FC236}">
                  <a16:creationId xmlns:a16="http://schemas.microsoft.com/office/drawing/2014/main" id="{A09E4981-D508-4405-B20F-37127C325E88}"/>
                </a:ext>
              </a:extLst>
            </p:cNvPr>
            <p:cNvSpPr txBox="1">
              <a:spLocks noChangeArrowheads="1"/>
            </p:cNvSpPr>
            <p:nvPr/>
          </p:nvSpPr>
          <p:spPr bwMode="auto">
            <a:xfrm>
              <a:off x="3579" y="2623"/>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93" name="Text Box 93">
              <a:extLst>
                <a:ext uri="{FF2B5EF4-FFF2-40B4-BE49-F238E27FC236}">
                  <a16:creationId xmlns:a16="http://schemas.microsoft.com/office/drawing/2014/main" id="{8817F1CA-EE4C-4DE1-B52D-75FAC9F18E1D}"/>
                </a:ext>
              </a:extLst>
            </p:cNvPr>
            <p:cNvSpPr txBox="1">
              <a:spLocks noChangeArrowheads="1"/>
            </p:cNvSpPr>
            <p:nvPr/>
          </p:nvSpPr>
          <p:spPr bwMode="auto">
            <a:xfrm>
              <a:off x="3600" y="360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94" name="Text Box 94">
              <a:extLst>
                <a:ext uri="{FF2B5EF4-FFF2-40B4-BE49-F238E27FC236}">
                  <a16:creationId xmlns:a16="http://schemas.microsoft.com/office/drawing/2014/main" id="{69FC67EA-C688-4863-8700-18CA8C2F0483}"/>
                </a:ext>
              </a:extLst>
            </p:cNvPr>
            <p:cNvSpPr txBox="1">
              <a:spLocks noChangeArrowheads="1"/>
            </p:cNvSpPr>
            <p:nvPr/>
          </p:nvSpPr>
          <p:spPr bwMode="auto">
            <a:xfrm>
              <a:off x="3734" y="29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5" name="Text Box 95">
              <a:extLst>
                <a:ext uri="{FF2B5EF4-FFF2-40B4-BE49-F238E27FC236}">
                  <a16:creationId xmlns:a16="http://schemas.microsoft.com/office/drawing/2014/main" id="{74FA0A31-D963-460F-8AB2-ED04F7B01D3E}"/>
                </a:ext>
              </a:extLst>
            </p:cNvPr>
            <p:cNvSpPr txBox="1">
              <a:spLocks noChangeArrowheads="1"/>
            </p:cNvSpPr>
            <p:nvPr/>
          </p:nvSpPr>
          <p:spPr bwMode="auto">
            <a:xfrm>
              <a:off x="4176" y="30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grpSp>
        <p:nvGrpSpPr>
          <p:cNvPr id="96" name="Group 96">
            <a:extLst>
              <a:ext uri="{FF2B5EF4-FFF2-40B4-BE49-F238E27FC236}">
                <a16:creationId xmlns:a16="http://schemas.microsoft.com/office/drawing/2014/main" id="{36ADBC0E-E845-4147-89C4-AAB5DFC67429}"/>
              </a:ext>
            </a:extLst>
          </p:cNvPr>
          <p:cNvGrpSpPr>
            <a:grpSpLocks/>
          </p:cNvGrpSpPr>
          <p:nvPr/>
        </p:nvGrpSpPr>
        <p:grpSpPr bwMode="auto">
          <a:xfrm>
            <a:off x="6081712" y="1752600"/>
            <a:ext cx="4419600" cy="2143125"/>
            <a:chOff x="2976" y="2544"/>
            <a:chExt cx="2784" cy="1350"/>
          </a:xfrm>
        </p:grpSpPr>
        <p:sp>
          <p:nvSpPr>
            <p:cNvPr id="97" name="Text Box 97">
              <a:extLst>
                <a:ext uri="{FF2B5EF4-FFF2-40B4-BE49-F238E27FC236}">
                  <a16:creationId xmlns:a16="http://schemas.microsoft.com/office/drawing/2014/main" id="{8C9E80C9-3291-460E-A66C-2C7D58619748}"/>
                </a:ext>
              </a:extLst>
            </p:cNvPr>
            <p:cNvSpPr txBox="1">
              <a:spLocks noChangeArrowheads="1"/>
            </p:cNvSpPr>
            <p:nvPr/>
          </p:nvSpPr>
          <p:spPr bwMode="auto">
            <a:xfrm>
              <a:off x="4330" y="3607"/>
              <a:ext cx="1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98" name="Text Box 98">
              <a:extLst>
                <a:ext uri="{FF2B5EF4-FFF2-40B4-BE49-F238E27FC236}">
                  <a16:creationId xmlns:a16="http://schemas.microsoft.com/office/drawing/2014/main" id="{0D47179E-345A-4D34-BB96-F6C219351A2A}"/>
                </a:ext>
              </a:extLst>
            </p:cNvPr>
            <p:cNvSpPr txBox="1">
              <a:spLocks noChangeArrowheads="1"/>
            </p:cNvSpPr>
            <p:nvPr/>
          </p:nvSpPr>
          <p:spPr bwMode="auto">
            <a:xfrm>
              <a:off x="4974" y="3606"/>
              <a:ext cx="21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4</a:t>
              </a:r>
            </a:p>
          </p:txBody>
        </p:sp>
        <p:sp>
          <p:nvSpPr>
            <p:cNvPr id="99" name="Text Box 99">
              <a:extLst>
                <a:ext uri="{FF2B5EF4-FFF2-40B4-BE49-F238E27FC236}">
                  <a16:creationId xmlns:a16="http://schemas.microsoft.com/office/drawing/2014/main" id="{3E37FDE8-05AC-4EEE-96E8-52A820C4A574}"/>
                </a:ext>
              </a:extLst>
            </p:cNvPr>
            <p:cNvSpPr txBox="1">
              <a:spLocks noChangeArrowheads="1"/>
            </p:cNvSpPr>
            <p:nvPr/>
          </p:nvSpPr>
          <p:spPr bwMode="auto">
            <a:xfrm>
              <a:off x="4358" y="25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5</a:t>
              </a:r>
              <a:endParaRPr kumimoji="1" lang="en-US" altLang="zh-CN" sz="2400" baseline="-25000">
                <a:latin typeface="Times New Roman" panose="02020603050405020304" pitchFamily="18" charset="0"/>
              </a:endParaRPr>
            </a:p>
          </p:txBody>
        </p:sp>
        <p:sp>
          <p:nvSpPr>
            <p:cNvPr id="100" name="Text Box 100">
              <a:extLst>
                <a:ext uri="{FF2B5EF4-FFF2-40B4-BE49-F238E27FC236}">
                  <a16:creationId xmlns:a16="http://schemas.microsoft.com/office/drawing/2014/main" id="{3C193B83-3FFE-4493-925A-87694818FF4C}"/>
                </a:ext>
              </a:extLst>
            </p:cNvPr>
            <p:cNvSpPr txBox="1">
              <a:spLocks noChangeArrowheads="1"/>
            </p:cNvSpPr>
            <p:nvPr/>
          </p:nvSpPr>
          <p:spPr bwMode="auto">
            <a:xfrm>
              <a:off x="5041" y="25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6</a:t>
              </a:r>
              <a:endParaRPr kumimoji="1" lang="en-US" altLang="zh-CN" sz="2400" baseline="-25000">
                <a:latin typeface="Times New Roman" panose="02020603050405020304" pitchFamily="18" charset="0"/>
              </a:endParaRPr>
            </a:p>
          </p:txBody>
        </p:sp>
        <p:sp>
          <p:nvSpPr>
            <p:cNvPr id="101" name="Text Box 101">
              <a:extLst>
                <a:ext uri="{FF2B5EF4-FFF2-40B4-BE49-F238E27FC236}">
                  <a16:creationId xmlns:a16="http://schemas.microsoft.com/office/drawing/2014/main" id="{49C49277-F4A7-44B2-8E7B-FD9FB5C98C0A}"/>
                </a:ext>
              </a:extLst>
            </p:cNvPr>
            <p:cNvSpPr txBox="1">
              <a:spLocks noChangeArrowheads="1"/>
            </p:cNvSpPr>
            <p:nvPr/>
          </p:nvSpPr>
          <p:spPr bwMode="auto">
            <a:xfrm>
              <a:off x="2976" y="3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0</a:t>
              </a:r>
              <a:endParaRPr kumimoji="1" lang="en-US" altLang="zh-CN" sz="2400" baseline="-25000">
                <a:latin typeface="Times New Roman" panose="02020603050405020304" pitchFamily="18" charset="0"/>
              </a:endParaRPr>
            </a:p>
          </p:txBody>
        </p:sp>
        <p:sp>
          <p:nvSpPr>
            <p:cNvPr id="102" name="Oval 102">
              <a:extLst>
                <a:ext uri="{FF2B5EF4-FFF2-40B4-BE49-F238E27FC236}">
                  <a16:creationId xmlns:a16="http://schemas.microsoft.com/office/drawing/2014/main" id="{0D98E8B4-7842-4D75-A6B6-A538D736FA13}"/>
                </a:ext>
              </a:extLst>
            </p:cNvPr>
            <p:cNvSpPr>
              <a:spLocks noChangeArrowheads="1"/>
            </p:cNvSpPr>
            <p:nvPr/>
          </p:nvSpPr>
          <p:spPr bwMode="auto">
            <a:xfrm>
              <a:off x="3111"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3" name="Oval 103">
              <a:extLst>
                <a:ext uri="{FF2B5EF4-FFF2-40B4-BE49-F238E27FC236}">
                  <a16:creationId xmlns:a16="http://schemas.microsoft.com/office/drawing/2014/main" id="{5F300BD1-F69B-42A0-9688-4DA8DD7BDD86}"/>
                </a:ext>
              </a:extLst>
            </p:cNvPr>
            <p:cNvSpPr>
              <a:spLocks noChangeArrowheads="1"/>
            </p:cNvSpPr>
            <p:nvPr/>
          </p:nvSpPr>
          <p:spPr bwMode="auto">
            <a:xfrm>
              <a:off x="3721" y="2743"/>
              <a:ext cx="101"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4" name="Oval 104">
              <a:extLst>
                <a:ext uri="{FF2B5EF4-FFF2-40B4-BE49-F238E27FC236}">
                  <a16:creationId xmlns:a16="http://schemas.microsoft.com/office/drawing/2014/main" id="{53081C93-7E69-4B23-A4B1-4C0AFB76A8A2}"/>
                </a:ext>
              </a:extLst>
            </p:cNvPr>
            <p:cNvSpPr>
              <a:spLocks noChangeArrowheads="1"/>
            </p:cNvSpPr>
            <p:nvPr/>
          </p:nvSpPr>
          <p:spPr bwMode="auto">
            <a:xfrm>
              <a:off x="3687" y="3143"/>
              <a:ext cx="102" cy="92"/>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kumimoji="1" lang="zh-CN" altLang="zh-CN" sz="2400">
                <a:latin typeface="Times New Roman" panose="02020603050405020304" pitchFamily="18" charset="0"/>
              </a:endParaRPr>
            </a:p>
          </p:txBody>
        </p:sp>
        <p:sp>
          <p:nvSpPr>
            <p:cNvPr id="105" name="Oval 105">
              <a:extLst>
                <a:ext uri="{FF2B5EF4-FFF2-40B4-BE49-F238E27FC236}">
                  <a16:creationId xmlns:a16="http://schemas.microsoft.com/office/drawing/2014/main" id="{38FDE9E9-DC15-4DE6-844F-CB07E4EB54F5}"/>
                </a:ext>
              </a:extLst>
            </p:cNvPr>
            <p:cNvSpPr>
              <a:spLocks noChangeArrowheads="1"/>
            </p:cNvSpPr>
            <p:nvPr/>
          </p:nvSpPr>
          <p:spPr bwMode="auto">
            <a:xfrm>
              <a:off x="4399" y="27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6" name="Oval 106">
              <a:extLst>
                <a:ext uri="{FF2B5EF4-FFF2-40B4-BE49-F238E27FC236}">
                  <a16:creationId xmlns:a16="http://schemas.microsoft.com/office/drawing/2014/main" id="{89C8E8EF-4CB9-45A7-BEE5-63889CC059EB}"/>
                </a:ext>
              </a:extLst>
            </p:cNvPr>
            <p:cNvSpPr>
              <a:spLocks noChangeArrowheads="1"/>
            </p:cNvSpPr>
            <p:nvPr/>
          </p:nvSpPr>
          <p:spPr bwMode="auto">
            <a:xfrm>
              <a:off x="3687" y="3513"/>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7" name="Oval 107">
              <a:extLst>
                <a:ext uri="{FF2B5EF4-FFF2-40B4-BE49-F238E27FC236}">
                  <a16:creationId xmlns:a16="http://schemas.microsoft.com/office/drawing/2014/main" id="{7D9E7D73-7521-438C-A1E1-6F3D4179B88B}"/>
                </a:ext>
              </a:extLst>
            </p:cNvPr>
            <p:cNvSpPr>
              <a:spLocks noChangeArrowheads="1"/>
            </p:cNvSpPr>
            <p:nvPr/>
          </p:nvSpPr>
          <p:spPr bwMode="auto">
            <a:xfrm>
              <a:off x="5008"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8" name="Oval 108">
              <a:extLst>
                <a:ext uri="{FF2B5EF4-FFF2-40B4-BE49-F238E27FC236}">
                  <a16:creationId xmlns:a16="http://schemas.microsoft.com/office/drawing/2014/main" id="{6F437804-143D-42D6-9A3E-319E0E2143FA}"/>
                </a:ext>
              </a:extLst>
            </p:cNvPr>
            <p:cNvSpPr>
              <a:spLocks noChangeArrowheads="1"/>
            </p:cNvSpPr>
            <p:nvPr/>
          </p:nvSpPr>
          <p:spPr bwMode="auto">
            <a:xfrm>
              <a:off x="5041" y="27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9" name="Oval 109">
              <a:extLst>
                <a:ext uri="{FF2B5EF4-FFF2-40B4-BE49-F238E27FC236}">
                  <a16:creationId xmlns:a16="http://schemas.microsoft.com/office/drawing/2014/main" id="{EC68D3B1-E608-4FD4-AD00-E66364B0928A}"/>
                </a:ext>
              </a:extLst>
            </p:cNvPr>
            <p:cNvSpPr>
              <a:spLocks noChangeArrowheads="1"/>
            </p:cNvSpPr>
            <p:nvPr/>
          </p:nvSpPr>
          <p:spPr bwMode="auto">
            <a:xfrm>
              <a:off x="4365" y="3112"/>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0" name="Oval 110">
              <a:extLst>
                <a:ext uri="{FF2B5EF4-FFF2-40B4-BE49-F238E27FC236}">
                  <a16:creationId xmlns:a16="http://schemas.microsoft.com/office/drawing/2014/main" id="{5B26E7F0-A1A4-4854-B556-0252B9E5E0FF}"/>
                </a:ext>
              </a:extLst>
            </p:cNvPr>
            <p:cNvSpPr>
              <a:spLocks noChangeArrowheads="1"/>
            </p:cNvSpPr>
            <p:nvPr/>
          </p:nvSpPr>
          <p:spPr bwMode="auto">
            <a:xfrm>
              <a:off x="5041" y="3112"/>
              <a:ext cx="103"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1" name="Oval 111">
              <a:extLst>
                <a:ext uri="{FF2B5EF4-FFF2-40B4-BE49-F238E27FC236}">
                  <a16:creationId xmlns:a16="http://schemas.microsoft.com/office/drawing/2014/main" id="{7AB4EB32-B63A-4023-A4CE-5CDDF9CB5414}"/>
                </a:ext>
              </a:extLst>
            </p:cNvPr>
            <p:cNvSpPr>
              <a:spLocks noChangeArrowheads="1"/>
            </p:cNvSpPr>
            <p:nvPr/>
          </p:nvSpPr>
          <p:spPr bwMode="auto">
            <a:xfrm>
              <a:off x="5651" y="3112"/>
              <a:ext cx="102"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2" name="Oval 112">
              <a:extLst>
                <a:ext uri="{FF2B5EF4-FFF2-40B4-BE49-F238E27FC236}">
                  <a16:creationId xmlns:a16="http://schemas.microsoft.com/office/drawing/2014/main" id="{3AC0A252-50FA-4194-8C17-814E4CDD32AF}"/>
                </a:ext>
              </a:extLst>
            </p:cNvPr>
            <p:cNvSpPr>
              <a:spLocks noChangeArrowheads="1"/>
            </p:cNvSpPr>
            <p:nvPr/>
          </p:nvSpPr>
          <p:spPr bwMode="auto">
            <a:xfrm>
              <a:off x="4365" y="3513"/>
              <a:ext cx="101" cy="93"/>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3" name="Line 113">
              <a:extLst>
                <a:ext uri="{FF2B5EF4-FFF2-40B4-BE49-F238E27FC236}">
                  <a16:creationId xmlns:a16="http://schemas.microsoft.com/office/drawing/2014/main" id="{70D75690-9CEA-4145-8F66-96CAD90C1322}"/>
                </a:ext>
              </a:extLst>
            </p:cNvPr>
            <p:cNvSpPr>
              <a:spLocks noChangeShapeType="1"/>
            </p:cNvSpPr>
            <p:nvPr/>
          </p:nvSpPr>
          <p:spPr bwMode="auto">
            <a:xfrm flipV="1">
              <a:off x="3686" y="2805"/>
              <a:ext cx="35" cy="38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14">
              <a:extLst>
                <a:ext uri="{FF2B5EF4-FFF2-40B4-BE49-F238E27FC236}">
                  <a16:creationId xmlns:a16="http://schemas.microsoft.com/office/drawing/2014/main" id="{E140DDC9-A2BF-4B48-90EB-4914710701AA}"/>
                </a:ext>
              </a:extLst>
            </p:cNvPr>
            <p:cNvSpPr>
              <a:spLocks noChangeShapeType="1"/>
            </p:cNvSpPr>
            <p:nvPr/>
          </p:nvSpPr>
          <p:spPr bwMode="auto">
            <a:xfrm>
              <a:off x="3213" y="3205"/>
              <a:ext cx="474" cy="37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115">
              <a:extLst>
                <a:ext uri="{FF2B5EF4-FFF2-40B4-BE49-F238E27FC236}">
                  <a16:creationId xmlns:a16="http://schemas.microsoft.com/office/drawing/2014/main" id="{B6F92BDF-B62D-4C88-9B2D-18FA78FC9E18}"/>
                </a:ext>
              </a:extLst>
            </p:cNvPr>
            <p:cNvSpPr>
              <a:spLocks noChangeShapeType="1"/>
            </p:cNvSpPr>
            <p:nvPr/>
          </p:nvSpPr>
          <p:spPr bwMode="auto">
            <a:xfrm flipV="1">
              <a:off x="4416" y="2736"/>
              <a:ext cx="0" cy="38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Line 116">
              <a:extLst>
                <a:ext uri="{FF2B5EF4-FFF2-40B4-BE49-F238E27FC236}">
                  <a16:creationId xmlns:a16="http://schemas.microsoft.com/office/drawing/2014/main" id="{7CBC4508-DD85-41D6-93CF-D5A1CA5AA8CD}"/>
                </a:ext>
              </a:extLst>
            </p:cNvPr>
            <p:cNvSpPr>
              <a:spLocks noChangeShapeType="1"/>
            </p:cNvSpPr>
            <p:nvPr/>
          </p:nvSpPr>
          <p:spPr bwMode="auto">
            <a:xfrm flipV="1">
              <a:off x="5040" y="2774"/>
              <a:ext cx="1" cy="346"/>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Line 117">
              <a:extLst>
                <a:ext uri="{FF2B5EF4-FFF2-40B4-BE49-F238E27FC236}">
                  <a16:creationId xmlns:a16="http://schemas.microsoft.com/office/drawing/2014/main" id="{074F4228-8F20-4773-8D55-E7F3DD0E9DB0}"/>
                </a:ext>
              </a:extLst>
            </p:cNvPr>
            <p:cNvSpPr>
              <a:spLocks noChangeShapeType="1"/>
            </p:cNvSpPr>
            <p:nvPr/>
          </p:nvSpPr>
          <p:spPr bwMode="auto">
            <a:xfrm flipH="1" flipV="1">
              <a:off x="4365" y="3174"/>
              <a:ext cx="3" cy="37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118">
              <a:extLst>
                <a:ext uri="{FF2B5EF4-FFF2-40B4-BE49-F238E27FC236}">
                  <a16:creationId xmlns:a16="http://schemas.microsoft.com/office/drawing/2014/main" id="{8964C1F0-4BF0-4839-8C16-68C17AA5CF9B}"/>
                </a:ext>
              </a:extLst>
            </p:cNvPr>
            <p:cNvSpPr>
              <a:spLocks noChangeShapeType="1"/>
            </p:cNvSpPr>
            <p:nvPr/>
          </p:nvSpPr>
          <p:spPr bwMode="auto">
            <a:xfrm>
              <a:off x="4466" y="3174"/>
              <a:ext cx="57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119">
              <a:extLst>
                <a:ext uri="{FF2B5EF4-FFF2-40B4-BE49-F238E27FC236}">
                  <a16:creationId xmlns:a16="http://schemas.microsoft.com/office/drawing/2014/main" id="{83C8B072-9BAC-44C5-B325-F2C741056AE2}"/>
                </a:ext>
              </a:extLst>
            </p:cNvPr>
            <p:cNvSpPr>
              <a:spLocks noChangeShapeType="1"/>
            </p:cNvSpPr>
            <p:nvPr/>
          </p:nvSpPr>
          <p:spPr bwMode="auto">
            <a:xfrm>
              <a:off x="5144" y="3174"/>
              <a:ext cx="50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120">
              <a:extLst>
                <a:ext uri="{FF2B5EF4-FFF2-40B4-BE49-F238E27FC236}">
                  <a16:creationId xmlns:a16="http://schemas.microsoft.com/office/drawing/2014/main" id="{40140C56-8638-4691-85F2-8AC7647772C8}"/>
                </a:ext>
              </a:extLst>
            </p:cNvPr>
            <p:cNvSpPr>
              <a:spLocks noChangeShapeType="1"/>
            </p:cNvSpPr>
            <p:nvPr/>
          </p:nvSpPr>
          <p:spPr bwMode="auto">
            <a:xfrm>
              <a:off x="3213" y="3174"/>
              <a:ext cx="474"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Line 121">
              <a:extLst>
                <a:ext uri="{FF2B5EF4-FFF2-40B4-BE49-F238E27FC236}">
                  <a16:creationId xmlns:a16="http://schemas.microsoft.com/office/drawing/2014/main" id="{0C851C64-F5BF-4633-80D9-EE3CC28A9A36}"/>
                </a:ext>
              </a:extLst>
            </p:cNvPr>
            <p:cNvSpPr>
              <a:spLocks noChangeShapeType="1"/>
            </p:cNvSpPr>
            <p:nvPr/>
          </p:nvSpPr>
          <p:spPr bwMode="auto">
            <a:xfrm>
              <a:off x="3789" y="3575"/>
              <a:ext cx="57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 name="Line 122">
              <a:extLst>
                <a:ext uri="{FF2B5EF4-FFF2-40B4-BE49-F238E27FC236}">
                  <a16:creationId xmlns:a16="http://schemas.microsoft.com/office/drawing/2014/main" id="{E48E5F6D-92E8-493D-92D8-2559F1C2201C}"/>
                </a:ext>
              </a:extLst>
            </p:cNvPr>
            <p:cNvSpPr>
              <a:spLocks noChangeShapeType="1"/>
            </p:cNvSpPr>
            <p:nvPr/>
          </p:nvSpPr>
          <p:spPr bwMode="auto">
            <a:xfrm>
              <a:off x="4466" y="3575"/>
              <a:ext cx="54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 name="Text Box 123">
              <a:extLst>
                <a:ext uri="{FF2B5EF4-FFF2-40B4-BE49-F238E27FC236}">
                  <a16:creationId xmlns:a16="http://schemas.microsoft.com/office/drawing/2014/main" id="{77994763-0238-4A2D-A41F-84B33F072B50}"/>
                </a:ext>
              </a:extLst>
            </p:cNvPr>
            <p:cNvSpPr txBox="1">
              <a:spLocks noChangeArrowheads="1"/>
            </p:cNvSpPr>
            <p:nvPr/>
          </p:nvSpPr>
          <p:spPr bwMode="auto">
            <a:xfrm>
              <a:off x="4992" y="2880"/>
              <a:ext cx="2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 4</a:t>
              </a:r>
            </a:p>
          </p:txBody>
        </p:sp>
        <p:sp>
          <p:nvSpPr>
            <p:cNvPr id="124" name="Text Box 124">
              <a:extLst>
                <a:ext uri="{FF2B5EF4-FFF2-40B4-BE49-F238E27FC236}">
                  <a16:creationId xmlns:a16="http://schemas.microsoft.com/office/drawing/2014/main" id="{8B0F88DA-9DF1-4C5B-9A50-00AA7294C70B}"/>
                </a:ext>
              </a:extLst>
            </p:cNvPr>
            <p:cNvSpPr txBox="1">
              <a:spLocks noChangeArrowheads="1"/>
            </p:cNvSpPr>
            <p:nvPr/>
          </p:nvSpPr>
          <p:spPr bwMode="auto">
            <a:xfrm>
              <a:off x="5618" y="2880"/>
              <a:ext cx="1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8</a:t>
              </a:r>
            </a:p>
          </p:txBody>
        </p:sp>
        <p:sp>
          <p:nvSpPr>
            <p:cNvPr id="125" name="Text Box 125">
              <a:extLst>
                <a:ext uri="{FF2B5EF4-FFF2-40B4-BE49-F238E27FC236}">
                  <a16:creationId xmlns:a16="http://schemas.microsoft.com/office/drawing/2014/main" id="{C0084C27-7C81-43A1-B364-689DCE18C681}"/>
                </a:ext>
              </a:extLst>
            </p:cNvPr>
            <p:cNvSpPr txBox="1">
              <a:spLocks noChangeArrowheads="1"/>
            </p:cNvSpPr>
            <p:nvPr/>
          </p:nvSpPr>
          <p:spPr bwMode="auto">
            <a:xfrm>
              <a:off x="3579" y="2575"/>
              <a:ext cx="21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en-US" altLang="zh-CN" sz="2400">
                  <a:latin typeface="Times New Roman" panose="02020603050405020304" pitchFamily="18" charset="0"/>
                </a:rPr>
                <a:t>3</a:t>
              </a:r>
              <a:endParaRPr kumimoji="1" lang="en-US" altLang="zh-CN" sz="2400" baseline="-25000">
                <a:latin typeface="Times New Roman" panose="02020603050405020304" pitchFamily="18" charset="0"/>
              </a:endParaRPr>
            </a:p>
            <a:p>
              <a:pPr>
                <a:spcBef>
                  <a:spcPct val="0"/>
                </a:spcBef>
                <a:buFontTx/>
                <a:buNone/>
              </a:pPr>
              <a:endParaRPr kumimoji="1" lang="en-US" altLang="zh-CN" sz="2400">
                <a:latin typeface="Times New Roman" panose="02020603050405020304" pitchFamily="18" charset="0"/>
              </a:endParaRPr>
            </a:p>
          </p:txBody>
        </p:sp>
        <p:sp>
          <p:nvSpPr>
            <p:cNvPr id="126" name="Text Box 126">
              <a:extLst>
                <a:ext uri="{FF2B5EF4-FFF2-40B4-BE49-F238E27FC236}">
                  <a16:creationId xmlns:a16="http://schemas.microsoft.com/office/drawing/2014/main" id="{352691F8-73BB-4ACF-93A4-56D0AC0CE863}"/>
                </a:ext>
              </a:extLst>
            </p:cNvPr>
            <p:cNvSpPr txBox="1">
              <a:spLocks noChangeArrowheads="1"/>
            </p:cNvSpPr>
            <p:nvPr/>
          </p:nvSpPr>
          <p:spPr bwMode="auto">
            <a:xfrm>
              <a:off x="3600" y="35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27" name="Text Box 127">
              <a:extLst>
                <a:ext uri="{FF2B5EF4-FFF2-40B4-BE49-F238E27FC236}">
                  <a16:creationId xmlns:a16="http://schemas.microsoft.com/office/drawing/2014/main" id="{342B1CB3-11D0-453C-A9FE-07DE4D68FEC6}"/>
                </a:ext>
              </a:extLst>
            </p:cNvPr>
            <p:cNvSpPr txBox="1">
              <a:spLocks noChangeArrowheads="1"/>
            </p:cNvSpPr>
            <p:nvPr/>
          </p:nvSpPr>
          <p:spPr bwMode="auto">
            <a:xfrm>
              <a:off x="3734" y="29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28" name="Text Box 128">
              <a:extLst>
                <a:ext uri="{FF2B5EF4-FFF2-40B4-BE49-F238E27FC236}">
                  <a16:creationId xmlns:a16="http://schemas.microsoft.com/office/drawing/2014/main" id="{9EF76916-A9C4-4BD2-9C4B-731A571F41E5}"/>
                </a:ext>
              </a:extLst>
            </p:cNvPr>
            <p:cNvSpPr txBox="1">
              <a:spLocks noChangeArrowheads="1"/>
            </p:cNvSpPr>
            <p:nvPr/>
          </p:nvSpPr>
          <p:spPr bwMode="auto">
            <a:xfrm>
              <a:off x="417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spTree>
    <p:extLst>
      <p:ext uri="{BB962C8B-B14F-4D97-AF65-F5344CB8AC3E}">
        <p14:creationId xmlns:p14="http://schemas.microsoft.com/office/powerpoint/2010/main" val="1984879777"/>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8E810FB1-28C4-410A-89BA-9EB7A00E108B}"/>
              </a:ext>
            </a:extLst>
          </p:cNvPr>
          <p:cNvSpPr txBox="1">
            <a:spLocks noChangeArrowheads="1"/>
          </p:cNvSpPr>
          <p:nvPr/>
        </p:nvSpPr>
        <p:spPr>
          <a:xfrm>
            <a:off x="1712563" y="89798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Define </a:t>
            </a:r>
            <a:r>
              <a:rPr lang="en-US" altLang="zh-CN" kern="0">
                <a:ea typeface="宋体" panose="02010600030101010101" pitchFamily="2" charset="-122"/>
                <a:sym typeface="Symbol" panose="05050102010706020507" pitchFamily="18" charset="2"/>
              </a:rPr>
              <a:t></a:t>
            </a:r>
            <a:endParaRPr lang="en-US" altLang="zh-CN" kern="0">
              <a:ea typeface="宋体" panose="02010600030101010101" pitchFamily="2" charset="-122"/>
            </a:endParaRPr>
          </a:p>
        </p:txBody>
      </p:sp>
      <p:sp>
        <p:nvSpPr>
          <p:cNvPr id="4" name="Rectangle 3">
            <a:extLst>
              <a:ext uri="{FF2B5EF4-FFF2-40B4-BE49-F238E27FC236}">
                <a16:creationId xmlns:a16="http://schemas.microsoft.com/office/drawing/2014/main" id="{CB1E6E51-FE93-4F36-83BA-5CBBBABBDBAF}"/>
              </a:ext>
            </a:extLst>
          </p:cNvPr>
          <p:cNvSpPr txBox="1">
            <a:spLocks noChangeArrowheads="1"/>
          </p:cNvSpPr>
          <p:nvPr/>
        </p:nvSpPr>
        <p:spPr>
          <a:xfrm>
            <a:off x="472700" y="1665609"/>
            <a:ext cx="10159138"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kern="0" dirty="0">
                <a:ea typeface="宋体" panose="02010600030101010101" pitchFamily="2" charset="-122"/>
                <a:sym typeface="Symbol" panose="05050102010706020507" pitchFamily="18" charset="2"/>
              </a:rPr>
              <a:t>Let </a:t>
            </a:r>
            <a:r>
              <a:rPr lang="en-US" altLang="zh-CN" sz="2800" i="1" kern="0" dirty="0">
                <a:ea typeface="宋体" panose="02010600030101010101" pitchFamily="2" charset="-122"/>
                <a:sym typeface="Symbol" panose="05050102010706020507" pitchFamily="18" charset="2"/>
              </a:rPr>
              <a:t>A</a:t>
            </a:r>
            <a:r>
              <a:rPr lang="en-US" altLang="zh-CN" sz="2800" kern="0" dirty="0">
                <a:ea typeface="宋体" panose="02010600030101010101" pitchFamily="2" charset="-122"/>
                <a:sym typeface="Symbol" panose="05050102010706020507" pitchFamily="18" charset="2"/>
              </a:rPr>
              <a:t>= </a:t>
            </a:r>
            <a:r>
              <a:rPr lang="en-US" altLang="zh-CN" sz="2800" kern="0" dirty="0">
                <a:ea typeface="宋体" panose="02010600030101010101" pitchFamily="2" charset="-122"/>
              </a:rPr>
              <a:t>(</a:t>
            </a:r>
            <a:r>
              <a:rPr lang="en-US" altLang="zh-CN" sz="2800" i="1" kern="0" dirty="0" err="1">
                <a:ea typeface="宋体" panose="02010600030101010101" pitchFamily="2" charset="-122"/>
              </a:rPr>
              <a:t>a</a:t>
            </a:r>
            <a:r>
              <a:rPr lang="en-US" altLang="zh-CN" sz="2800" kern="0" baseline="-25000" dirty="0" err="1">
                <a:ea typeface="宋体" panose="02010600030101010101" pitchFamily="2" charset="-122"/>
              </a:rPr>
              <a:t>ij</a:t>
            </a:r>
            <a:r>
              <a:rPr lang="en-US" altLang="zh-CN" sz="2800" kern="0" dirty="0">
                <a:ea typeface="宋体" panose="02010600030101010101" pitchFamily="2" charset="-122"/>
              </a:rPr>
              <a:t>)</a:t>
            </a:r>
            <a:r>
              <a:rPr lang="en-US" altLang="zh-CN" sz="2800" kern="0" baseline="-25000" dirty="0">
                <a:ea typeface="宋体" panose="02010600030101010101" pitchFamily="2" charset="-122"/>
              </a:rPr>
              <a:t>n</a:t>
            </a:r>
            <a:r>
              <a:rPr lang="en-US" altLang="zh-CN" sz="2800" kern="0" baseline="-25000" dirty="0">
                <a:ea typeface="宋体" panose="02010600030101010101" pitchFamily="2" charset="-122"/>
                <a:sym typeface="Symbol" panose="05050102010706020507" pitchFamily="18" charset="2"/>
              </a:rPr>
              <a:t>n</a:t>
            </a:r>
            <a:r>
              <a:rPr lang="en-US" altLang="zh-CN" sz="2800" kern="0" dirty="0">
                <a:ea typeface="宋体" panose="02010600030101010101" pitchFamily="2" charset="-122"/>
                <a:sym typeface="Symbol" panose="05050102010706020507" pitchFamily="18" charset="2"/>
              </a:rPr>
              <a:t> , </a:t>
            </a:r>
            <a:r>
              <a:rPr lang="en-US" altLang="zh-CN" sz="2800" i="1" kern="0" dirty="0">
                <a:ea typeface="宋体" panose="02010600030101010101" pitchFamily="2" charset="-122"/>
                <a:sym typeface="Symbol" panose="05050102010706020507" pitchFamily="18" charset="2"/>
              </a:rPr>
              <a:t>B</a:t>
            </a:r>
            <a:r>
              <a:rPr lang="en-US" altLang="zh-CN" sz="2800" kern="0" dirty="0">
                <a:ea typeface="宋体" panose="02010600030101010101" pitchFamily="2" charset="-122"/>
                <a:sym typeface="Symbol" panose="05050102010706020507" pitchFamily="18" charset="2"/>
              </a:rPr>
              <a:t>= </a:t>
            </a:r>
            <a:r>
              <a:rPr lang="en-US" altLang="zh-CN" sz="2800" kern="0" dirty="0">
                <a:ea typeface="宋体" panose="02010600030101010101" pitchFamily="2" charset="-122"/>
              </a:rPr>
              <a:t>(</a:t>
            </a:r>
            <a:r>
              <a:rPr lang="en-US" altLang="zh-CN" sz="2800" i="1" kern="0" dirty="0" err="1">
                <a:ea typeface="宋体" panose="02010600030101010101" pitchFamily="2" charset="-122"/>
              </a:rPr>
              <a:t>b</a:t>
            </a:r>
            <a:r>
              <a:rPr lang="en-US" altLang="zh-CN" sz="2800" kern="0" baseline="-25000" dirty="0" err="1">
                <a:ea typeface="宋体" panose="02010600030101010101" pitchFamily="2" charset="-122"/>
              </a:rPr>
              <a:t>ij</a:t>
            </a:r>
            <a:r>
              <a:rPr lang="en-US" altLang="zh-CN" sz="2800" kern="0" dirty="0">
                <a:ea typeface="宋体" panose="02010600030101010101" pitchFamily="2" charset="-122"/>
              </a:rPr>
              <a:t>)</a:t>
            </a:r>
            <a:r>
              <a:rPr lang="en-US" altLang="zh-CN" sz="2800" kern="0" baseline="-25000" dirty="0">
                <a:ea typeface="宋体" panose="02010600030101010101" pitchFamily="2" charset="-122"/>
              </a:rPr>
              <a:t>n</a:t>
            </a:r>
            <a:r>
              <a:rPr lang="en-US" altLang="zh-CN" sz="2800" kern="0" baseline="-25000" dirty="0">
                <a:ea typeface="宋体" panose="02010600030101010101" pitchFamily="2" charset="-122"/>
                <a:sym typeface="Symbol" panose="05050102010706020507" pitchFamily="18" charset="2"/>
              </a:rPr>
              <a:t>n</a:t>
            </a:r>
            <a:r>
              <a:rPr lang="en-US" altLang="zh-CN" sz="2800" kern="0" dirty="0">
                <a:ea typeface="宋体" panose="02010600030101010101" pitchFamily="2" charset="-122"/>
                <a:sym typeface="Symbol" panose="05050102010706020507" pitchFamily="18" charset="2"/>
              </a:rPr>
              <a:t> </a:t>
            </a:r>
          </a:p>
          <a:p>
            <a:pPr>
              <a:lnSpc>
                <a:spcPct val="150000"/>
              </a:lnSpc>
            </a:pPr>
            <a:r>
              <a:rPr lang="en-US" altLang="zh-CN" sz="2800" kern="0" dirty="0">
                <a:ea typeface="宋体" panose="02010600030101010101" pitchFamily="2" charset="-122"/>
                <a:sym typeface="Symbol" panose="05050102010706020507" pitchFamily="18" charset="2"/>
              </a:rPr>
              <a:t>C=A  B = </a:t>
            </a:r>
            <a:r>
              <a:rPr lang="en-US" altLang="zh-CN" sz="2800" kern="0" dirty="0">
                <a:ea typeface="宋体" panose="02010600030101010101" pitchFamily="2" charset="-122"/>
              </a:rPr>
              <a:t>(</a:t>
            </a:r>
            <a:r>
              <a:rPr lang="en-US" altLang="zh-CN" sz="2800" i="1" kern="0" dirty="0" err="1">
                <a:ea typeface="宋体" panose="02010600030101010101" pitchFamily="2" charset="-122"/>
              </a:rPr>
              <a:t>c</a:t>
            </a:r>
            <a:r>
              <a:rPr lang="en-US" altLang="zh-CN" sz="2800" kern="0" baseline="-25000" dirty="0" err="1">
                <a:ea typeface="宋体" panose="02010600030101010101" pitchFamily="2" charset="-122"/>
              </a:rPr>
              <a:t>ij</a:t>
            </a:r>
            <a:r>
              <a:rPr lang="en-US" altLang="zh-CN" sz="2800" kern="0" dirty="0">
                <a:ea typeface="宋体" panose="02010600030101010101" pitchFamily="2" charset="-122"/>
              </a:rPr>
              <a:t>)</a:t>
            </a:r>
            <a:r>
              <a:rPr lang="en-US" altLang="zh-CN" sz="2800" kern="0" baseline="-25000" dirty="0">
                <a:ea typeface="宋体" panose="02010600030101010101" pitchFamily="2" charset="-122"/>
              </a:rPr>
              <a:t>n</a:t>
            </a:r>
            <a:r>
              <a:rPr lang="en-US" altLang="zh-CN" sz="2800" kern="0" baseline="-25000" dirty="0">
                <a:ea typeface="宋体" panose="02010600030101010101" pitchFamily="2" charset="-122"/>
                <a:sym typeface="Symbol" panose="05050102010706020507" pitchFamily="18" charset="2"/>
              </a:rPr>
              <a:t>n</a:t>
            </a:r>
          </a:p>
          <a:p>
            <a:pPr lvl="1">
              <a:lnSpc>
                <a:spcPct val="150000"/>
              </a:lnSpc>
            </a:pPr>
            <a:r>
              <a:rPr lang="en-US" altLang="zh-CN" i="1" kern="0" dirty="0" err="1">
                <a:ea typeface="宋体" panose="02010600030101010101" pitchFamily="2" charset="-122"/>
              </a:rPr>
              <a:t>c</a:t>
            </a:r>
            <a:r>
              <a:rPr lang="en-US" altLang="zh-CN" kern="0" baseline="-25000" dirty="0" err="1">
                <a:ea typeface="宋体" panose="02010600030101010101" pitchFamily="2" charset="-122"/>
              </a:rPr>
              <a:t>ij</a:t>
            </a:r>
            <a:r>
              <a:rPr lang="en-US" altLang="zh-CN" kern="0" dirty="0">
                <a:ea typeface="宋体" panose="02010600030101010101" pitchFamily="2" charset="-122"/>
              </a:rPr>
              <a:t>=min(</a:t>
            </a:r>
            <a:r>
              <a:rPr lang="en-US" altLang="zh-CN" i="1" kern="0" dirty="0" err="1">
                <a:ea typeface="宋体" panose="02010600030101010101" pitchFamily="2" charset="-122"/>
              </a:rPr>
              <a:t>a</a:t>
            </a:r>
            <a:r>
              <a:rPr lang="en-US" altLang="zh-CN" kern="0" baseline="-25000" dirty="0" err="1">
                <a:ea typeface="宋体" panose="02010600030101010101" pitchFamily="2" charset="-122"/>
              </a:rPr>
              <a:t>ij</a:t>
            </a:r>
            <a:r>
              <a:rPr lang="en-US" altLang="zh-CN" kern="0" dirty="0">
                <a:ea typeface="宋体" panose="02010600030101010101" pitchFamily="2" charset="-122"/>
              </a:rPr>
              <a:t>, </a:t>
            </a:r>
            <a:r>
              <a:rPr lang="en-US" altLang="zh-CN" i="1" kern="0" dirty="0" err="1">
                <a:ea typeface="宋体" panose="02010600030101010101" pitchFamily="2" charset="-122"/>
              </a:rPr>
              <a:t>b</a:t>
            </a:r>
            <a:r>
              <a:rPr lang="en-US" altLang="zh-CN" kern="0" baseline="-25000" dirty="0" err="1">
                <a:ea typeface="宋体" panose="02010600030101010101" pitchFamily="2" charset="-122"/>
              </a:rPr>
              <a:t>ij</a:t>
            </a:r>
            <a:r>
              <a:rPr lang="en-US" altLang="zh-CN" kern="0" dirty="0">
                <a:ea typeface="宋体" panose="02010600030101010101" pitchFamily="2" charset="-122"/>
              </a:rPr>
              <a:t>)</a:t>
            </a:r>
            <a:endParaRPr lang="en-US" altLang="zh-CN" kern="0" baseline="-25000" dirty="0">
              <a:ea typeface="宋体" panose="02010600030101010101" pitchFamily="2" charset="-122"/>
              <a:sym typeface="Symbol" panose="05050102010706020507" pitchFamily="18" charset="2"/>
            </a:endParaRPr>
          </a:p>
          <a:p>
            <a:pPr>
              <a:lnSpc>
                <a:spcPct val="150000"/>
              </a:lnSpc>
            </a:pPr>
            <a:r>
              <a:rPr lang="en-US" altLang="zh-CN" sz="2800" kern="0" dirty="0">
                <a:ea typeface="宋体" panose="02010600030101010101" pitchFamily="2" charset="-122"/>
                <a:sym typeface="Symbol" panose="05050102010706020507" pitchFamily="18" charset="2"/>
              </a:rPr>
              <a:t>P=D  D</a:t>
            </a:r>
            <a:r>
              <a:rPr lang="en-US" altLang="zh-CN" sz="2800" kern="0" baseline="30000" dirty="0">
                <a:ea typeface="宋体" panose="02010600030101010101" pitchFamily="2" charset="-122"/>
                <a:sym typeface="Symbol" panose="05050102010706020507" pitchFamily="18" charset="2"/>
              </a:rPr>
              <a:t>2</a:t>
            </a:r>
            <a:r>
              <a:rPr lang="en-US" altLang="zh-CN" sz="2800" kern="0" dirty="0">
                <a:ea typeface="宋体" panose="02010600030101010101" pitchFamily="2" charset="-122"/>
                <a:sym typeface="Symbol" panose="05050102010706020507" pitchFamily="18" charset="2"/>
              </a:rPr>
              <a:t>  D</a:t>
            </a:r>
            <a:r>
              <a:rPr lang="en-US" altLang="zh-CN" sz="2800" kern="0" baseline="30000" dirty="0">
                <a:ea typeface="宋体" panose="02010600030101010101" pitchFamily="2" charset="-122"/>
                <a:sym typeface="Symbol" panose="05050102010706020507" pitchFamily="18" charset="2"/>
              </a:rPr>
              <a:t>3</a:t>
            </a:r>
            <a:r>
              <a:rPr lang="en-US" altLang="zh-CN" sz="2800" kern="0" dirty="0">
                <a:ea typeface="宋体" panose="02010600030101010101" pitchFamily="2" charset="-122"/>
                <a:sym typeface="Symbol" panose="05050102010706020507" pitchFamily="18" charset="2"/>
              </a:rPr>
              <a:t>    </a:t>
            </a:r>
            <a:r>
              <a:rPr lang="en-US" altLang="zh-CN" sz="2800" kern="0" dirty="0" err="1">
                <a:ea typeface="宋体" panose="02010600030101010101" pitchFamily="2" charset="-122"/>
                <a:sym typeface="Symbol" panose="05050102010706020507" pitchFamily="18" charset="2"/>
              </a:rPr>
              <a:t>D</a:t>
            </a:r>
            <a:r>
              <a:rPr lang="en-US" altLang="zh-CN" sz="2800" kern="0" baseline="30000" dirty="0" err="1">
                <a:ea typeface="宋体" panose="02010600030101010101" pitchFamily="2" charset="-122"/>
                <a:sym typeface="Symbol" panose="05050102010706020507" pitchFamily="18" charset="2"/>
              </a:rPr>
              <a:t>n</a:t>
            </a:r>
            <a:r>
              <a:rPr lang="en-US" altLang="zh-CN" sz="2800" kern="0" dirty="0">
                <a:ea typeface="宋体" panose="02010600030101010101" pitchFamily="2" charset="-122"/>
                <a:sym typeface="Symbol" panose="05050102010706020507" pitchFamily="18" charset="2"/>
              </a:rPr>
              <a:t> </a:t>
            </a:r>
          </a:p>
          <a:p>
            <a:pPr lvl="1">
              <a:lnSpc>
                <a:spcPct val="150000"/>
              </a:lnSpc>
            </a:pPr>
            <a:r>
              <a:rPr lang="en-US" altLang="zh-CN" i="1" kern="0" dirty="0" err="1">
                <a:ea typeface="宋体" panose="02010600030101010101" pitchFamily="2" charset="-122"/>
              </a:rPr>
              <a:t>p</a:t>
            </a:r>
            <a:r>
              <a:rPr lang="en-US" altLang="zh-CN" kern="0" baseline="-25000" dirty="0" err="1">
                <a:ea typeface="宋体" panose="02010600030101010101" pitchFamily="2" charset="-122"/>
              </a:rPr>
              <a:t>ij</a:t>
            </a:r>
            <a:r>
              <a:rPr lang="en-US" altLang="zh-CN" kern="0" dirty="0">
                <a:ea typeface="宋体" panose="02010600030101010101" pitchFamily="2" charset="-122"/>
                <a:sym typeface="Symbol" panose="05050102010706020507" pitchFamily="18" charset="2"/>
              </a:rPr>
              <a:t> = </a:t>
            </a:r>
            <a:r>
              <a:rPr lang="en-US" altLang="zh-CN" kern="0" dirty="0">
                <a:ea typeface="宋体" panose="02010600030101010101" pitchFamily="2" charset="-122"/>
              </a:rPr>
              <a:t>(</a:t>
            </a:r>
            <a:r>
              <a:rPr lang="en-US" altLang="zh-CN" i="1" kern="0" dirty="0" err="1">
                <a:ea typeface="宋体" panose="02010600030101010101" pitchFamily="2" charset="-122"/>
              </a:rPr>
              <a:t>p</a:t>
            </a:r>
            <a:r>
              <a:rPr lang="en-US" altLang="zh-CN" kern="0" baseline="-25000" dirty="0" err="1">
                <a:ea typeface="宋体" panose="02010600030101010101" pitchFamily="2" charset="-122"/>
              </a:rPr>
              <a:t>ij</a:t>
            </a:r>
            <a:r>
              <a:rPr lang="en-US" altLang="zh-CN" kern="0" dirty="0">
                <a:ea typeface="宋体" panose="02010600030101010101" pitchFamily="2" charset="-122"/>
              </a:rPr>
              <a:t>)</a:t>
            </a:r>
            <a:r>
              <a:rPr lang="en-US" altLang="zh-CN" kern="0" baseline="-25000" dirty="0">
                <a:ea typeface="宋体" panose="02010600030101010101" pitchFamily="2" charset="-122"/>
              </a:rPr>
              <a:t>n</a:t>
            </a:r>
            <a:r>
              <a:rPr lang="en-US" altLang="zh-CN" kern="0" baseline="-25000" dirty="0">
                <a:ea typeface="宋体" panose="02010600030101010101" pitchFamily="2" charset="-122"/>
                <a:sym typeface="Symbol" panose="05050102010706020507" pitchFamily="18" charset="2"/>
              </a:rPr>
              <a:t>n</a:t>
            </a:r>
          </a:p>
          <a:p>
            <a:pPr lvl="1">
              <a:lnSpc>
                <a:spcPct val="150000"/>
              </a:lnSpc>
            </a:pPr>
            <a:r>
              <a:rPr lang="en-US" altLang="zh-CN" i="1" kern="0" dirty="0" err="1">
                <a:ea typeface="宋体" panose="02010600030101010101" pitchFamily="2" charset="-122"/>
              </a:rPr>
              <a:t>p</a:t>
            </a:r>
            <a:r>
              <a:rPr lang="en-US" altLang="zh-CN" kern="0" baseline="-25000" dirty="0" err="1">
                <a:ea typeface="宋体" panose="02010600030101010101" pitchFamily="2" charset="-122"/>
              </a:rPr>
              <a:t>ij</a:t>
            </a:r>
            <a:r>
              <a:rPr lang="en-US" altLang="zh-CN" kern="0" baseline="-25000" dirty="0">
                <a:ea typeface="宋体" panose="02010600030101010101" pitchFamily="2" charset="-122"/>
              </a:rPr>
              <a:t> </a:t>
            </a:r>
            <a:r>
              <a:rPr lang="en-US" altLang="zh-CN" kern="0" dirty="0">
                <a:ea typeface="宋体" panose="02010600030101010101" pitchFamily="2" charset="-122"/>
              </a:rPr>
              <a:t>represent the shortest length from </a:t>
            </a:r>
            <a:r>
              <a:rPr lang="en-US" altLang="zh-CN" i="1" kern="0" dirty="0">
                <a:ea typeface="宋体" panose="02010600030101010101" pitchFamily="2" charset="-122"/>
              </a:rPr>
              <a:t>v</a:t>
            </a:r>
            <a:r>
              <a:rPr lang="en-US" altLang="zh-CN" kern="0" baseline="-25000" dirty="0">
                <a:ea typeface="宋体" panose="02010600030101010101" pitchFamily="2" charset="-122"/>
              </a:rPr>
              <a:t>i</a:t>
            </a:r>
            <a:r>
              <a:rPr lang="en-US" altLang="zh-CN" kern="0" dirty="0">
                <a:ea typeface="宋体" panose="02010600030101010101" pitchFamily="2" charset="-122"/>
              </a:rPr>
              <a:t> to </a:t>
            </a:r>
            <a:r>
              <a:rPr lang="en-US" altLang="zh-CN" i="1" kern="0" dirty="0">
                <a:ea typeface="宋体" panose="02010600030101010101" pitchFamily="2" charset="-122"/>
              </a:rPr>
              <a:t>v</a:t>
            </a:r>
            <a:r>
              <a:rPr lang="en-US" altLang="zh-CN" kern="0" baseline="-25000" dirty="0">
                <a:ea typeface="宋体" panose="02010600030101010101" pitchFamily="2" charset="-122"/>
              </a:rPr>
              <a:t>j</a:t>
            </a:r>
          </a:p>
          <a:p>
            <a:pPr lvl="1">
              <a:lnSpc>
                <a:spcPct val="150000"/>
              </a:lnSpc>
            </a:pPr>
            <a:endParaRPr lang="en-US" altLang="zh-CN" kern="0" dirty="0">
              <a:ea typeface="宋体" panose="02010600030101010101" pitchFamily="2" charset="-122"/>
              <a:sym typeface="Symbol" panose="05050102010706020507" pitchFamily="18" charset="2"/>
            </a:endParaRPr>
          </a:p>
          <a:p>
            <a:pPr lvl="1">
              <a:lnSpc>
                <a:spcPct val="150000"/>
              </a:lnSpc>
            </a:pPr>
            <a:endParaRPr lang="en-US" altLang="zh-CN" kern="0" baseline="-25000" dirty="0">
              <a:ea typeface="宋体" panose="02010600030101010101" pitchFamily="2" charset="-122"/>
              <a:sym typeface="Symbol" panose="05050102010706020507" pitchFamily="18" charset="2"/>
            </a:endParaRPr>
          </a:p>
        </p:txBody>
      </p:sp>
    </p:spTree>
    <p:extLst>
      <p:ext uri="{BB962C8B-B14F-4D97-AF65-F5344CB8AC3E}">
        <p14:creationId xmlns:p14="http://schemas.microsoft.com/office/powerpoint/2010/main" val="360086820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77F8EA3F-240C-4644-9FD1-ACDC0FC2F73B}"/>
              </a:ext>
            </a:extLst>
          </p:cNvPr>
          <p:cNvSpPr txBox="1">
            <a:spLocks noChangeArrowheads="1"/>
          </p:cNvSpPr>
          <p:nvPr/>
        </p:nvSpPr>
        <p:spPr>
          <a:xfrm>
            <a:off x="371045" y="1005660"/>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pPr marL="457200" indent="-457200" algn="l">
              <a:buFont typeface="Wingdings" panose="05000000000000000000" pitchFamily="2" charset="2"/>
              <a:buChar char="l"/>
            </a:pPr>
            <a:r>
              <a:rPr lang="en-US" altLang="zh-CN" sz="2800" b="1" kern="0" dirty="0">
                <a:ea typeface="宋体" panose="02010600030101010101" pitchFamily="2" charset="-122"/>
              </a:rPr>
              <a:t>Example:</a:t>
            </a:r>
          </a:p>
        </p:txBody>
      </p:sp>
      <p:grpSp>
        <p:nvGrpSpPr>
          <p:cNvPr id="4" name="Group 3">
            <a:extLst>
              <a:ext uri="{FF2B5EF4-FFF2-40B4-BE49-F238E27FC236}">
                <a16:creationId xmlns:a16="http://schemas.microsoft.com/office/drawing/2014/main" id="{AF35EFD6-71DB-4FC7-8C75-1124C40F6CB9}"/>
              </a:ext>
            </a:extLst>
          </p:cNvPr>
          <p:cNvGrpSpPr>
            <a:grpSpLocks/>
          </p:cNvGrpSpPr>
          <p:nvPr/>
        </p:nvGrpSpPr>
        <p:grpSpPr bwMode="auto">
          <a:xfrm>
            <a:off x="8013916" y="1198536"/>
            <a:ext cx="2774950" cy="3036888"/>
            <a:chOff x="1238" y="1658"/>
            <a:chExt cx="1748" cy="1608"/>
          </a:xfrm>
        </p:grpSpPr>
        <p:sp>
          <p:nvSpPr>
            <p:cNvPr id="5" name="Oval 4">
              <a:extLst>
                <a:ext uri="{FF2B5EF4-FFF2-40B4-BE49-F238E27FC236}">
                  <a16:creationId xmlns:a16="http://schemas.microsoft.com/office/drawing/2014/main" id="{8D66A80E-8BBD-4E81-8C86-1D430124E8F3}"/>
                </a:ext>
              </a:extLst>
            </p:cNvPr>
            <p:cNvSpPr>
              <a:spLocks noChangeArrowheads="1"/>
            </p:cNvSpPr>
            <p:nvPr/>
          </p:nvSpPr>
          <p:spPr bwMode="auto">
            <a:xfrm>
              <a:off x="1392" y="1824"/>
              <a:ext cx="192" cy="24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 name="Oval 5">
              <a:extLst>
                <a:ext uri="{FF2B5EF4-FFF2-40B4-BE49-F238E27FC236}">
                  <a16:creationId xmlns:a16="http://schemas.microsoft.com/office/drawing/2014/main" id="{B6329818-C8A1-436B-B26E-51C5CFF2D54B}"/>
                </a:ext>
              </a:extLst>
            </p:cNvPr>
            <p:cNvSpPr>
              <a:spLocks noChangeArrowheads="1"/>
            </p:cNvSpPr>
            <p:nvPr/>
          </p:nvSpPr>
          <p:spPr bwMode="auto">
            <a:xfrm>
              <a:off x="2688" y="1824"/>
              <a:ext cx="192" cy="24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 name="Oval 6">
              <a:extLst>
                <a:ext uri="{FF2B5EF4-FFF2-40B4-BE49-F238E27FC236}">
                  <a16:creationId xmlns:a16="http://schemas.microsoft.com/office/drawing/2014/main" id="{E751161F-89D5-4D8E-B20C-178C12B98C8D}"/>
                </a:ext>
              </a:extLst>
            </p:cNvPr>
            <p:cNvSpPr>
              <a:spLocks noChangeArrowheads="1"/>
            </p:cNvSpPr>
            <p:nvPr/>
          </p:nvSpPr>
          <p:spPr bwMode="auto">
            <a:xfrm>
              <a:off x="2688" y="2928"/>
              <a:ext cx="192" cy="24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 name="Oval 7">
              <a:extLst>
                <a:ext uri="{FF2B5EF4-FFF2-40B4-BE49-F238E27FC236}">
                  <a16:creationId xmlns:a16="http://schemas.microsoft.com/office/drawing/2014/main" id="{B668345B-F15C-4C98-8FF7-F22415D2091F}"/>
                </a:ext>
              </a:extLst>
            </p:cNvPr>
            <p:cNvSpPr>
              <a:spLocks noChangeArrowheads="1"/>
            </p:cNvSpPr>
            <p:nvPr/>
          </p:nvSpPr>
          <p:spPr bwMode="auto">
            <a:xfrm>
              <a:off x="1344" y="2928"/>
              <a:ext cx="192" cy="24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Line 8">
              <a:extLst>
                <a:ext uri="{FF2B5EF4-FFF2-40B4-BE49-F238E27FC236}">
                  <a16:creationId xmlns:a16="http://schemas.microsoft.com/office/drawing/2014/main" id="{A14A429A-606E-45FD-A5F9-E9AB5A051DF5}"/>
                </a:ext>
              </a:extLst>
            </p:cNvPr>
            <p:cNvSpPr>
              <a:spLocks noChangeShapeType="1"/>
            </p:cNvSpPr>
            <p:nvPr/>
          </p:nvSpPr>
          <p:spPr bwMode="auto">
            <a:xfrm>
              <a:off x="1584" y="1920"/>
              <a:ext cx="1104"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9">
              <a:extLst>
                <a:ext uri="{FF2B5EF4-FFF2-40B4-BE49-F238E27FC236}">
                  <a16:creationId xmlns:a16="http://schemas.microsoft.com/office/drawing/2014/main" id="{732EBACE-68BB-4B59-A1FA-BB08D06CC539}"/>
                </a:ext>
              </a:extLst>
            </p:cNvPr>
            <p:cNvSpPr>
              <a:spLocks noChangeShapeType="1"/>
            </p:cNvSpPr>
            <p:nvPr/>
          </p:nvSpPr>
          <p:spPr bwMode="auto">
            <a:xfrm>
              <a:off x="1488" y="2064"/>
              <a:ext cx="0" cy="864"/>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0">
              <a:extLst>
                <a:ext uri="{FF2B5EF4-FFF2-40B4-BE49-F238E27FC236}">
                  <a16:creationId xmlns:a16="http://schemas.microsoft.com/office/drawing/2014/main" id="{4A7C8B3B-A2E6-424F-AEA6-1A40FF4D571F}"/>
                </a:ext>
              </a:extLst>
            </p:cNvPr>
            <p:cNvSpPr>
              <a:spLocks noChangeShapeType="1"/>
            </p:cNvSpPr>
            <p:nvPr/>
          </p:nvSpPr>
          <p:spPr bwMode="auto">
            <a:xfrm>
              <a:off x="1536" y="3024"/>
              <a:ext cx="1152"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11">
              <a:extLst>
                <a:ext uri="{FF2B5EF4-FFF2-40B4-BE49-F238E27FC236}">
                  <a16:creationId xmlns:a16="http://schemas.microsoft.com/office/drawing/2014/main" id="{53CA95C8-694F-459C-BD76-8D306FB4CEF8}"/>
                </a:ext>
              </a:extLst>
            </p:cNvPr>
            <p:cNvSpPr>
              <a:spLocks noChangeShapeType="1"/>
            </p:cNvSpPr>
            <p:nvPr/>
          </p:nvSpPr>
          <p:spPr bwMode="auto">
            <a:xfrm flipH="1">
              <a:off x="1536" y="2016"/>
              <a:ext cx="1152" cy="96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12">
              <a:extLst>
                <a:ext uri="{FF2B5EF4-FFF2-40B4-BE49-F238E27FC236}">
                  <a16:creationId xmlns:a16="http://schemas.microsoft.com/office/drawing/2014/main" id="{2682CE43-3B81-4673-83F9-6A71A82E6F8C}"/>
                </a:ext>
              </a:extLst>
            </p:cNvPr>
            <p:cNvSpPr>
              <a:spLocks noChangeShapeType="1"/>
            </p:cNvSpPr>
            <p:nvPr/>
          </p:nvSpPr>
          <p:spPr bwMode="auto">
            <a:xfrm>
              <a:off x="2784" y="2064"/>
              <a:ext cx="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13">
              <a:extLst>
                <a:ext uri="{FF2B5EF4-FFF2-40B4-BE49-F238E27FC236}">
                  <a16:creationId xmlns:a16="http://schemas.microsoft.com/office/drawing/2014/main" id="{EC105EE2-1423-49B1-9A2E-88879FC4CA9B}"/>
                </a:ext>
              </a:extLst>
            </p:cNvPr>
            <p:cNvSpPr>
              <a:spLocks noChangeShapeType="1"/>
            </p:cNvSpPr>
            <p:nvPr/>
          </p:nvSpPr>
          <p:spPr bwMode="auto">
            <a:xfrm>
              <a:off x="2784" y="2064"/>
              <a:ext cx="0" cy="816"/>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Text Box 14">
              <a:extLst>
                <a:ext uri="{FF2B5EF4-FFF2-40B4-BE49-F238E27FC236}">
                  <a16:creationId xmlns:a16="http://schemas.microsoft.com/office/drawing/2014/main" id="{506C0173-9918-41CE-A2FF-48D3DB3B0DFD}"/>
                </a:ext>
              </a:extLst>
            </p:cNvPr>
            <p:cNvSpPr txBox="1">
              <a:spLocks noChangeArrowheads="1"/>
            </p:cNvSpPr>
            <p:nvPr/>
          </p:nvSpPr>
          <p:spPr bwMode="auto">
            <a:xfrm>
              <a:off x="1910" y="1658"/>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1</a:t>
              </a:r>
            </a:p>
          </p:txBody>
        </p:sp>
        <p:sp>
          <p:nvSpPr>
            <p:cNvPr id="16" name="Text Box 15">
              <a:extLst>
                <a:ext uri="{FF2B5EF4-FFF2-40B4-BE49-F238E27FC236}">
                  <a16:creationId xmlns:a16="http://schemas.microsoft.com/office/drawing/2014/main" id="{17F76439-6B12-440C-AD0A-51E750008FA1}"/>
                </a:ext>
              </a:extLst>
            </p:cNvPr>
            <p:cNvSpPr txBox="1">
              <a:spLocks noChangeArrowheads="1"/>
            </p:cNvSpPr>
            <p:nvPr/>
          </p:nvSpPr>
          <p:spPr bwMode="auto">
            <a:xfrm>
              <a:off x="1238" y="2330"/>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7" name="Text Box 16">
              <a:extLst>
                <a:ext uri="{FF2B5EF4-FFF2-40B4-BE49-F238E27FC236}">
                  <a16:creationId xmlns:a16="http://schemas.microsoft.com/office/drawing/2014/main" id="{605EA565-18A1-43BF-8511-2ADA664615C2}"/>
                </a:ext>
              </a:extLst>
            </p:cNvPr>
            <p:cNvSpPr txBox="1">
              <a:spLocks noChangeArrowheads="1"/>
            </p:cNvSpPr>
            <p:nvPr/>
          </p:nvSpPr>
          <p:spPr bwMode="auto">
            <a:xfrm>
              <a:off x="1910" y="2282"/>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sp>
          <p:nvSpPr>
            <p:cNvPr id="18" name="Text Box 17">
              <a:extLst>
                <a:ext uri="{FF2B5EF4-FFF2-40B4-BE49-F238E27FC236}">
                  <a16:creationId xmlns:a16="http://schemas.microsoft.com/office/drawing/2014/main" id="{99E888F4-D0E6-48F8-9AF6-183B1C9DFCBB}"/>
                </a:ext>
              </a:extLst>
            </p:cNvPr>
            <p:cNvSpPr txBox="1">
              <a:spLocks noChangeArrowheads="1"/>
            </p:cNvSpPr>
            <p:nvPr/>
          </p:nvSpPr>
          <p:spPr bwMode="auto">
            <a:xfrm>
              <a:off x="1968" y="3024"/>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2</a:t>
              </a:r>
            </a:p>
          </p:txBody>
        </p:sp>
        <p:sp>
          <p:nvSpPr>
            <p:cNvPr id="19" name="Text Box 18">
              <a:extLst>
                <a:ext uri="{FF2B5EF4-FFF2-40B4-BE49-F238E27FC236}">
                  <a16:creationId xmlns:a16="http://schemas.microsoft.com/office/drawing/2014/main" id="{7225D9DF-4970-4145-9CEE-991418E3511B}"/>
                </a:ext>
              </a:extLst>
            </p:cNvPr>
            <p:cNvSpPr txBox="1">
              <a:spLocks noChangeArrowheads="1"/>
            </p:cNvSpPr>
            <p:nvPr/>
          </p:nvSpPr>
          <p:spPr bwMode="auto">
            <a:xfrm>
              <a:off x="2774" y="2234"/>
              <a:ext cx="212"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2400">
                  <a:latin typeface="Times New Roman" panose="02020603050405020304" pitchFamily="18" charset="0"/>
                </a:rPr>
                <a:t>3</a:t>
              </a:r>
            </a:p>
          </p:txBody>
        </p:sp>
      </p:grpSp>
      <p:graphicFrame>
        <p:nvGraphicFramePr>
          <p:cNvPr id="20" name="Object 19">
            <a:extLst>
              <a:ext uri="{FF2B5EF4-FFF2-40B4-BE49-F238E27FC236}">
                <a16:creationId xmlns:a16="http://schemas.microsoft.com/office/drawing/2014/main" id="{67E8CD85-DA90-4439-A6E8-DC4155ECC259}"/>
              </a:ext>
            </a:extLst>
          </p:cNvPr>
          <p:cNvGraphicFramePr>
            <a:graphicFrameLocks noChangeAspect="1"/>
          </p:cNvGraphicFramePr>
          <p:nvPr/>
        </p:nvGraphicFramePr>
        <p:xfrm>
          <a:off x="692259" y="2554124"/>
          <a:ext cx="7162800" cy="4025900"/>
        </p:xfrm>
        <a:graphic>
          <a:graphicData uri="http://schemas.openxmlformats.org/presentationml/2006/ole">
            <mc:AlternateContent xmlns:mc="http://schemas.openxmlformats.org/markup-compatibility/2006">
              <mc:Choice xmlns:v="urn:schemas-microsoft-com:vml" Requires="v">
                <p:oleObj name="Equation" r:id="rId2" imgW="3657600" imgH="2057400" progId="Equation.DSMT4">
                  <p:embed/>
                </p:oleObj>
              </mc:Choice>
              <mc:Fallback>
                <p:oleObj name="Equation" r:id="rId2" imgW="3657600" imgH="2057400" progId="Equation.DSMT4">
                  <p:embed/>
                  <p:pic>
                    <p:nvPicPr>
                      <p:cNvPr id="20" name="Object 19">
                        <a:extLst>
                          <a:ext uri="{FF2B5EF4-FFF2-40B4-BE49-F238E27FC236}">
                            <a16:creationId xmlns:a16="http://schemas.microsoft.com/office/drawing/2014/main" id="{67E8CD85-DA90-4439-A6E8-DC4155ECC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59" y="2554124"/>
                        <a:ext cx="7162800" cy="402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4626362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3">
            <a:extLst>
              <a:ext uri="{FF2B5EF4-FFF2-40B4-BE49-F238E27FC236}">
                <a16:creationId xmlns:a16="http://schemas.microsoft.com/office/drawing/2014/main" id="{C8CB5E8B-8881-487D-9E30-17AB644FD074}"/>
              </a:ext>
            </a:extLst>
          </p:cNvPr>
          <p:cNvSpPr txBox="1">
            <a:spLocks noChangeArrowheads="1"/>
          </p:cNvSpPr>
          <p:nvPr/>
        </p:nvSpPr>
        <p:spPr>
          <a:xfrm>
            <a:off x="1938580" y="1531750"/>
            <a:ext cx="7772400" cy="411480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endParaRPr lang="en-US" altLang="zh-CN" sz="2800" kern="0" dirty="0">
              <a:ea typeface="宋体" panose="02010600030101010101" pitchFamily="2" charset="-122"/>
            </a:endParaRPr>
          </a:p>
          <a:p>
            <a:pPr>
              <a:lnSpc>
                <a:spcPct val="150000"/>
              </a:lnSpc>
            </a:pPr>
            <a:endParaRPr lang="en-US" altLang="zh-CN" sz="2800" kern="0" dirty="0">
              <a:ea typeface="宋体" panose="02010600030101010101" pitchFamily="2" charset="-122"/>
            </a:endParaRPr>
          </a:p>
          <a:p>
            <a:pPr>
              <a:lnSpc>
                <a:spcPct val="150000"/>
              </a:lnSpc>
            </a:pPr>
            <a:endParaRPr lang="en-US" altLang="zh-CN" sz="2800" kern="0" dirty="0">
              <a:ea typeface="宋体" panose="02010600030101010101" pitchFamily="2" charset="-122"/>
            </a:endParaRPr>
          </a:p>
          <a:p>
            <a:pPr>
              <a:lnSpc>
                <a:spcPct val="150000"/>
              </a:lnSpc>
            </a:pPr>
            <a:endParaRPr lang="en-US" altLang="zh-CN" sz="2800" kern="0" dirty="0">
              <a:ea typeface="宋体" panose="02010600030101010101" pitchFamily="2" charset="-122"/>
            </a:endParaRPr>
          </a:p>
          <a:p>
            <a:pPr>
              <a:lnSpc>
                <a:spcPct val="150000"/>
              </a:lnSpc>
            </a:pPr>
            <a:r>
              <a:rPr lang="en-US" altLang="zh-CN" sz="2800" kern="0" dirty="0">
                <a:ea typeface="宋体" panose="02010600030101010101" pitchFamily="2" charset="-122"/>
              </a:rPr>
              <a:t>D</a:t>
            </a:r>
            <a:r>
              <a:rPr lang="en-US" altLang="zh-CN" sz="2800" kern="0" baseline="-25000" dirty="0">
                <a:ea typeface="宋体" panose="02010600030101010101" pitchFamily="2" charset="-122"/>
              </a:rPr>
              <a:t>4</a:t>
            </a:r>
            <a:r>
              <a:rPr lang="en-US" altLang="zh-CN" sz="2800" kern="0" dirty="0">
                <a:ea typeface="宋体" panose="02010600030101010101" pitchFamily="2" charset="-122"/>
              </a:rPr>
              <a:t>=(</a:t>
            </a:r>
            <a:r>
              <a:rPr lang="en-US" altLang="zh-CN" sz="2800" kern="0" dirty="0">
                <a:ea typeface="宋体" panose="02010600030101010101" pitchFamily="2" charset="-122"/>
                <a:sym typeface="Symbol" panose="05050102010706020507" pitchFamily="18" charset="2"/>
              </a:rPr>
              <a:t></a:t>
            </a:r>
            <a:r>
              <a:rPr lang="en-US" altLang="zh-CN" sz="2800" kern="0" dirty="0">
                <a:ea typeface="宋体" panose="02010600030101010101" pitchFamily="2" charset="-122"/>
              </a:rPr>
              <a:t>) </a:t>
            </a:r>
            <a:r>
              <a:rPr lang="en-US" altLang="zh-CN" sz="2800" kern="0" baseline="-25000" dirty="0">
                <a:ea typeface="宋体" panose="02010600030101010101" pitchFamily="2" charset="-122"/>
              </a:rPr>
              <a:t>4</a:t>
            </a:r>
            <a:r>
              <a:rPr lang="en-US" altLang="zh-CN" sz="2800" kern="0" baseline="-25000" dirty="0">
                <a:ea typeface="宋体" panose="02010600030101010101" pitchFamily="2" charset="-122"/>
                <a:sym typeface="Symbol" panose="05050102010706020507" pitchFamily="18" charset="2"/>
              </a:rPr>
              <a:t>4</a:t>
            </a:r>
          </a:p>
          <a:p>
            <a:pPr>
              <a:lnSpc>
                <a:spcPct val="150000"/>
              </a:lnSpc>
            </a:pPr>
            <a:r>
              <a:rPr lang="en-US" altLang="zh-CN" sz="2800" kern="0" dirty="0">
                <a:ea typeface="宋体" panose="02010600030101010101" pitchFamily="2" charset="-122"/>
                <a:sym typeface="Symbol" panose="05050102010706020507" pitchFamily="18" charset="2"/>
              </a:rPr>
              <a:t>P=D  D</a:t>
            </a:r>
            <a:r>
              <a:rPr lang="en-US" altLang="zh-CN" sz="2800" kern="0" baseline="30000" dirty="0">
                <a:ea typeface="宋体" panose="02010600030101010101" pitchFamily="2" charset="-122"/>
                <a:sym typeface="Symbol" panose="05050102010706020507" pitchFamily="18" charset="2"/>
              </a:rPr>
              <a:t>2</a:t>
            </a:r>
            <a:r>
              <a:rPr lang="en-US" altLang="zh-CN" sz="2800" kern="0" dirty="0">
                <a:ea typeface="宋体" panose="02010600030101010101" pitchFamily="2" charset="-122"/>
                <a:sym typeface="Symbol" panose="05050102010706020507" pitchFamily="18" charset="2"/>
              </a:rPr>
              <a:t>  D</a:t>
            </a:r>
            <a:r>
              <a:rPr lang="en-US" altLang="zh-CN" sz="2800" kern="0" baseline="30000" dirty="0">
                <a:ea typeface="宋体" panose="02010600030101010101" pitchFamily="2" charset="-122"/>
                <a:sym typeface="Symbol" panose="05050102010706020507" pitchFamily="18" charset="2"/>
              </a:rPr>
              <a:t>3</a:t>
            </a:r>
            <a:r>
              <a:rPr lang="en-US" altLang="zh-CN" sz="2800" kern="0" dirty="0">
                <a:ea typeface="宋体" panose="02010600030101010101" pitchFamily="2" charset="-122"/>
                <a:sym typeface="Symbol" panose="05050102010706020507" pitchFamily="18" charset="2"/>
              </a:rPr>
              <a:t> D</a:t>
            </a:r>
            <a:r>
              <a:rPr lang="en-US" altLang="zh-CN" sz="2800" kern="0" baseline="30000" dirty="0">
                <a:ea typeface="宋体" panose="02010600030101010101" pitchFamily="2" charset="-122"/>
                <a:sym typeface="Symbol" panose="05050102010706020507" pitchFamily="18" charset="2"/>
              </a:rPr>
              <a:t>4</a:t>
            </a:r>
            <a:r>
              <a:rPr lang="en-US" altLang="zh-CN" sz="2800" kern="0" dirty="0">
                <a:ea typeface="宋体" panose="02010600030101010101" pitchFamily="2" charset="-122"/>
                <a:sym typeface="Symbol" panose="05050102010706020507" pitchFamily="18" charset="2"/>
              </a:rPr>
              <a:t> </a:t>
            </a:r>
          </a:p>
          <a:p>
            <a:pPr>
              <a:lnSpc>
                <a:spcPct val="150000"/>
              </a:lnSpc>
            </a:pPr>
            <a:endParaRPr lang="en-US" altLang="zh-CN" sz="2800" kern="0" dirty="0">
              <a:ea typeface="宋体" panose="02010600030101010101" pitchFamily="2" charset="-122"/>
            </a:endParaRPr>
          </a:p>
        </p:txBody>
      </p:sp>
      <p:graphicFrame>
        <p:nvGraphicFramePr>
          <p:cNvPr id="4" name="Object 4">
            <a:extLst>
              <a:ext uri="{FF2B5EF4-FFF2-40B4-BE49-F238E27FC236}">
                <a16:creationId xmlns:a16="http://schemas.microsoft.com/office/drawing/2014/main" id="{08EF16D2-E832-453A-B3BA-E10E31D4312C}"/>
              </a:ext>
            </a:extLst>
          </p:cNvPr>
          <p:cNvGraphicFramePr>
            <a:graphicFrameLocks noChangeAspect="1"/>
          </p:cNvGraphicFramePr>
          <p:nvPr/>
        </p:nvGraphicFramePr>
        <p:xfrm>
          <a:off x="1862380" y="1836550"/>
          <a:ext cx="8037513" cy="2014538"/>
        </p:xfrm>
        <a:graphic>
          <a:graphicData uri="http://schemas.openxmlformats.org/presentationml/2006/ole">
            <mc:AlternateContent xmlns:mc="http://schemas.openxmlformats.org/markup-compatibility/2006">
              <mc:Choice xmlns:v="urn:schemas-microsoft-com:vml" Requires="v">
                <p:oleObj name="Equation" r:id="rId3" imgW="3644900" imgH="914400" progId="Equation.DSMT4">
                  <p:embed/>
                </p:oleObj>
              </mc:Choice>
              <mc:Fallback>
                <p:oleObj name="Equation" r:id="rId3" imgW="3644900" imgH="914400" progId="Equation.DSMT4">
                  <p:embed/>
                  <p:pic>
                    <p:nvPicPr>
                      <p:cNvPr id="4" name="Object 4">
                        <a:extLst>
                          <a:ext uri="{FF2B5EF4-FFF2-40B4-BE49-F238E27FC236}">
                            <a16:creationId xmlns:a16="http://schemas.microsoft.com/office/drawing/2014/main" id="{08EF16D2-E832-453A-B3BA-E10E31D43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380" y="1836550"/>
                        <a:ext cx="8037513" cy="201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F90A53B4-460D-4819-8A0B-641A83564A46}"/>
              </a:ext>
            </a:extLst>
          </p:cNvPr>
          <p:cNvGraphicFramePr>
            <a:graphicFrameLocks noChangeAspect="1"/>
          </p:cNvGraphicFramePr>
          <p:nvPr/>
        </p:nvGraphicFramePr>
        <p:xfrm>
          <a:off x="6434380" y="4046350"/>
          <a:ext cx="2884488" cy="2014538"/>
        </p:xfrm>
        <a:graphic>
          <a:graphicData uri="http://schemas.openxmlformats.org/presentationml/2006/ole">
            <mc:AlternateContent xmlns:mc="http://schemas.openxmlformats.org/markup-compatibility/2006">
              <mc:Choice xmlns:v="urn:schemas-microsoft-com:vml" Requires="v">
                <p:oleObj name="Equation" r:id="rId5" imgW="1308100" imgH="914400" progId="Equation.DSMT4">
                  <p:embed/>
                </p:oleObj>
              </mc:Choice>
              <mc:Fallback>
                <p:oleObj name="Equation" r:id="rId5" imgW="1308100" imgH="914400" progId="Equation.DSMT4">
                  <p:embed/>
                  <p:pic>
                    <p:nvPicPr>
                      <p:cNvPr id="5" name="Object 5">
                        <a:extLst>
                          <a:ext uri="{FF2B5EF4-FFF2-40B4-BE49-F238E27FC236}">
                            <a16:creationId xmlns:a16="http://schemas.microsoft.com/office/drawing/2014/main" id="{F90A53B4-460D-4819-8A0B-641A83564A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4380" y="4046350"/>
                        <a:ext cx="2884488" cy="201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20526029"/>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7CEF61B-C852-4008-A1A0-86EFF499EECF}"/>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AutoShape 3">
            <a:extLst>
              <a:ext uri="{FF2B5EF4-FFF2-40B4-BE49-F238E27FC236}">
                <a16:creationId xmlns:a16="http://schemas.microsoft.com/office/drawing/2014/main" id="{0744D58A-EB6E-435B-806A-A3CF7B0C7F21}"/>
              </a:ext>
            </a:extLst>
          </p:cNvPr>
          <p:cNvSpPr txBox="1">
            <a:spLocks noChangeAspect="1" noChangeArrowheads="1"/>
          </p:cNvSpPr>
          <p:nvPr/>
        </p:nvSpPr>
        <p:spPr>
          <a:xfrm>
            <a:off x="875653" y="1166018"/>
            <a:ext cx="8438827" cy="4641030"/>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ea typeface="宋体" panose="02010600030101010101" pitchFamily="2" charset="-122"/>
              </a:rPr>
              <a:t>Find the shortest path from </a:t>
            </a:r>
            <a:r>
              <a:rPr lang="en-US" altLang="zh-CN" i="1" kern="0" dirty="0">
                <a:ea typeface="宋体" panose="02010600030101010101" pitchFamily="2" charset="-122"/>
              </a:rPr>
              <a:t>a</a:t>
            </a:r>
            <a:r>
              <a:rPr lang="en-US" altLang="zh-CN" kern="0" dirty="0">
                <a:ea typeface="宋体" panose="02010600030101010101" pitchFamily="2" charset="-122"/>
              </a:rPr>
              <a:t> to </a:t>
            </a:r>
            <a:r>
              <a:rPr lang="en-US" altLang="zh-CN" i="1" kern="0" dirty="0">
                <a:ea typeface="宋体" panose="02010600030101010101" pitchFamily="2" charset="-122"/>
              </a:rPr>
              <a:t>z</a:t>
            </a:r>
            <a:r>
              <a:rPr lang="en-US" altLang="zh-CN" kern="0" dirty="0">
                <a:ea typeface="宋体" panose="02010600030101010101" pitchFamily="2" charset="-122"/>
              </a:rPr>
              <a:t>.</a:t>
            </a:r>
          </a:p>
          <a:p>
            <a:pPr lvl="1">
              <a:lnSpc>
                <a:spcPct val="150000"/>
              </a:lnSpc>
            </a:pPr>
            <a:r>
              <a:rPr lang="en-US" altLang="zh-CN" kern="0" dirty="0">
                <a:ea typeface="宋体" panose="02010600030101010101" pitchFamily="2" charset="-122"/>
              </a:rPr>
              <a:t>Dijkstra</a:t>
            </a:r>
          </a:p>
          <a:p>
            <a:pPr lvl="1">
              <a:lnSpc>
                <a:spcPct val="150000"/>
              </a:lnSpc>
            </a:pPr>
            <a:endParaRPr lang="en-US" altLang="zh-CN" kern="0" dirty="0">
              <a:ea typeface="宋体" panose="02010600030101010101" pitchFamily="2" charset="-122"/>
            </a:endParaRPr>
          </a:p>
          <a:p>
            <a:pPr lvl="1">
              <a:lnSpc>
                <a:spcPct val="150000"/>
              </a:lnSpc>
            </a:pPr>
            <a:r>
              <a:rPr lang="en-US" altLang="zh-CN" kern="0" dirty="0">
                <a:ea typeface="宋体" panose="02010600030101010101" pitchFamily="2" charset="-122"/>
              </a:rPr>
              <a:t>Matrix</a:t>
            </a:r>
          </a:p>
        </p:txBody>
      </p:sp>
      <p:pic>
        <p:nvPicPr>
          <p:cNvPr id="4" name="Picture 4">
            <a:extLst>
              <a:ext uri="{FF2B5EF4-FFF2-40B4-BE49-F238E27FC236}">
                <a16:creationId xmlns:a16="http://schemas.microsoft.com/office/drawing/2014/main" id="{8AC892E2-7C39-41BC-8CA1-518B87898282}"/>
              </a:ext>
            </a:extLst>
          </p:cNvPr>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109111" y="1715293"/>
            <a:ext cx="58769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0260E27F-945F-45D8-96C6-245B12474A1C}"/>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318567" y="4323913"/>
            <a:ext cx="42481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7027670"/>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123D75C4-C58B-46FC-A155-ABFA9EE701BB}"/>
              </a:ext>
            </a:extLst>
          </p:cNvPr>
          <p:cNvSpPr txBox="1">
            <a:spLocks noChangeArrowheads="1"/>
          </p:cNvSpPr>
          <p:nvPr/>
        </p:nvSpPr>
        <p:spPr>
          <a:xfrm>
            <a:off x="1979613"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Remarks</a:t>
            </a:r>
            <a:endParaRPr lang="en-US" altLang="zh-CN" kern="0" dirty="0">
              <a:ea typeface="宋体" panose="02010600030101010101" pitchFamily="2" charset="-122"/>
            </a:endParaRPr>
          </a:p>
        </p:txBody>
      </p:sp>
      <p:sp>
        <p:nvSpPr>
          <p:cNvPr id="4" name="Rectangle 3">
            <a:extLst>
              <a:ext uri="{FF2B5EF4-FFF2-40B4-BE49-F238E27FC236}">
                <a16:creationId xmlns:a16="http://schemas.microsoft.com/office/drawing/2014/main" id="{16116178-E45D-4724-BA16-8C35F962CA99}"/>
              </a:ext>
            </a:extLst>
          </p:cNvPr>
          <p:cNvSpPr txBox="1">
            <a:spLocks noChangeArrowheads="1"/>
          </p:cNvSpPr>
          <p:nvPr/>
        </p:nvSpPr>
        <p:spPr>
          <a:xfrm>
            <a:off x="0" y="1479508"/>
            <a:ext cx="1219200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kern="0" dirty="0">
                <a:ea typeface="宋体" panose="02010600030101010101" pitchFamily="2" charset="-122"/>
              </a:rPr>
              <a:t> The problem we have been considering has a number of important variations. In one case, the edges may have </a:t>
            </a:r>
            <a:r>
              <a:rPr lang="en-US" altLang="zh-CN" sz="2800" i="1" kern="0" dirty="0">
                <a:solidFill>
                  <a:schemeClr val="hlink"/>
                </a:solidFill>
                <a:ea typeface="宋体" panose="02010600030101010101" pitchFamily="2" charset="-122"/>
              </a:rPr>
              <a:t>weights(</a:t>
            </a:r>
            <a:r>
              <a:rPr lang="zh-CN" altLang="en-US" sz="2800" i="1" kern="0" dirty="0">
                <a:solidFill>
                  <a:schemeClr val="hlink"/>
                </a:solidFill>
                <a:ea typeface="宋体" panose="02010600030101010101" pitchFamily="2" charset="-122"/>
              </a:rPr>
              <a:t>权重</a:t>
            </a:r>
            <a:r>
              <a:rPr lang="en-US" altLang="zh-CN" sz="2800" i="1" kern="0" dirty="0">
                <a:solidFill>
                  <a:schemeClr val="hlink"/>
                </a:solidFill>
                <a:ea typeface="宋体" panose="02010600030101010101" pitchFamily="2" charset="-122"/>
              </a:rPr>
              <a:t>)</a:t>
            </a:r>
            <a:r>
              <a:rPr lang="en-US" altLang="zh-CN" sz="2800" kern="0" dirty="0">
                <a:ea typeface="宋体" panose="02010600030101010101" pitchFamily="2" charset="-122"/>
              </a:rPr>
              <a:t> representing distance, cost, and the like. The problem is then to find a Hamiltonian circuit (or path) for which the total sum of weights in the path is a minimum. For example, the vertices might represent cities; the edges, lines of transportation; and the weight of an edge. the cost of traveling along that edge. This version of the problem is often called </a:t>
            </a:r>
            <a:r>
              <a:rPr lang="en-US" altLang="zh-CN" sz="2800" i="1" kern="0" dirty="0">
                <a:solidFill>
                  <a:schemeClr val="hlink"/>
                </a:solidFill>
                <a:ea typeface="宋体" panose="02010600030101010101" pitchFamily="2" charset="-122"/>
              </a:rPr>
              <a:t>the traveling salesperson problem(</a:t>
            </a:r>
            <a:r>
              <a:rPr lang="zh-CN" altLang="en-US" sz="2800" i="1" kern="0" dirty="0">
                <a:solidFill>
                  <a:schemeClr val="hlink"/>
                </a:solidFill>
                <a:ea typeface="宋体" panose="02010600030101010101" pitchFamily="2" charset="-122"/>
              </a:rPr>
              <a:t>旅行商问题</a:t>
            </a:r>
            <a:r>
              <a:rPr lang="en-US" altLang="zh-CN" sz="2800" i="1" kern="0" dirty="0">
                <a:solidFill>
                  <a:schemeClr val="hlink"/>
                </a:solidFill>
                <a:ea typeface="宋体" panose="02010600030101010101" pitchFamily="2" charset="-122"/>
              </a:rPr>
              <a:t>)</a:t>
            </a:r>
            <a:r>
              <a:rPr lang="en-US" altLang="zh-CN" sz="2800" kern="0" dirty="0">
                <a:ea typeface="宋体" panose="02010600030101010101" pitchFamily="2" charset="-122"/>
              </a:rPr>
              <a:t>.</a:t>
            </a:r>
          </a:p>
        </p:txBody>
      </p:sp>
    </p:spTree>
    <p:extLst>
      <p:ext uri="{BB962C8B-B14F-4D97-AF65-F5344CB8AC3E}">
        <p14:creationId xmlns:p14="http://schemas.microsoft.com/office/powerpoint/2010/main" val="1503040228"/>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2">
            <a:extLst>
              <a:ext uri="{FF2B5EF4-FFF2-40B4-BE49-F238E27FC236}">
                <a16:creationId xmlns:a16="http://schemas.microsoft.com/office/drawing/2014/main" id="{4E5620B8-D2A1-43CE-A7C6-67569BC53EA3}"/>
              </a:ext>
            </a:extLst>
          </p:cNvPr>
          <p:cNvSpPr txBox="1">
            <a:spLocks noChangeArrowheads="1"/>
          </p:cNvSpPr>
          <p:nvPr/>
        </p:nvSpPr>
        <p:spPr bwMode="auto">
          <a:xfrm>
            <a:off x="2879629" y="798213"/>
            <a:ext cx="9312371"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zh-CN" altLang="en-US" b="1" dirty="0">
                <a:latin typeface="宋体" panose="02010600030101010101" pitchFamily="2" charset="-122"/>
              </a:rPr>
              <a:t>   应用问题：</a:t>
            </a:r>
            <a:r>
              <a:rPr kumimoji="1" lang="zh-CN" altLang="en-US" b="1" dirty="0">
                <a:solidFill>
                  <a:schemeClr val="tx2"/>
                </a:solidFill>
                <a:latin typeface="宋体" panose="02010600030101010101" pitchFamily="2" charset="-122"/>
              </a:rPr>
              <a:t>旅行商问题（</a:t>
            </a:r>
            <a:r>
              <a:rPr kumimoji="1" lang="en-US" altLang="zh-CN" b="1" dirty="0">
                <a:solidFill>
                  <a:schemeClr val="tx2"/>
                </a:solidFill>
                <a:latin typeface="宋体" panose="02010600030101010101" pitchFamily="2" charset="-122"/>
              </a:rPr>
              <a:t>TSP</a:t>
            </a:r>
            <a:r>
              <a:rPr kumimoji="1" lang="zh-CN" altLang="en-US" b="1" dirty="0">
                <a:solidFill>
                  <a:schemeClr val="tx2"/>
                </a:solidFill>
                <a:latin typeface="宋体" panose="02010600030101010101" pitchFamily="2" charset="-122"/>
              </a:rPr>
              <a:t>）</a:t>
            </a:r>
          </a:p>
          <a:p>
            <a:pPr algn="just" eaLnBrk="1" hangingPunct="1">
              <a:spcBef>
                <a:spcPct val="0"/>
              </a:spcBef>
              <a:buFontTx/>
              <a:buNone/>
            </a:pPr>
            <a:r>
              <a:rPr kumimoji="1" lang="zh-CN" altLang="en-US" b="1" dirty="0">
                <a:solidFill>
                  <a:schemeClr val="tx2"/>
                </a:solidFill>
                <a:latin typeface="宋体" panose="02010600030101010101" pitchFamily="2" charset="-122"/>
              </a:rPr>
              <a:t>   </a:t>
            </a:r>
            <a:r>
              <a:rPr kumimoji="1" lang="en-US" altLang="zh-CN" b="1" dirty="0">
                <a:solidFill>
                  <a:schemeClr val="tx2"/>
                </a:solidFill>
                <a:latin typeface="宋体" panose="02010600030101010101" pitchFamily="2" charset="-122"/>
              </a:rPr>
              <a:t>Traveling Salesman Problem</a:t>
            </a:r>
            <a:r>
              <a:rPr kumimoji="1" lang="en-US" altLang="zh-CN" b="1" dirty="0">
                <a:latin typeface="宋体" panose="02010600030101010101" pitchFamily="2" charset="-122"/>
              </a:rPr>
              <a:t>          </a:t>
            </a:r>
            <a:endParaRPr kumimoji="1" lang="en-US" altLang="zh-CN" sz="2400" dirty="0">
              <a:latin typeface="Times New Roman" panose="02020603050405020304" pitchFamily="18" charset="0"/>
            </a:endParaRPr>
          </a:p>
        </p:txBody>
      </p:sp>
      <p:sp>
        <p:nvSpPr>
          <p:cNvPr id="4" name="Text Box 3">
            <a:extLst>
              <a:ext uri="{FF2B5EF4-FFF2-40B4-BE49-F238E27FC236}">
                <a16:creationId xmlns:a16="http://schemas.microsoft.com/office/drawing/2014/main" id="{A91FED30-D2B2-4B6A-8E2E-40F203339635}"/>
              </a:ext>
            </a:extLst>
          </p:cNvPr>
          <p:cNvSpPr txBox="1">
            <a:spLocks noChangeArrowheads="1"/>
          </p:cNvSpPr>
          <p:nvPr/>
        </p:nvSpPr>
        <p:spPr bwMode="auto">
          <a:xfrm>
            <a:off x="195328" y="1942643"/>
            <a:ext cx="1037451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a:latin typeface="Times New Roman" panose="02020603050405020304" pitchFamily="18" charset="0"/>
              </a:rPr>
              <a:t>问题：从某地出发，恰好一次经过ｎ个城市回到   </a:t>
            </a:r>
          </a:p>
          <a:p>
            <a:pPr eaLnBrk="1" hangingPunct="1">
              <a:spcBef>
                <a:spcPct val="50000"/>
              </a:spcBef>
              <a:buFontTx/>
              <a:buNone/>
            </a:pPr>
            <a:r>
              <a:rPr kumimoji="1" lang="zh-CN" altLang="en-US" sz="2800" b="1" dirty="0">
                <a:latin typeface="Times New Roman" panose="02020603050405020304" pitchFamily="18" charset="0"/>
              </a:rPr>
              <a:t>            原地，寻找最短的道路。</a:t>
            </a:r>
          </a:p>
          <a:p>
            <a:pPr eaLnBrk="1" hangingPunct="1">
              <a:spcBef>
                <a:spcPct val="50000"/>
              </a:spcBef>
              <a:buFontTx/>
              <a:buNone/>
            </a:pPr>
            <a:r>
              <a:rPr kumimoji="1" lang="zh-CN" altLang="en-US" sz="2800" b="1" dirty="0">
                <a:latin typeface="Times New Roman" panose="02020603050405020304" pitchFamily="18" charset="0"/>
              </a:rPr>
              <a:t>实质：无向简单加权图，寻找最短Ｈ回路的问题。</a:t>
            </a:r>
          </a:p>
        </p:txBody>
      </p:sp>
      <p:sp>
        <p:nvSpPr>
          <p:cNvPr id="5" name="Text Box 4">
            <a:extLst>
              <a:ext uri="{FF2B5EF4-FFF2-40B4-BE49-F238E27FC236}">
                <a16:creationId xmlns:a16="http://schemas.microsoft.com/office/drawing/2014/main" id="{98AC702F-310C-4B8A-8BE6-F79D6EEC8891}"/>
              </a:ext>
            </a:extLst>
          </p:cNvPr>
          <p:cNvSpPr txBox="1">
            <a:spLocks noChangeArrowheads="1"/>
          </p:cNvSpPr>
          <p:nvPr/>
        </p:nvSpPr>
        <p:spPr bwMode="auto">
          <a:xfrm>
            <a:off x="184215" y="3992105"/>
            <a:ext cx="7543800" cy="130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说明：</a:t>
            </a:r>
          </a:p>
          <a:p>
            <a:pPr algn="just" eaLnBrk="1" hangingPunct="1">
              <a:lnSpc>
                <a:spcPct val="15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1</a:t>
            </a:r>
            <a:r>
              <a:rPr kumimoji="1" lang="zh-CN" altLang="en-US" sz="2800" b="1" dirty="0">
                <a:latin typeface="宋体" panose="02010600030101010101" pitchFamily="2" charset="-122"/>
              </a:rPr>
              <a:t>）不一定存在，若无向图是完全图则存在。</a:t>
            </a:r>
            <a:endParaRPr kumimoji="1" lang="zh-CN" altLang="en-US" sz="2800" b="1" dirty="0">
              <a:latin typeface="Times New Roman" panose="02020603050405020304" pitchFamily="18" charset="0"/>
            </a:endParaRPr>
          </a:p>
        </p:txBody>
      </p:sp>
      <p:sp>
        <p:nvSpPr>
          <p:cNvPr id="6" name="Text Box 5">
            <a:extLst>
              <a:ext uri="{FF2B5EF4-FFF2-40B4-BE49-F238E27FC236}">
                <a16:creationId xmlns:a16="http://schemas.microsoft.com/office/drawing/2014/main" id="{16309AFC-6C5D-4840-9B1D-64357147356A}"/>
              </a:ext>
            </a:extLst>
          </p:cNvPr>
          <p:cNvSpPr txBox="1">
            <a:spLocks noChangeArrowheads="1"/>
          </p:cNvSpPr>
          <p:nvPr/>
        </p:nvSpPr>
        <p:spPr bwMode="auto">
          <a:xfrm>
            <a:off x="195327" y="5198608"/>
            <a:ext cx="11753865" cy="130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en-US" altLang="zh-CN" sz="2400" dirty="0">
                <a:latin typeface="宋体" panose="02010600030101010101" pitchFamily="2" charset="-122"/>
              </a:rPr>
              <a:t> </a:t>
            </a:r>
            <a:r>
              <a:rPr kumimoji="1" lang="zh-CN" altLang="en-US" sz="2800" b="1" dirty="0">
                <a:latin typeface="宋体" panose="02010600030101010101" pitchFamily="2" charset="-122"/>
              </a:rPr>
              <a:t>（</a:t>
            </a:r>
            <a:r>
              <a:rPr kumimoji="1" lang="en-US" altLang="zh-CN" sz="2800" b="1" dirty="0">
                <a:latin typeface="宋体" panose="02010600030101010101" pitchFamily="2" charset="-122"/>
              </a:rPr>
              <a:t>2</a:t>
            </a:r>
            <a:r>
              <a:rPr kumimoji="1" lang="zh-CN" altLang="en-US" sz="2800" b="1" dirty="0">
                <a:latin typeface="宋体" panose="02010600030101010101" pitchFamily="2" charset="-122"/>
              </a:rPr>
              <a:t>）图是</a:t>
            </a:r>
            <a:r>
              <a:rPr kumimoji="1" lang="zh-CN" altLang="zh-CN" sz="2800" b="1" dirty="0">
                <a:latin typeface="宋体" panose="02010600030101010101" pitchFamily="2" charset="-122"/>
              </a:rPr>
              <a:t>连通的,两个城市间总有路,若以两城市间交通费用作为边的权,则是无向图的</a:t>
            </a:r>
            <a:r>
              <a:rPr kumimoji="1" lang="en-US" altLang="zh-CN" sz="2800" b="1" dirty="0">
                <a:latin typeface="宋体" panose="02010600030101010101" pitchFamily="2" charset="-122"/>
              </a:rPr>
              <a:t>H</a:t>
            </a:r>
            <a:r>
              <a:rPr kumimoji="1" lang="zh-CN" altLang="zh-CN" sz="2800" b="1" dirty="0">
                <a:latin typeface="宋体" panose="02010600030101010101" pitchFamily="2" charset="-122"/>
              </a:rPr>
              <a:t>回路问题.</a:t>
            </a:r>
            <a:endParaRPr kumimoji="1" lang="en-US" altLang="zh-CN" sz="2800" b="1" dirty="0">
              <a:latin typeface="Times New Roman" panose="02020603050405020304" pitchFamily="18" charset="0"/>
            </a:endParaRPr>
          </a:p>
        </p:txBody>
      </p:sp>
    </p:spTree>
    <p:extLst>
      <p:ext uri="{BB962C8B-B14F-4D97-AF65-F5344CB8AC3E}">
        <p14:creationId xmlns:p14="http://schemas.microsoft.com/office/powerpoint/2010/main" val="16909505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495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Solution:</a:t>
            </a:r>
          </a:p>
          <a:p>
            <a:pPr lvl="1">
              <a:lnSpc>
                <a:spcPct val="150000"/>
              </a:lnSpc>
              <a:buClr>
                <a:schemeClr val="tx1"/>
              </a:buClr>
              <a:buFont typeface="Wingdings" panose="05000000000000000000" pitchFamily="2" charset="2"/>
              <a:buChar char="l"/>
            </a:pPr>
            <a:r>
              <a:rPr lang="en-US" altLang="zh-CN" sz="2400" dirty="0"/>
              <a:t>G is strongly connected because there is a path between any two vertices in this directed graph (the reader should verify this). Hence, G is also weakly connected. The graph H is not strongly connected. There is no directed path from a to b in this graph. However, H is weakly connected, because there is a path between any two vertices in the underlying undirected graph of H (the reader should verify this).</a:t>
            </a:r>
          </a:p>
          <a:p>
            <a:pPr lvl="1">
              <a:lnSpc>
                <a:spcPct val="150000"/>
              </a:lnSpc>
              <a:buClr>
                <a:schemeClr val="tx1"/>
              </a:buClr>
              <a:buFont typeface="Wingdings" panose="05000000000000000000" pitchFamily="2" charset="2"/>
              <a:buChar char="l"/>
            </a:pPr>
            <a:endParaRPr lang="en-US" altLang="zh-CN" sz="3600" dirty="0"/>
          </a:p>
        </p:txBody>
      </p:sp>
      <p:sp>
        <p:nvSpPr>
          <p:cNvPr id="5" name="文本框 4"/>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Connectedness in Directed Graphs</a:t>
            </a:r>
          </a:p>
        </p:txBody>
      </p:sp>
    </p:spTree>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2">
            <a:extLst>
              <a:ext uri="{FF2B5EF4-FFF2-40B4-BE49-F238E27FC236}">
                <a16:creationId xmlns:a16="http://schemas.microsoft.com/office/drawing/2014/main" id="{CAD1909D-8590-4B57-AA60-4F6D74B0A7F9}"/>
              </a:ext>
            </a:extLst>
          </p:cNvPr>
          <p:cNvSpPr txBox="1">
            <a:spLocks noChangeArrowheads="1"/>
          </p:cNvSpPr>
          <p:nvPr/>
        </p:nvSpPr>
        <p:spPr bwMode="auto">
          <a:xfrm>
            <a:off x="457846" y="895027"/>
            <a:ext cx="11276308" cy="5849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无向加权完全图的</a:t>
            </a:r>
            <a:r>
              <a:rPr kumimoji="1" lang="zh-CN" altLang="en-US" sz="2800" b="1" dirty="0">
                <a:solidFill>
                  <a:schemeClr val="tx2"/>
                </a:solidFill>
                <a:latin typeface="宋体" panose="02010600030101010101" pitchFamily="2" charset="-122"/>
              </a:rPr>
              <a:t>最近邻域算法</a:t>
            </a:r>
            <a:r>
              <a:rPr kumimoji="1" lang="en-US" altLang="zh-CN" sz="2800" b="1" dirty="0">
                <a:solidFill>
                  <a:schemeClr val="tx2"/>
                </a:solidFill>
                <a:latin typeface="宋体" panose="02010600030101010101" pitchFamily="2" charset="-122"/>
              </a:rPr>
              <a:t>/Approximation</a:t>
            </a:r>
            <a:r>
              <a:rPr kumimoji="1" lang="zh-CN" altLang="en-US" sz="2800" b="1" dirty="0">
                <a:latin typeface="宋体" panose="02010600030101010101" pitchFamily="2" charset="-122"/>
              </a:rPr>
              <a:t>：</a:t>
            </a:r>
          </a:p>
          <a:p>
            <a:pPr algn="just" eaLnBrk="1" hangingPunct="1">
              <a:lnSpc>
                <a:spcPct val="150000"/>
              </a:lnSpc>
              <a:spcBef>
                <a:spcPct val="0"/>
              </a:spcBef>
              <a:buFontTx/>
              <a:buNone/>
            </a:pPr>
            <a:r>
              <a:rPr kumimoji="1" lang="zh-CN" altLang="en-US" sz="2800" b="1" dirty="0">
                <a:latin typeface="宋体" panose="02010600030101010101" pitchFamily="2" charset="-122"/>
              </a:rPr>
              <a:t>  １．从任一顶点出发，记为Ｖ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，找一个与Ｖ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最近的顶点Ｖ</a:t>
            </a:r>
            <a:r>
              <a:rPr kumimoji="1" lang="en-US" altLang="zh-CN" sz="2800" b="1" baseline="-25000" dirty="0">
                <a:latin typeface="宋体" panose="02010600030101010101" pitchFamily="2" charset="-122"/>
              </a:rPr>
              <a:t>2</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2</a:t>
            </a:r>
            <a:r>
              <a:rPr kumimoji="1" lang="zh-CN" altLang="en-US" sz="2800" b="1" dirty="0">
                <a:latin typeface="宋体" panose="02010600030101010101" pitchFamily="2" charset="-122"/>
              </a:rPr>
              <a:t>）为两个顶点的基本道路。</a:t>
            </a:r>
          </a:p>
          <a:p>
            <a:pPr algn="just" eaLnBrk="1" hangingPunct="1">
              <a:lnSpc>
                <a:spcPct val="150000"/>
              </a:lnSpc>
              <a:spcBef>
                <a:spcPct val="0"/>
              </a:spcBef>
              <a:buFontTx/>
              <a:buNone/>
            </a:pPr>
            <a:r>
              <a:rPr kumimoji="1" lang="zh-CN" altLang="en-US" sz="2800" b="1" dirty="0">
                <a:latin typeface="宋体" panose="02010600030101010101" pitchFamily="2" charset="-122"/>
              </a:rPr>
              <a:t>  ２．若找出有ｐ个顶点的基本道路</a:t>
            </a:r>
          </a:p>
          <a:p>
            <a:pPr algn="just" eaLnBrk="1" hangingPunct="1">
              <a:lnSpc>
                <a:spcPct val="150000"/>
              </a:lnSpc>
              <a:spcBef>
                <a:spcPct val="0"/>
              </a:spcBef>
              <a:buFontTx/>
              <a:buNone/>
            </a:pPr>
            <a:r>
              <a:rPr kumimoji="1" lang="zh-CN" altLang="en-US" sz="2800" b="1" dirty="0">
                <a:latin typeface="宋体" panose="02010600030101010101" pitchFamily="2" charset="-122"/>
              </a:rPr>
              <a:t>    （Ｖ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2</a:t>
            </a:r>
            <a:r>
              <a:rPr kumimoji="1" lang="zh-CN" altLang="en-US" sz="2800" b="1" dirty="0">
                <a:latin typeface="宋体" panose="02010600030101010101" pitchFamily="2" charset="-122"/>
              </a:rPr>
              <a:t>，</a:t>
            </a:r>
            <a:r>
              <a:rPr kumimoji="1" lang="en-US" altLang="zh-CN" sz="2800" b="1" dirty="0">
                <a:latin typeface="Courier New" panose="02070309020205020404" pitchFamily="49" charset="0"/>
              </a:rPr>
              <a:t>…</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p</a:t>
            </a:r>
            <a:r>
              <a:rPr kumimoji="1" lang="zh-CN" altLang="en-US" sz="2800" b="1" dirty="0">
                <a:latin typeface="宋体" panose="02010600030101010101" pitchFamily="2" charset="-122"/>
              </a:rPr>
              <a:t>），ｐ＜ｎ，在道路外找一个离Ｖ</a:t>
            </a:r>
            <a:r>
              <a:rPr kumimoji="1" lang="en-US" altLang="zh-CN" sz="2800" b="1" baseline="-25000" dirty="0">
                <a:latin typeface="宋体" panose="02010600030101010101" pitchFamily="2" charset="-122"/>
              </a:rPr>
              <a:t>p</a:t>
            </a:r>
            <a:r>
              <a:rPr kumimoji="1" lang="zh-CN" altLang="en-US" sz="2800" b="1" dirty="0">
                <a:latin typeface="宋体" panose="02010600030101010101" pitchFamily="2" charset="-122"/>
              </a:rPr>
              <a:t>最近的顶点，记为Ｖ</a:t>
            </a:r>
            <a:r>
              <a:rPr kumimoji="1" lang="en-US" altLang="zh-CN" sz="2800" b="1" baseline="-25000" dirty="0">
                <a:latin typeface="宋体" panose="02010600030101010101" pitchFamily="2" charset="-122"/>
              </a:rPr>
              <a:t>p+1</a:t>
            </a:r>
            <a:r>
              <a:rPr kumimoji="1" lang="zh-CN" altLang="en-US" sz="2800" b="1" dirty="0">
                <a:latin typeface="宋体" panose="02010600030101010101" pitchFamily="2" charset="-122"/>
              </a:rPr>
              <a:t>，将其加入则得到具有</a:t>
            </a:r>
            <a:r>
              <a:rPr kumimoji="1" lang="en-US" altLang="zh-CN" sz="2800" b="1" dirty="0">
                <a:latin typeface="宋体" panose="02010600030101010101" pitchFamily="2" charset="-122"/>
              </a:rPr>
              <a:t>P+1</a:t>
            </a:r>
            <a:r>
              <a:rPr kumimoji="1" lang="zh-CN" altLang="en-US" sz="2800" b="1" dirty="0">
                <a:latin typeface="宋体" panose="02010600030101010101" pitchFamily="2" charset="-122"/>
              </a:rPr>
              <a:t>个顶点的基本道路。</a:t>
            </a:r>
          </a:p>
          <a:p>
            <a:pPr algn="just" eaLnBrk="1" hangingPunct="1">
              <a:lnSpc>
                <a:spcPct val="150000"/>
              </a:lnSpc>
              <a:spcBef>
                <a:spcPct val="0"/>
              </a:spcBef>
              <a:buFontTx/>
              <a:buNone/>
            </a:pPr>
            <a:r>
              <a:rPr kumimoji="1" lang="zh-CN" altLang="en-US" sz="2800" b="1" dirty="0">
                <a:latin typeface="宋体" panose="02010600030101010101" pitchFamily="2" charset="-122"/>
              </a:rPr>
              <a:t>  ３．若ｐ＋１＝ｎ，转４，否则转２。</a:t>
            </a:r>
          </a:p>
          <a:p>
            <a:pPr algn="just" eaLnBrk="1" hangingPunct="1">
              <a:lnSpc>
                <a:spcPct val="150000"/>
              </a:lnSpc>
              <a:spcBef>
                <a:spcPct val="0"/>
              </a:spcBef>
              <a:buFontTx/>
              <a:buNone/>
            </a:pPr>
            <a:r>
              <a:rPr kumimoji="1" lang="zh-CN" altLang="en-US" sz="2800" b="1" dirty="0">
                <a:latin typeface="宋体" panose="02010600030101010101" pitchFamily="2" charset="-122"/>
              </a:rPr>
              <a:t>  ４．闭合Ｈ回路：即增加一条边（Ｖ</a:t>
            </a:r>
            <a:r>
              <a:rPr kumimoji="1" lang="en-US" altLang="zh-CN" sz="2800" b="1" baseline="-25000" dirty="0">
                <a:latin typeface="宋体" panose="02010600030101010101" pitchFamily="2" charset="-122"/>
              </a:rPr>
              <a:t>n</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a:t>
            </a:r>
          </a:p>
          <a:p>
            <a:pPr algn="just" eaLnBrk="1" hangingPunct="1">
              <a:lnSpc>
                <a:spcPct val="150000"/>
              </a:lnSpc>
              <a:spcBef>
                <a:spcPct val="0"/>
              </a:spcBef>
              <a:buFontTx/>
              <a:buNone/>
            </a:pPr>
            <a:r>
              <a:rPr kumimoji="1" lang="zh-CN" altLang="en-US" sz="2800" b="1" dirty="0">
                <a:latin typeface="宋体" panose="02010600030101010101" pitchFamily="2" charset="-122"/>
              </a:rPr>
              <a:t>则（Ｖ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2</a:t>
            </a:r>
            <a:r>
              <a:rPr kumimoji="1" lang="zh-CN" altLang="en-US" sz="2800" b="1" dirty="0">
                <a:latin typeface="宋体" panose="02010600030101010101" pitchFamily="2" charset="-122"/>
              </a:rPr>
              <a:t>，</a:t>
            </a:r>
            <a:r>
              <a:rPr kumimoji="1" lang="en-US" altLang="zh-CN" sz="2800" b="1" dirty="0">
                <a:latin typeface="Courier New" panose="02070309020205020404" pitchFamily="49" charset="0"/>
              </a:rPr>
              <a:t>…</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n</a:t>
            </a:r>
            <a:r>
              <a:rPr kumimoji="1" lang="zh-CN" altLang="en-US" sz="2800" b="1" dirty="0">
                <a:latin typeface="宋体" panose="02010600030101010101" pitchFamily="2" charset="-122"/>
              </a:rPr>
              <a:t>，Ｖ</a:t>
            </a:r>
            <a:r>
              <a:rPr kumimoji="1" lang="en-US" altLang="zh-CN" sz="2800" b="1" baseline="-25000" dirty="0">
                <a:latin typeface="宋体" panose="02010600030101010101" pitchFamily="2" charset="-122"/>
              </a:rPr>
              <a:t>1</a:t>
            </a:r>
            <a:r>
              <a:rPr kumimoji="1" lang="zh-CN" altLang="en-US" sz="2800" b="1" dirty="0">
                <a:latin typeface="宋体" panose="02010600030101010101" pitchFamily="2" charset="-122"/>
              </a:rPr>
              <a:t>）为一条近似的最短回路。</a:t>
            </a:r>
            <a:endParaRPr kumimoji="1" lang="zh-CN" altLang="en-US" sz="2800" b="1" dirty="0">
              <a:latin typeface="Times New Roman" panose="02020603050405020304" pitchFamily="18" charset="0"/>
            </a:endParaRPr>
          </a:p>
        </p:txBody>
      </p:sp>
    </p:spTree>
    <p:extLst>
      <p:ext uri="{BB962C8B-B14F-4D97-AF65-F5344CB8AC3E}">
        <p14:creationId xmlns:p14="http://schemas.microsoft.com/office/powerpoint/2010/main" val="4120325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2">
            <a:extLst>
              <a:ext uri="{FF2B5EF4-FFF2-40B4-BE49-F238E27FC236}">
                <a16:creationId xmlns:a16="http://schemas.microsoft.com/office/drawing/2014/main" id="{C6DCAAA8-13A5-441B-B50B-9E4DB9C62E1F}"/>
              </a:ext>
            </a:extLst>
          </p:cNvPr>
          <p:cNvSpPr txBox="1">
            <a:spLocks noChangeArrowheads="1"/>
          </p:cNvSpPr>
          <p:nvPr/>
        </p:nvSpPr>
        <p:spPr bwMode="auto">
          <a:xfrm>
            <a:off x="538566" y="1093748"/>
            <a:ext cx="6858000" cy="194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说明：</a:t>
            </a:r>
          </a:p>
          <a:p>
            <a:pPr algn="just" eaLnBrk="1" hangingPunct="1">
              <a:lnSpc>
                <a:spcPct val="15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(1)</a:t>
            </a:r>
            <a:r>
              <a:rPr kumimoji="1" lang="zh-CN" altLang="en-US" sz="2800" b="1" dirty="0">
                <a:latin typeface="宋体" panose="02010600030101010101" pitchFamily="2" charset="-122"/>
              </a:rPr>
              <a:t>找最近一个顶点不唯一时，按序取。</a:t>
            </a:r>
          </a:p>
          <a:p>
            <a:pPr algn="just" eaLnBrk="1" hangingPunct="1">
              <a:lnSpc>
                <a:spcPct val="15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(2) </a:t>
            </a:r>
            <a:r>
              <a:rPr kumimoji="1" lang="zh-CN" altLang="en-US" sz="2800" b="1" dirty="0">
                <a:latin typeface="宋体" panose="02010600030101010101" pitchFamily="2" charset="-122"/>
              </a:rPr>
              <a:t>不一定是最短Ｈ回路</a:t>
            </a:r>
            <a:r>
              <a:rPr kumimoji="1" lang="en-US" altLang="zh-CN" sz="2800" b="1" dirty="0">
                <a:latin typeface="宋体" panose="02010600030101010101" pitchFamily="2" charset="-122"/>
              </a:rPr>
              <a:t>.</a:t>
            </a:r>
            <a:endParaRPr kumimoji="1" lang="en-US" altLang="zh-CN" sz="2800" b="1" dirty="0">
              <a:latin typeface="Times New Roman" panose="02020603050405020304" pitchFamily="18" charset="0"/>
            </a:endParaRPr>
          </a:p>
        </p:txBody>
      </p:sp>
      <p:sp>
        <p:nvSpPr>
          <p:cNvPr id="4" name="Text Box 3">
            <a:extLst>
              <a:ext uri="{FF2B5EF4-FFF2-40B4-BE49-F238E27FC236}">
                <a16:creationId xmlns:a16="http://schemas.microsoft.com/office/drawing/2014/main" id="{63DB8E6F-0802-4F4C-B0B6-22B9FBCE8F46}"/>
              </a:ext>
            </a:extLst>
          </p:cNvPr>
          <p:cNvSpPr txBox="1">
            <a:spLocks noChangeArrowheads="1"/>
          </p:cNvSpPr>
          <p:nvPr/>
        </p:nvSpPr>
        <p:spPr bwMode="auto">
          <a:xfrm>
            <a:off x="538566" y="3463118"/>
            <a:ext cx="11563027" cy="19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Times New Roman" panose="02020603050405020304" pitchFamily="18" charset="0"/>
              </a:rPr>
              <a:t>例：</a:t>
            </a:r>
          </a:p>
          <a:p>
            <a:pPr algn="just" eaLnBrk="1" hangingPunct="1">
              <a:lnSpc>
                <a:spcPct val="150000"/>
              </a:lnSpc>
              <a:spcBef>
                <a:spcPct val="0"/>
              </a:spcBef>
              <a:buFontTx/>
              <a:buNone/>
            </a:pPr>
            <a:r>
              <a:rPr kumimoji="1" lang="zh-CN" altLang="en-US" sz="2800" b="1" dirty="0">
                <a:latin typeface="Times New Roman" panose="02020603050405020304" pitchFamily="18" charset="0"/>
              </a:rPr>
              <a:t>      下</a:t>
            </a:r>
            <a:r>
              <a:rPr kumimoji="1" lang="zh-CN" altLang="en-US" sz="2800" b="1" dirty="0">
                <a:latin typeface="宋体" panose="02010600030101010101" pitchFamily="2" charset="-122"/>
              </a:rPr>
              <a:t>图是加权无向完全图，从</a:t>
            </a:r>
            <a:r>
              <a:rPr kumimoji="1" lang="en-US" altLang="zh-CN" sz="2800" b="1" dirty="0">
                <a:latin typeface="宋体" panose="02010600030101010101" pitchFamily="2" charset="-122"/>
              </a:rPr>
              <a:t>a</a:t>
            </a:r>
            <a:r>
              <a:rPr kumimoji="1" lang="zh-CN" altLang="en-US" sz="2800" b="1" dirty="0">
                <a:latin typeface="宋体" panose="02010600030101010101" pitchFamily="2" charset="-122"/>
              </a:rPr>
              <a:t>点出发，用最近邻域法求最短Ｈ回路，并与实际的最短</a:t>
            </a:r>
            <a:r>
              <a:rPr kumimoji="1" lang="en-US" altLang="zh-CN" sz="2800" b="1" dirty="0">
                <a:latin typeface="宋体" panose="02010600030101010101" pitchFamily="2" charset="-122"/>
              </a:rPr>
              <a:t>H</a:t>
            </a:r>
            <a:r>
              <a:rPr kumimoji="1" lang="zh-CN" altLang="en-US" sz="2800" b="1" dirty="0">
                <a:latin typeface="宋体" panose="02010600030101010101" pitchFamily="2" charset="-122"/>
              </a:rPr>
              <a:t>回路做比较。</a:t>
            </a:r>
          </a:p>
        </p:txBody>
      </p:sp>
    </p:spTree>
    <p:extLst>
      <p:ext uri="{BB962C8B-B14F-4D97-AF65-F5344CB8AC3E}">
        <p14:creationId xmlns:p14="http://schemas.microsoft.com/office/powerpoint/2010/main" val="267207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graphicFrame>
        <p:nvGraphicFramePr>
          <p:cNvPr id="3" name="Object 2">
            <a:extLst>
              <a:ext uri="{FF2B5EF4-FFF2-40B4-BE49-F238E27FC236}">
                <a16:creationId xmlns:a16="http://schemas.microsoft.com/office/drawing/2014/main" id="{E10F010A-C151-4122-B4FC-47F57608C37C}"/>
              </a:ext>
            </a:extLst>
          </p:cNvPr>
          <p:cNvGraphicFramePr>
            <a:graphicFrameLocks noChangeAspect="1"/>
          </p:cNvGraphicFramePr>
          <p:nvPr/>
        </p:nvGraphicFramePr>
        <p:xfrm>
          <a:off x="1990241" y="814953"/>
          <a:ext cx="5181600" cy="3581400"/>
        </p:xfrm>
        <a:graphic>
          <a:graphicData uri="http://schemas.openxmlformats.org/presentationml/2006/ole">
            <mc:AlternateContent xmlns:mc="http://schemas.openxmlformats.org/markup-compatibility/2006">
              <mc:Choice xmlns:v="urn:schemas-microsoft-com:vml" Requires="v">
                <p:oleObj name="图片" r:id="rId2" imgW="2743200" imgH="1828800" progId="Word.Picture.8">
                  <p:embed/>
                </p:oleObj>
              </mc:Choice>
              <mc:Fallback>
                <p:oleObj name="图片" r:id="rId2" imgW="2743200" imgH="1828800" progId="Word.Picture.8">
                  <p:embed/>
                  <p:pic>
                    <p:nvPicPr>
                      <p:cNvPr id="3" name="Object 2">
                        <a:extLst>
                          <a:ext uri="{FF2B5EF4-FFF2-40B4-BE49-F238E27FC236}">
                            <a16:creationId xmlns:a16="http://schemas.microsoft.com/office/drawing/2014/main" id="{E10F010A-C151-4122-B4FC-47F57608C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241" y="814953"/>
                        <a:ext cx="5181600"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a:extLst>
              <a:ext uri="{FF2B5EF4-FFF2-40B4-BE49-F238E27FC236}">
                <a16:creationId xmlns:a16="http://schemas.microsoft.com/office/drawing/2014/main" id="{07761AF3-BAFB-4504-AFFF-15176E109917}"/>
              </a:ext>
            </a:extLst>
          </p:cNvPr>
          <p:cNvGraphicFramePr>
            <a:graphicFrameLocks noChangeAspect="1"/>
          </p:cNvGraphicFramePr>
          <p:nvPr/>
        </p:nvGraphicFramePr>
        <p:xfrm>
          <a:off x="5571641" y="553016"/>
          <a:ext cx="4648200" cy="3614737"/>
        </p:xfrm>
        <a:graphic>
          <a:graphicData uri="http://schemas.openxmlformats.org/presentationml/2006/ole">
            <mc:AlternateContent xmlns:mc="http://schemas.openxmlformats.org/markup-compatibility/2006">
              <mc:Choice xmlns:v="urn:schemas-microsoft-com:vml" Requires="v">
                <p:oleObj name="图片" r:id="rId4" imgW="2743200" imgH="1828800" progId="Word.Picture.8">
                  <p:embed/>
                </p:oleObj>
              </mc:Choice>
              <mc:Fallback>
                <p:oleObj name="图片" r:id="rId4" imgW="2743200" imgH="1828800" progId="Word.Picture.8">
                  <p:embed/>
                  <p:pic>
                    <p:nvPicPr>
                      <p:cNvPr id="4" name="Object 3">
                        <a:extLst>
                          <a:ext uri="{FF2B5EF4-FFF2-40B4-BE49-F238E27FC236}">
                            <a16:creationId xmlns:a16="http://schemas.microsoft.com/office/drawing/2014/main" id="{07761AF3-BAFB-4504-AFFF-15176E109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1641" y="553016"/>
                        <a:ext cx="4648200" cy="361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4">
            <a:extLst>
              <a:ext uri="{FF2B5EF4-FFF2-40B4-BE49-F238E27FC236}">
                <a16:creationId xmlns:a16="http://schemas.microsoft.com/office/drawing/2014/main" id="{BA258ADE-1087-4D9D-9069-0B4AD57BD492}"/>
              </a:ext>
            </a:extLst>
          </p:cNvPr>
          <p:cNvSpPr txBox="1">
            <a:spLocks noChangeArrowheads="1"/>
          </p:cNvSpPr>
          <p:nvPr/>
        </p:nvSpPr>
        <p:spPr bwMode="auto">
          <a:xfrm>
            <a:off x="2178803" y="4281333"/>
            <a:ext cx="10467813" cy="257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最近邻域法所求为：（ａ，ｃ，ｅ，ｄ，ｂ，ａ）</a:t>
            </a:r>
          </a:p>
          <a:p>
            <a:pPr algn="just" eaLnBrk="1" hangingPunct="1">
              <a:lnSpc>
                <a:spcPct val="150000"/>
              </a:lnSpc>
              <a:spcBef>
                <a:spcPct val="0"/>
              </a:spcBef>
              <a:buFontTx/>
              <a:buNone/>
            </a:pPr>
            <a:r>
              <a:rPr kumimoji="1" lang="zh-CN" altLang="en-US" sz="2800" b="1" dirty="0">
                <a:latin typeface="宋体" panose="02010600030101010101" pitchFamily="2" charset="-122"/>
              </a:rPr>
              <a:t>     总长为７＋６＋８＋５＋１４＝</a:t>
            </a:r>
            <a:r>
              <a:rPr kumimoji="1" lang="en-US" altLang="zh-CN" sz="2800" b="1" dirty="0">
                <a:latin typeface="宋体" panose="02010600030101010101" pitchFamily="2" charset="-122"/>
              </a:rPr>
              <a:t>4</a:t>
            </a:r>
            <a:r>
              <a:rPr kumimoji="1" lang="zh-CN" altLang="en-US" sz="2800" b="1" dirty="0">
                <a:latin typeface="宋体" panose="02010600030101010101" pitchFamily="2" charset="-122"/>
              </a:rPr>
              <a:t>０</a:t>
            </a:r>
          </a:p>
          <a:p>
            <a:pPr algn="just" eaLnBrk="1" hangingPunct="1">
              <a:lnSpc>
                <a:spcPct val="150000"/>
              </a:lnSpc>
              <a:spcBef>
                <a:spcPct val="0"/>
              </a:spcBef>
              <a:buFontTx/>
              <a:buNone/>
            </a:pPr>
            <a:r>
              <a:rPr kumimoji="1" lang="zh-CN" altLang="en-US" sz="2800" b="1" dirty="0">
                <a:latin typeface="宋体" panose="02010600030101010101" pitchFamily="2" charset="-122"/>
              </a:rPr>
              <a:t>最短回路：        （ａ，ｃ，ｅ，ｂ，ｄ，ａ）</a:t>
            </a:r>
          </a:p>
          <a:p>
            <a:pPr algn="just" eaLnBrk="1" hangingPunct="1">
              <a:lnSpc>
                <a:spcPct val="150000"/>
              </a:lnSpc>
              <a:spcBef>
                <a:spcPct val="0"/>
              </a:spcBef>
              <a:buFontTx/>
              <a:buNone/>
            </a:pPr>
            <a:r>
              <a:rPr kumimoji="1" lang="zh-CN" altLang="en-US" sz="2800" b="1" dirty="0">
                <a:latin typeface="宋体" panose="02010600030101010101" pitchFamily="2" charset="-122"/>
              </a:rPr>
              <a:t>     总长为７＋６＋９＋５＋１０＝</a:t>
            </a:r>
            <a:r>
              <a:rPr kumimoji="1" lang="en-US" altLang="zh-CN" sz="2800" b="1" dirty="0">
                <a:latin typeface="宋体" panose="02010600030101010101" pitchFamily="2" charset="-122"/>
              </a:rPr>
              <a:t>3</a:t>
            </a:r>
            <a:r>
              <a:rPr kumimoji="1" lang="zh-CN" altLang="en-US" sz="2800" b="1" dirty="0">
                <a:latin typeface="宋体" panose="02010600030101010101" pitchFamily="2" charset="-122"/>
              </a:rPr>
              <a:t>７。</a:t>
            </a:r>
          </a:p>
        </p:txBody>
      </p:sp>
    </p:spTree>
    <p:extLst>
      <p:ext uri="{BB962C8B-B14F-4D97-AF65-F5344CB8AC3E}">
        <p14:creationId xmlns:p14="http://schemas.microsoft.com/office/powerpoint/2010/main" val="3248255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5" name="Text Box 4">
            <a:extLst>
              <a:ext uri="{FF2B5EF4-FFF2-40B4-BE49-F238E27FC236}">
                <a16:creationId xmlns:a16="http://schemas.microsoft.com/office/drawing/2014/main" id="{8EDCDC2E-F91F-4678-A0DE-8904351F1466}"/>
              </a:ext>
            </a:extLst>
          </p:cNvPr>
          <p:cNvSpPr txBox="1">
            <a:spLocks noChangeArrowheads="1"/>
          </p:cNvSpPr>
          <p:nvPr/>
        </p:nvSpPr>
        <p:spPr bwMode="auto">
          <a:xfrm>
            <a:off x="453604" y="3588900"/>
            <a:ext cx="10023250" cy="326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spcBef>
                <a:spcPct val="0"/>
              </a:spcBef>
              <a:buFontTx/>
              <a:buNone/>
            </a:pPr>
            <a:r>
              <a:rPr kumimoji="1" lang="zh-CN" altLang="en-US" sz="2800" b="1" dirty="0">
                <a:latin typeface="宋体" panose="02010600030101010101" pitchFamily="2" charset="-122"/>
              </a:rPr>
              <a:t>如上例</a:t>
            </a:r>
            <a:r>
              <a:rPr kumimoji="1" lang="en-US" altLang="zh-CN" sz="2800" b="1" dirty="0">
                <a:latin typeface="宋体" panose="02010600030101010101" pitchFamily="2" charset="-122"/>
              </a:rPr>
              <a:t>:</a:t>
            </a:r>
          </a:p>
          <a:p>
            <a:pPr algn="just" eaLnBrk="1" hangingPunct="1">
              <a:lnSpc>
                <a:spcPct val="125000"/>
              </a:lnSpc>
              <a:spcBef>
                <a:spcPct val="0"/>
              </a:spcBef>
              <a:buFontTx/>
              <a:buNone/>
            </a:pPr>
            <a:r>
              <a:rPr kumimoji="1" lang="zh-CN" altLang="en-US" sz="2800" b="1" dirty="0">
                <a:latin typeface="宋体" panose="02010600030101010101" pitchFamily="2" charset="-122"/>
              </a:rPr>
              <a:t>（ｂ，ｄ）边长为５，最短。</a:t>
            </a:r>
            <a:endParaRPr kumimoji="1" lang="zh-CN" altLang="en-US" sz="2800" b="1" dirty="0">
              <a:latin typeface="Times New Roman" panose="02020603050405020304" pitchFamily="18" charset="0"/>
            </a:endParaRPr>
          </a:p>
          <a:p>
            <a:pPr algn="just" eaLnBrk="1" hangingPunct="1">
              <a:lnSpc>
                <a:spcPct val="125000"/>
              </a:lnSpc>
              <a:spcBef>
                <a:spcPct val="0"/>
              </a:spcBef>
              <a:buFontTx/>
              <a:buNone/>
            </a:pPr>
            <a:r>
              <a:rPr kumimoji="1" lang="zh-CN" altLang="en-US" sz="2800" b="1" dirty="0">
                <a:latin typeface="Times New Roman" panose="02020603050405020304" pitchFamily="18" charset="0"/>
              </a:rPr>
              <a:t>以ｂ为起点：（ｂ，ｄ，ｅ，ｃ，ａ，ｂ）</a:t>
            </a:r>
          </a:p>
          <a:p>
            <a:pPr algn="just" eaLnBrk="1" hangingPunct="1">
              <a:lnSpc>
                <a:spcPct val="125000"/>
              </a:lnSpc>
              <a:spcBef>
                <a:spcPct val="0"/>
              </a:spcBef>
              <a:buFontTx/>
              <a:buNone/>
            </a:pPr>
            <a:r>
              <a:rPr kumimoji="1" lang="zh-CN" altLang="en-US" sz="2800" b="1" dirty="0">
                <a:latin typeface="Times New Roman" panose="02020603050405020304" pitchFamily="18" charset="0"/>
              </a:rPr>
              <a:t>        总长为４０</a:t>
            </a:r>
          </a:p>
          <a:p>
            <a:pPr algn="just" eaLnBrk="1" hangingPunct="1">
              <a:lnSpc>
                <a:spcPct val="125000"/>
              </a:lnSpc>
              <a:spcBef>
                <a:spcPct val="0"/>
              </a:spcBef>
              <a:buFontTx/>
              <a:buNone/>
            </a:pPr>
            <a:r>
              <a:rPr kumimoji="1" lang="zh-CN" altLang="en-US" sz="2800" b="1" dirty="0">
                <a:latin typeface="Times New Roman" panose="02020603050405020304" pitchFamily="18" charset="0"/>
              </a:rPr>
              <a:t>以ｄ作起点：（ｄ，ｂ，ｅ，ｃ，ａ，ｄ）</a:t>
            </a:r>
          </a:p>
          <a:p>
            <a:pPr algn="just" eaLnBrk="1" hangingPunct="1">
              <a:lnSpc>
                <a:spcPct val="125000"/>
              </a:lnSpc>
              <a:spcBef>
                <a:spcPct val="0"/>
              </a:spcBef>
              <a:buFontTx/>
              <a:buNone/>
            </a:pPr>
            <a:r>
              <a:rPr kumimoji="1" lang="zh-CN" altLang="en-US" sz="2800" b="1" dirty="0">
                <a:latin typeface="Times New Roman" panose="02020603050405020304" pitchFamily="18" charset="0"/>
              </a:rPr>
              <a:t>        总长为３７</a:t>
            </a:r>
          </a:p>
        </p:txBody>
      </p:sp>
      <p:sp>
        <p:nvSpPr>
          <p:cNvPr id="6" name="Text Box 5">
            <a:extLst>
              <a:ext uri="{FF2B5EF4-FFF2-40B4-BE49-F238E27FC236}">
                <a16:creationId xmlns:a16="http://schemas.microsoft.com/office/drawing/2014/main" id="{64B82612-003F-4B5E-A80B-C680EBBAE3F2}"/>
              </a:ext>
            </a:extLst>
          </p:cNvPr>
          <p:cNvSpPr txBox="1">
            <a:spLocks noChangeArrowheads="1"/>
          </p:cNvSpPr>
          <p:nvPr/>
        </p:nvSpPr>
        <p:spPr bwMode="auto">
          <a:xfrm>
            <a:off x="453604" y="739754"/>
            <a:ext cx="11738396" cy="3596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kumimoji="1" lang="zh-CN" altLang="en-US" sz="2800" b="1" dirty="0">
                <a:latin typeface="Times New Roman" panose="02020603050405020304" pitchFamily="18" charset="0"/>
              </a:rPr>
              <a:t>改进</a:t>
            </a:r>
            <a:r>
              <a:rPr kumimoji="1" lang="en-US" altLang="zh-CN" sz="2800" b="1" dirty="0">
                <a:latin typeface="Times New Roman" panose="02020603050405020304" pitchFamily="18" charset="0"/>
              </a:rPr>
              <a:t>:</a:t>
            </a:r>
          </a:p>
          <a:p>
            <a:pPr eaLnBrk="1" hangingPunct="1">
              <a:lnSpc>
                <a:spcPct val="125000"/>
              </a:lnSpc>
              <a:spcBef>
                <a:spcPct val="50000"/>
              </a:spcBef>
              <a:buFontTx/>
              <a:buNone/>
            </a:pP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找一条最短的边</a:t>
            </a:r>
            <a:r>
              <a:rPr kumimoji="1" lang="en-US" altLang="zh-CN" sz="2800" b="1" dirty="0" err="1">
                <a:latin typeface="Times New Roman" panose="02020603050405020304" pitchFamily="18" charset="0"/>
              </a:rPr>
              <a:t>e</a:t>
            </a:r>
            <a:r>
              <a:rPr kumimoji="1" lang="en-US" altLang="zh-CN" sz="2800" b="1" baseline="-32000" dirty="0" err="1">
                <a:latin typeface="Times New Roman" panose="02020603050405020304" pitchFamily="18" charset="0"/>
              </a:rPr>
              <a:t>i</a:t>
            </a:r>
            <a:r>
              <a:rPr kumimoji="1" lang="zh-CN" altLang="en-US" sz="2800" b="1" dirty="0">
                <a:latin typeface="Times New Roman" panose="02020603050405020304" pitchFamily="18" charset="0"/>
              </a:rPr>
              <a:t>。</a:t>
            </a:r>
            <a:endParaRPr kumimoji="1" lang="en-US" altLang="zh-CN" sz="2800" b="1" dirty="0">
              <a:latin typeface="Times New Roman" panose="02020603050405020304" pitchFamily="18" charset="0"/>
            </a:endParaRPr>
          </a:p>
          <a:p>
            <a:pPr>
              <a:lnSpc>
                <a:spcPct val="125000"/>
              </a:lnSpc>
              <a:spcBef>
                <a:spcPct val="50000"/>
              </a:spcBef>
              <a:buNone/>
            </a:pPr>
            <a:r>
              <a:rPr kumimoji="1" lang="en-US" altLang="zh-CN" sz="2800" b="1" dirty="0">
                <a:latin typeface="Times New Roman" panose="02020603050405020304" pitchFamily="18" charset="0"/>
              </a:rPr>
              <a:t>(2)</a:t>
            </a:r>
            <a:r>
              <a:rPr kumimoji="1" lang="zh-CN" altLang="en-US" sz="2800" b="1" dirty="0">
                <a:latin typeface="Times New Roman" panose="02020603050405020304" pitchFamily="18" charset="0"/>
              </a:rPr>
              <a:t>以关联</a:t>
            </a:r>
            <a:r>
              <a:rPr kumimoji="1" lang="en-US" altLang="zh-CN" sz="2800" b="1" dirty="0" err="1">
                <a:latin typeface="Times New Roman" panose="02020603050405020304" pitchFamily="18" charset="0"/>
              </a:rPr>
              <a:t>e</a:t>
            </a:r>
            <a:r>
              <a:rPr kumimoji="1" lang="en-US" altLang="zh-CN" sz="2800" b="1" baseline="-30000" dirty="0" err="1">
                <a:latin typeface="Times New Roman" panose="02020603050405020304" pitchFamily="18" charset="0"/>
              </a:rPr>
              <a:t>i</a:t>
            </a:r>
            <a:r>
              <a:rPr kumimoji="1" lang="zh-CN" altLang="en-US" sz="2800" b="1" dirty="0">
                <a:latin typeface="Times New Roman" panose="02020603050405020304" pitchFamily="18" charset="0"/>
              </a:rPr>
              <a:t>的两个顶点</a:t>
            </a:r>
            <a:r>
              <a:rPr kumimoji="1" lang="en-US" altLang="zh-CN" sz="2800" b="1" dirty="0">
                <a:latin typeface="Times New Roman" panose="02020603050405020304" pitchFamily="18" charset="0"/>
              </a:rPr>
              <a:t>v</a:t>
            </a:r>
            <a:r>
              <a:rPr kumimoji="1" lang="en-US" altLang="zh-CN" sz="2800" b="1" baseline="-25000" dirty="0">
                <a:latin typeface="Times New Roman" panose="02020603050405020304" pitchFamily="18" charset="0"/>
              </a:rPr>
              <a:t>1</a:t>
            </a:r>
            <a:r>
              <a:rPr kumimoji="1" lang="en-US" altLang="zh-CN" sz="2800" b="1" dirty="0">
                <a:latin typeface="Times New Roman" panose="02020603050405020304" pitchFamily="18" charset="0"/>
              </a:rPr>
              <a:t>,v</a:t>
            </a:r>
            <a:r>
              <a:rPr kumimoji="1" lang="en-US" altLang="zh-CN" sz="2800" b="1" baseline="-25000" dirty="0">
                <a:latin typeface="Times New Roman" panose="02020603050405020304" pitchFamily="18" charset="0"/>
              </a:rPr>
              <a:t>2</a:t>
            </a:r>
            <a:r>
              <a:rPr kumimoji="1" lang="zh-CN" altLang="en-US" sz="2800" b="1" dirty="0">
                <a:latin typeface="Times New Roman" panose="02020603050405020304" pitchFamily="18" charset="0"/>
              </a:rPr>
              <a:t>分别作为起点，用最近邻域法求最短</a:t>
            </a:r>
            <a:r>
              <a:rPr kumimoji="1" lang="en-US" altLang="zh-CN" sz="2800" b="1" dirty="0">
                <a:latin typeface="Times New Roman" panose="02020603050405020304" pitchFamily="18" charset="0"/>
              </a:rPr>
              <a:t>H</a:t>
            </a:r>
            <a:r>
              <a:rPr kumimoji="1" lang="zh-CN" altLang="en-US" sz="2800" b="1" dirty="0">
                <a:latin typeface="Times New Roman" panose="02020603050405020304" pitchFamily="18" charset="0"/>
              </a:rPr>
              <a:t>回路。</a:t>
            </a:r>
            <a:endParaRPr kumimoji="1" lang="en-US" altLang="zh-CN" sz="2800" b="1" dirty="0">
              <a:latin typeface="Times New Roman" panose="02020603050405020304" pitchFamily="18" charset="0"/>
            </a:endParaRPr>
          </a:p>
          <a:p>
            <a:pPr>
              <a:lnSpc>
                <a:spcPct val="125000"/>
              </a:lnSpc>
              <a:spcBef>
                <a:spcPct val="50000"/>
              </a:spcBef>
              <a:buNone/>
            </a:pPr>
            <a:r>
              <a:rPr kumimoji="1" lang="en-US" altLang="zh-CN" sz="2400" dirty="0">
                <a:latin typeface="Times New Roman" panose="02020603050405020304" pitchFamily="18" charset="0"/>
              </a:rPr>
              <a:t> </a:t>
            </a:r>
            <a:r>
              <a:rPr kumimoji="1" lang="en-US" altLang="zh-CN" sz="2800" b="1" dirty="0">
                <a:latin typeface="Times New Roman" panose="02020603050405020304" pitchFamily="18" charset="0"/>
              </a:rPr>
              <a:t>(3)</a:t>
            </a:r>
            <a:r>
              <a:rPr kumimoji="1" lang="zh-CN" altLang="en-US" sz="2800" b="1" dirty="0">
                <a:latin typeface="Times New Roman" panose="02020603050405020304" pitchFamily="18" charset="0"/>
              </a:rPr>
              <a:t>再比较这两条回路的长度，以确定最短的一条。 </a:t>
            </a:r>
            <a:endParaRPr kumimoji="1" lang="en-US" altLang="zh-CN" sz="2800" b="1" dirty="0">
              <a:latin typeface="Times New Roman" panose="02020603050405020304" pitchFamily="18" charset="0"/>
            </a:endParaRPr>
          </a:p>
          <a:p>
            <a:pPr>
              <a:lnSpc>
                <a:spcPct val="125000"/>
              </a:lnSpc>
              <a:spcBef>
                <a:spcPct val="50000"/>
              </a:spcBef>
              <a:buNone/>
            </a:pPr>
            <a:endParaRPr kumimoji="1" lang="zh-CN" altLang="en-US" sz="2800" b="1" dirty="0">
              <a:latin typeface="Times New Roman" panose="02020603050405020304" pitchFamily="18" charset="0"/>
            </a:endParaRPr>
          </a:p>
        </p:txBody>
      </p:sp>
    </p:spTree>
    <p:extLst>
      <p:ext uri="{BB962C8B-B14F-4D97-AF65-F5344CB8AC3E}">
        <p14:creationId xmlns:p14="http://schemas.microsoft.com/office/powerpoint/2010/main" val="1476760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Text Box 2">
            <a:extLst>
              <a:ext uri="{FF2B5EF4-FFF2-40B4-BE49-F238E27FC236}">
                <a16:creationId xmlns:a16="http://schemas.microsoft.com/office/drawing/2014/main" id="{44AC5BC7-950B-4848-8E52-73586DEB2D1C}"/>
              </a:ext>
            </a:extLst>
          </p:cNvPr>
          <p:cNvSpPr txBox="1">
            <a:spLocks noChangeArrowheads="1"/>
          </p:cNvSpPr>
          <p:nvPr/>
        </p:nvSpPr>
        <p:spPr bwMode="auto">
          <a:xfrm>
            <a:off x="210045" y="1141708"/>
            <a:ext cx="11646157" cy="19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en-US" altLang="zh-CN" sz="2400" dirty="0">
                <a:latin typeface="宋体" panose="02010600030101010101" pitchFamily="2" charset="-122"/>
              </a:rPr>
              <a:t>   </a:t>
            </a:r>
            <a:r>
              <a:rPr kumimoji="1" lang="zh-CN" altLang="en-US" sz="2800" b="1" dirty="0">
                <a:latin typeface="宋体" panose="02010600030101010101" pitchFamily="2" charset="-122"/>
              </a:rPr>
              <a:t>设Ｇ＝（Ｖ，Ｅ，Ｗ）是ｎ个顶点的完全无向图，满足三角不等式ｗ（ｉ，ｊ）＋ｗ（ｊ，ｋ）≥ｗ（ｉ，ｋ），ｄ</a:t>
            </a:r>
            <a:r>
              <a:rPr kumimoji="1" lang="en-US" altLang="zh-CN" sz="2800" b="1" baseline="-25000" dirty="0">
                <a:latin typeface="宋体" panose="02010600030101010101" pitchFamily="2" charset="-122"/>
              </a:rPr>
              <a:t>0</a:t>
            </a:r>
            <a:r>
              <a:rPr kumimoji="1" lang="zh-CN" altLang="en-US" sz="2800" b="1" dirty="0">
                <a:latin typeface="宋体" panose="02010600030101010101" pitchFamily="2" charset="-122"/>
              </a:rPr>
              <a:t>是最短Ｈ回路Ｄ</a:t>
            </a:r>
            <a:r>
              <a:rPr kumimoji="1" lang="en-US" altLang="zh-CN" sz="2800" b="1" baseline="-25000" dirty="0">
                <a:latin typeface="宋体" panose="02010600030101010101" pitchFamily="2" charset="-122"/>
              </a:rPr>
              <a:t>0</a:t>
            </a:r>
            <a:r>
              <a:rPr kumimoji="1" lang="zh-CN" altLang="en-US" sz="2800" b="1" dirty="0">
                <a:latin typeface="宋体" panose="02010600030101010101" pitchFamily="2" charset="-122"/>
              </a:rPr>
              <a:t>的长度，ｄ是最近邻域法得到的Ｈ回路Ｄ的长度，则</a:t>
            </a:r>
            <a:r>
              <a:rPr kumimoji="1" lang="en-US" altLang="zh-CN" sz="2800" b="1" dirty="0">
                <a:latin typeface="宋体" panose="02010600030101010101" pitchFamily="2" charset="-122"/>
              </a:rPr>
              <a:t>:</a:t>
            </a:r>
          </a:p>
        </p:txBody>
      </p:sp>
      <p:graphicFrame>
        <p:nvGraphicFramePr>
          <p:cNvPr id="4" name="Object 3">
            <a:extLst>
              <a:ext uri="{FF2B5EF4-FFF2-40B4-BE49-F238E27FC236}">
                <a16:creationId xmlns:a16="http://schemas.microsoft.com/office/drawing/2014/main" id="{C8AF8D8A-AC64-43A5-B6ED-3CBB9E5EF8F4}"/>
              </a:ext>
            </a:extLst>
          </p:cNvPr>
          <p:cNvGraphicFramePr>
            <a:graphicFrameLocks noChangeAspect="1"/>
          </p:cNvGraphicFramePr>
          <p:nvPr/>
        </p:nvGraphicFramePr>
        <p:xfrm>
          <a:off x="4381500" y="3658891"/>
          <a:ext cx="3429000" cy="1066800"/>
        </p:xfrm>
        <a:graphic>
          <a:graphicData uri="http://schemas.openxmlformats.org/presentationml/2006/ole">
            <mc:AlternateContent xmlns:mc="http://schemas.openxmlformats.org/markup-compatibility/2006">
              <mc:Choice xmlns:v="urn:schemas-microsoft-com:vml" Requires="v">
                <p:oleObj name="公式" r:id="rId2" imgW="1167893" imgH="431613" progId="Equation.3">
                  <p:embed/>
                </p:oleObj>
              </mc:Choice>
              <mc:Fallback>
                <p:oleObj name="公式" r:id="rId2" imgW="1167893" imgH="431613" progId="Equation.3">
                  <p:embed/>
                  <p:pic>
                    <p:nvPicPr>
                      <p:cNvPr id="4" name="Object 3">
                        <a:extLst>
                          <a:ext uri="{FF2B5EF4-FFF2-40B4-BE49-F238E27FC236}">
                            <a16:creationId xmlns:a16="http://schemas.microsoft.com/office/drawing/2014/main" id="{C8AF8D8A-AC64-43A5-B6ED-3CBB9E5EF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3658891"/>
                        <a:ext cx="3429000" cy="1066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73690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2">
            <a:extLst>
              <a:ext uri="{FF2B5EF4-FFF2-40B4-BE49-F238E27FC236}">
                <a16:creationId xmlns:a16="http://schemas.microsoft.com/office/drawing/2014/main" id="{C084FC6F-7067-4A64-A444-1A9E38B64B7F}"/>
              </a:ext>
            </a:extLst>
          </p:cNvPr>
          <p:cNvSpPr txBox="1">
            <a:spLocks noChangeArrowheads="1"/>
          </p:cNvSpPr>
          <p:nvPr/>
        </p:nvSpPr>
        <p:spPr>
          <a:xfrm>
            <a:off x="2440983" y="739754"/>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ea typeface="宋体" panose="02010600030101010101" pitchFamily="2" charset="-122"/>
              </a:rPr>
              <a:t>TSP </a:t>
            </a:r>
            <a:r>
              <a:rPr lang="zh-CN" altLang="en-US" kern="0">
                <a:ea typeface="宋体" panose="02010600030101010101" pitchFamily="2" charset="-122"/>
              </a:rPr>
              <a:t>问题</a:t>
            </a:r>
            <a:endParaRPr lang="zh-CN" altLang="en-US" kern="0" dirty="0">
              <a:ea typeface="宋体" panose="02010600030101010101" pitchFamily="2" charset="-122"/>
            </a:endParaRPr>
          </a:p>
        </p:txBody>
      </p:sp>
      <p:sp>
        <p:nvSpPr>
          <p:cNvPr id="4" name="Rectangle 3">
            <a:extLst>
              <a:ext uri="{FF2B5EF4-FFF2-40B4-BE49-F238E27FC236}">
                <a16:creationId xmlns:a16="http://schemas.microsoft.com/office/drawing/2014/main" id="{CEE3683A-7ED1-488D-BEE1-EC69819E7EAA}"/>
              </a:ext>
            </a:extLst>
          </p:cNvPr>
          <p:cNvSpPr txBox="1">
            <a:spLocks noChangeArrowheads="1"/>
          </p:cNvSpPr>
          <p:nvPr/>
        </p:nvSpPr>
        <p:spPr>
          <a:xfrm>
            <a:off x="280261" y="1724353"/>
            <a:ext cx="11631478" cy="3963525"/>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ea typeface="宋体" panose="02010600030101010101" pitchFamily="2" charset="-122"/>
              </a:rPr>
              <a:t>设有</a:t>
            </a:r>
            <a:r>
              <a:rPr lang="en-US" altLang="zh-CN" kern="0" dirty="0">
                <a:ea typeface="宋体" panose="02010600030101010101" pitchFamily="2" charset="-122"/>
              </a:rPr>
              <a:t>n</a:t>
            </a:r>
            <a:r>
              <a:rPr lang="zh-CN" altLang="en-US" kern="0" dirty="0">
                <a:ea typeface="宋体" panose="02010600030101010101" pitchFamily="2" charset="-122"/>
              </a:rPr>
              <a:t>个城市，城市之间均有道路，一个旅行商从某个城市出发，经过其余</a:t>
            </a:r>
            <a:r>
              <a:rPr lang="en-US" altLang="zh-CN" kern="0" dirty="0">
                <a:ea typeface="宋体" panose="02010600030101010101" pitchFamily="2" charset="-122"/>
              </a:rPr>
              <a:t>n-1</a:t>
            </a:r>
            <a:r>
              <a:rPr lang="zh-CN" altLang="en-US" kern="0" dirty="0">
                <a:ea typeface="宋体" panose="02010600030101010101" pitchFamily="2" charset="-122"/>
              </a:rPr>
              <a:t>个城市一次且仅一次，最后回到出发的城市，他如何才能使他所走的路程最短？</a:t>
            </a:r>
          </a:p>
          <a:p>
            <a:pPr>
              <a:lnSpc>
                <a:spcPct val="150000"/>
              </a:lnSpc>
            </a:pPr>
            <a:r>
              <a:rPr lang="zh-CN" altLang="en-US" kern="0" dirty="0">
                <a:ea typeface="宋体" panose="02010600030101010101" pitchFamily="2" charset="-122"/>
              </a:rPr>
              <a:t>设</a:t>
            </a:r>
            <a:r>
              <a:rPr lang="en-US" altLang="zh-CN" kern="0" dirty="0">
                <a:ea typeface="宋体" panose="02010600030101010101" pitchFamily="2" charset="-122"/>
              </a:rPr>
              <a:t>G=&lt;V,E,W&gt;</a:t>
            </a:r>
            <a:r>
              <a:rPr lang="zh-CN" altLang="en-US" kern="0" dirty="0">
                <a:ea typeface="宋体" panose="02010600030101010101" pitchFamily="2" charset="-122"/>
              </a:rPr>
              <a:t>是</a:t>
            </a:r>
            <a:r>
              <a:rPr lang="en-US" altLang="zh-CN" kern="0" dirty="0">
                <a:ea typeface="宋体" panose="02010600030101010101" pitchFamily="2" charset="-122"/>
              </a:rPr>
              <a:t>n</a:t>
            </a:r>
            <a:r>
              <a:rPr lang="zh-CN" altLang="en-US" kern="0" dirty="0">
                <a:ea typeface="宋体" panose="02010600030101010101" pitchFamily="2" charset="-122"/>
              </a:rPr>
              <a:t>阶完全带权图，各边的权非负。求</a:t>
            </a:r>
            <a:r>
              <a:rPr lang="en-US" altLang="zh-CN" kern="0" dirty="0">
                <a:ea typeface="宋体" panose="02010600030101010101" pitchFamily="2" charset="-122"/>
              </a:rPr>
              <a:t>G</a:t>
            </a:r>
            <a:r>
              <a:rPr lang="zh-CN" altLang="en-US" kern="0" dirty="0">
                <a:ea typeface="宋体" panose="02010600030101010101" pitchFamily="2" charset="-122"/>
              </a:rPr>
              <a:t>中最短的哈密顿回路。</a:t>
            </a:r>
          </a:p>
          <a:p>
            <a:pPr>
              <a:lnSpc>
                <a:spcPct val="150000"/>
              </a:lnSpc>
            </a:pPr>
            <a:r>
              <a:rPr lang="en-US" altLang="zh-CN" kern="0" dirty="0">
                <a:ea typeface="宋体" panose="02010600030101010101" pitchFamily="2" charset="-122"/>
              </a:rPr>
              <a:t>K</a:t>
            </a:r>
            <a:r>
              <a:rPr lang="en-US" altLang="zh-CN" kern="0" baseline="-25000" dirty="0">
                <a:ea typeface="宋体" panose="02010600030101010101" pitchFamily="2" charset="-122"/>
              </a:rPr>
              <a:t>n</a:t>
            </a:r>
            <a:r>
              <a:rPr lang="en-US" altLang="zh-CN" kern="0" dirty="0">
                <a:ea typeface="宋体" panose="02010600030101010101" pitchFamily="2" charset="-122"/>
              </a:rPr>
              <a:t>       n!        (n-1)!/2</a:t>
            </a:r>
          </a:p>
        </p:txBody>
      </p:sp>
    </p:spTree>
    <p:extLst>
      <p:ext uri="{BB962C8B-B14F-4D97-AF65-F5344CB8AC3E}">
        <p14:creationId xmlns:p14="http://schemas.microsoft.com/office/powerpoint/2010/main" val="1363874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sp>
        <p:nvSpPr>
          <p:cNvPr id="3" name="Rectangle 3">
            <a:extLst>
              <a:ext uri="{FF2B5EF4-FFF2-40B4-BE49-F238E27FC236}">
                <a16:creationId xmlns:a16="http://schemas.microsoft.com/office/drawing/2014/main" id="{309615EC-279B-4D21-89E3-378C271EAA6F}"/>
              </a:ext>
            </a:extLst>
          </p:cNvPr>
          <p:cNvSpPr txBox="1">
            <a:spLocks noChangeArrowheads="1"/>
          </p:cNvSpPr>
          <p:nvPr/>
        </p:nvSpPr>
        <p:spPr>
          <a:xfrm>
            <a:off x="395207" y="1166018"/>
            <a:ext cx="8229600"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ea typeface="宋体" panose="02010600030101010101" pitchFamily="2" charset="-122"/>
              </a:rPr>
              <a:t>最邻近法</a:t>
            </a:r>
          </a:p>
          <a:p>
            <a:pPr>
              <a:lnSpc>
                <a:spcPct val="150000"/>
              </a:lnSpc>
            </a:pPr>
            <a:r>
              <a:rPr lang="zh-CN" altLang="en-US" kern="0" dirty="0">
                <a:ea typeface="宋体" panose="02010600030101010101" pitchFamily="2" charset="-122"/>
              </a:rPr>
              <a:t>分枝定界法</a:t>
            </a:r>
          </a:p>
          <a:p>
            <a:pPr>
              <a:lnSpc>
                <a:spcPct val="150000"/>
              </a:lnSpc>
            </a:pPr>
            <a:r>
              <a:rPr lang="zh-CN" altLang="en-US" kern="0" dirty="0">
                <a:ea typeface="宋体" panose="02010600030101010101" pitchFamily="2" charset="-122"/>
              </a:rPr>
              <a:t>启发式方法</a:t>
            </a:r>
          </a:p>
        </p:txBody>
      </p:sp>
    </p:spTree>
    <p:extLst>
      <p:ext uri="{BB962C8B-B14F-4D97-AF65-F5344CB8AC3E}">
        <p14:creationId xmlns:p14="http://schemas.microsoft.com/office/powerpoint/2010/main" val="2254121343"/>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B78E3D-9BBA-44D6-85D4-6C8C391292F8}"/>
              </a:ext>
            </a:extLst>
          </p:cNvPr>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dirty="0"/>
              <a:t>10.6 Shortest Path Problem</a:t>
            </a:r>
          </a:p>
        </p:txBody>
      </p:sp>
      <p:pic>
        <p:nvPicPr>
          <p:cNvPr id="3" name="Picture 5" descr="1-192">
            <a:extLst>
              <a:ext uri="{FF2B5EF4-FFF2-40B4-BE49-F238E27FC236}">
                <a16:creationId xmlns:a16="http://schemas.microsoft.com/office/drawing/2014/main" id="{03AF7FBE-0C40-457E-BC57-CC367757B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46" y="710550"/>
            <a:ext cx="11981954" cy="614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02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92802" y="810050"/>
            <a:ext cx="6123214" cy="769441"/>
          </a:xfrm>
          <a:prstGeom prst="rect">
            <a:avLst/>
          </a:prstGeom>
          <a:noFill/>
        </p:spPr>
        <p:txBody>
          <a:bodyPr wrap="square">
            <a:spAutoFit/>
          </a:bodyPr>
          <a:lstStyle/>
          <a:p>
            <a:r>
              <a:rPr kumimoji="0" lang="en-US" altLang="zh-CN" sz="4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j-cs"/>
              </a:rPr>
              <a:t>Homework</a:t>
            </a:r>
            <a:endParaRPr lang="zh-CN" altLang="en-US" dirty="0"/>
          </a:p>
        </p:txBody>
      </p:sp>
      <p:sp>
        <p:nvSpPr>
          <p:cNvPr id="9" name="Rectangle 3"/>
          <p:cNvSpPr txBox="1">
            <a:spLocks noChangeArrowheads="1"/>
          </p:cNvSpPr>
          <p:nvPr/>
        </p:nvSpPr>
        <p:spPr bwMode="auto">
          <a:xfrm>
            <a:off x="324194" y="1562657"/>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30000"/>
              </a:lnSpc>
              <a:defRPr/>
            </a:pPr>
            <a:r>
              <a:rPr lang="en-US" altLang="zh-CN" sz="2800"/>
              <a:t>10.4</a:t>
            </a:r>
            <a:endParaRPr lang="en-US" altLang="zh-CN" sz="2800" dirty="0"/>
          </a:p>
          <a:p>
            <a:pPr lvl="1">
              <a:lnSpc>
                <a:spcPct val="130000"/>
              </a:lnSpc>
              <a:defRPr/>
            </a:pPr>
            <a:r>
              <a:rPr lang="en-US" altLang="zh-CN" dirty="0"/>
              <a:t>14</a:t>
            </a:r>
            <a:r>
              <a:rPr lang="zh-CN" altLang="en-US" dirty="0"/>
              <a:t>，</a:t>
            </a:r>
            <a:r>
              <a:rPr lang="en-US" altLang="zh-CN" dirty="0"/>
              <a:t>28</a:t>
            </a:r>
            <a:r>
              <a:rPr lang="zh-CN" altLang="en-US" dirty="0"/>
              <a:t>，</a:t>
            </a:r>
            <a:r>
              <a:rPr lang="en-US" altLang="zh-CN" dirty="0"/>
              <a:t>36</a:t>
            </a:r>
            <a:r>
              <a:rPr lang="zh-CN" altLang="en-US"/>
              <a:t>，</a:t>
            </a:r>
            <a:r>
              <a:rPr lang="en-US" altLang="zh-CN"/>
              <a:t>60</a:t>
            </a:r>
          </a:p>
          <a:p>
            <a:pPr>
              <a:lnSpc>
                <a:spcPct val="130000"/>
              </a:lnSpc>
              <a:defRPr/>
            </a:pPr>
            <a:r>
              <a:rPr lang="en-US" altLang="zh-CN" sz="2800"/>
              <a:t>10.5</a:t>
            </a:r>
          </a:p>
          <a:p>
            <a:pPr lvl="1">
              <a:lnSpc>
                <a:spcPct val="130000"/>
              </a:lnSpc>
              <a:defRPr/>
            </a:pPr>
            <a:r>
              <a:rPr lang="en-US" altLang="zh-CN"/>
              <a:t>	</a:t>
            </a:r>
            <a:r>
              <a:rPr lang="en-US" altLang="zh-CN" sz="2800">
                <a:sym typeface="+mn-ea"/>
              </a:rPr>
              <a:t>8, 10, 16, 26, 34, 48, 58</a:t>
            </a:r>
            <a:endParaRPr lang="en-US" altLang="zh-CN"/>
          </a:p>
          <a:p>
            <a:pPr>
              <a:lnSpc>
                <a:spcPct val="130000"/>
              </a:lnSpc>
              <a:defRPr/>
            </a:pPr>
            <a:r>
              <a:rPr lang="en-US" altLang="zh-CN" sz="2800"/>
              <a:t>10.6</a:t>
            </a:r>
          </a:p>
          <a:p>
            <a:pPr lvl="1">
              <a:lnSpc>
                <a:spcPct val="130000"/>
              </a:lnSpc>
              <a:defRPr/>
            </a:pPr>
            <a:r>
              <a:rPr lang="en-US" altLang="zh-CN"/>
              <a:t>	</a:t>
            </a:r>
            <a:r>
              <a:rPr lang="en-US" altLang="zh-CN">
                <a:ea typeface="宋体" panose="02010600030101010101" pitchFamily="2" charset="-122"/>
              </a:rPr>
              <a:t>8, 16, 18, 26 </a:t>
            </a:r>
            <a:endParaRPr lang="en-US" altLang="zh-CN" dirty="0"/>
          </a:p>
        </p:txBody>
      </p:sp>
    </p:spTree>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a:t>10.4-10.6</a:t>
            </a:r>
            <a:endParaRPr lang="en-US" altLang="zh-CN" sz="3200" dirty="0"/>
          </a:p>
        </p:txBody>
      </p:sp>
      <p:sp>
        <p:nvSpPr>
          <p:cNvPr id="7" name="Rectangle 3">
            <a:extLst>
              <a:ext uri="{FF2B5EF4-FFF2-40B4-BE49-F238E27FC236}">
                <a16:creationId xmlns:a16="http://schemas.microsoft.com/office/drawing/2014/main" id="{EC2CAA27-DE60-4BFD-86D6-0FED57A71455}"/>
              </a:ext>
            </a:extLst>
          </p:cNvPr>
          <p:cNvSpPr txBox="1">
            <a:spLocks noChangeArrowheads="1"/>
          </p:cNvSpPr>
          <p:nvPr/>
        </p:nvSpPr>
        <p:spPr bwMode="auto">
          <a:xfrm>
            <a:off x="210046" y="1586240"/>
            <a:ext cx="5204636"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path</a:t>
            </a:r>
            <a:r>
              <a:rPr lang="zh-CN" altLang="en-US" sz="2800"/>
              <a:t>（通路）</a:t>
            </a:r>
            <a:endParaRPr lang="en-US" altLang="zh-CN" sz="2800"/>
          </a:p>
          <a:p>
            <a:pPr>
              <a:lnSpc>
                <a:spcPct val="150000"/>
              </a:lnSpc>
              <a:buFont typeface="Wingdings" panose="05000000000000000000" pitchFamily="2" charset="2"/>
              <a:buChar char="l"/>
            </a:pPr>
            <a:r>
              <a:rPr lang="en-US" altLang="zh-CN" sz="2800"/>
              <a:t>walk</a:t>
            </a:r>
            <a:r>
              <a:rPr lang="zh-CN" altLang="en-US" sz="2800"/>
              <a:t>（路径）</a:t>
            </a:r>
            <a:r>
              <a:rPr lang="en-US" altLang="zh-CN" sz="2800"/>
              <a:t> </a:t>
            </a:r>
          </a:p>
          <a:p>
            <a:pPr>
              <a:lnSpc>
                <a:spcPct val="150000"/>
              </a:lnSpc>
              <a:buFont typeface="Wingdings" panose="05000000000000000000" pitchFamily="2" charset="2"/>
              <a:buChar char="l"/>
            </a:pPr>
            <a:r>
              <a:rPr lang="en-US" altLang="zh-CN" sz="2800"/>
              <a:t>circuit</a:t>
            </a:r>
            <a:r>
              <a:rPr lang="zh-CN" altLang="en-US" sz="2800"/>
              <a:t>（回路）</a:t>
            </a:r>
            <a:endParaRPr lang="en-US" altLang="zh-CN" sz="2800"/>
          </a:p>
          <a:p>
            <a:pPr>
              <a:lnSpc>
                <a:spcPct val="150000"/>
              </a:lnSpc>
              <a:buFont typeface="Wingdings" panose="05000000000000000000" pitchFamily="2" charset="2"/>
              <a:buChar char="l"/>
            </a:pPr>
            <a:r>
              <a:rPr lang="en-US" altLang="zh-CN" sz="2800"/>
              <a:t>trail</a:t>
            </a:r>
            <a:r>
              <a:rPr lang="zh-CN" altLang="en-US" sz="2800"/>
              <a:t>（路线）</a:t>
            </a:r>
            <a:endParaRPr lang="en-US" altLang="zh-CN" sz="2800"/>
          </a:p>
          <a:p>
            <a:pPr>
              <a:lnSpc>
                <a:spcPct val="150000"/>
              </a:lnSpc>
              <a:buFont typeface="Wingdings" panose="05000000000000000000" pitchFamily="2" charset="2"/>
              <a:buChar char="l"/>
            </a:pPr>
            <a:r>
              <a:rPr lang="en-US" altLang="zh-CN" sz="2800"/>
              <a:t>connected component</a:t>
            </a:r>
            <a:r>
              <a:rPr lang="zh-CN" altLang="en-US" sz="2800"/>
              <a:t>（连通分支）</a:t>
            </a:r>
            <a:endParaRPr lang="en-US" altLang="zh-CN" sz="2800"/>
          </a:p>
          <a:p>
            <a:pPr>
              <a:lnSpc>
                <a:spcPct val="150000"/>
              </a:lnSpc>
              <a:buFont typeface="Wingdings" panose="05000000000000000000" pitchFamily="2" charset="2"/>
              <a:buChar char="l"/>
            </a:pPr>
            <a:r>
              <a:rPr lang="en-US" altLang="zh-CN" sz="2800"/>
              <a:t>cut vertices</a:t>
            </a:r>
            <a:r>
              <a:rPr lang="zh-CN" altLang="en-US" sz="2800"/>
              <a:t>（割点）</a:t>
            </a:r>
          </a:p>
        </p:txBody>
      </p:sp>
      <p:sp>
        <p:nvSpPr>
          <p:cNvPr id="8" name="文本框 7">
            <a:extLst>
              <a:ext uri="{FF2B5EF4-FFF2-40B4-BE49-F238E27FC236}">
                <a16:creationId xmlns:a16="http://schemas.microsoft.com/office/drawing/2014/main" id="{822C4D55-B538-466B-B3CD-88F7C87EE691}"/>
              </a:ext>
            </a:extLst>
          </p:cNvPr>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a:extLst>
              <a:ext uri="{FF2B5EF4-FFF2-40B4-BE49-F238E27FC236}">
                <a16:creationId xmlns:a16="http://schemas.microsoft.com/office/drawing/2014/main" id="{8FE50F59-07F8-4CFF-A73C-8DBE1766EF7E}"/>
              </a:ext>
            </a:extLst>
          </p:cNvPr>
          <p:cNvSpPr txBox="1">
            <a:spLocks noChangeArrowheads="1"/>
          </p:cNvSpPr>
          <p:nvPr/>
        </p:nvSpPr>
        <p:spPr bwMode="auto">
          <a:xfrm>
            <a:off x="6777318" y="1586240"/>
            <a:ext cx="5204636"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articulation points</a:t>
            </a:r>
            <a:r>
              <a:rPr lang="zh-CN" altLang="en-US" sz="2800"/>
              <a:t>（关节点）</a:t>
            </a:r>
            <a:endParaRPr lang="en-US" altLang="zh-CN" sz="2800"/>
          </a:p>
          <a:p>
            <a:pPr>
              <a:lnSpc>
                <a:spcPct val="150000"/>
              </a:lnSpc>
              <a:buFont typeface="Wingdings" panose="05000000000000000000" pitchFamily="2" charset="2"/>
              <a:buChar char="l"/>
            </a:pPr>
            <a:r>
              <a:rPr lang="en-US" altLang="zh-CN" sz="2800"/>
              <a:t>cut edge</a:t>
            </a:r>
            <a:r>
              <a:rPr lang="zh-CN" altLang="en-US" sz="2800"/>
              <a:t>（割边） </a:t>
            </a:r>
            <a:endParaRPr lang="en-US" altLang="zh-CN" sz="2800"/>
          </a:p>
          <a:p>
            <a:pPr>
              <a:lnSpc>
                <a:spcPct val="150000"/>
              </a:lnSpc>
              <a:buFont typeface="Wingdings" panose="05000000000000000000" pitchFamily="2" charset="2"/>
              <a:buChar char="l"/>
            </a:pPr>
            <a:r>
              <a:rPr lang="en-US" altLang="zh-CN" sz="2800"/>
              <a:t>bridge</a:t>
            </a:r>
            <a:r>
              <a:rPr lang="zh-CN" altLang="en-US" sz="2800"/>
              <a:t>（桥）</a:t>
            </a:r>
            <a:endParaRPr lang="en-US" altLang="zh-CN" sz="2800"/>
          </a:p>
          <a:p>
            <a:pPr>
              <a:lnSpc>
                <a:spcPct val="150000"/>
              </a:lnSpc>
              <a:buFont typeface="Wingdings" panose="05000000000000000000" pitchFamily="2" charset="2"/>
              <a:buChar char="l"/>
            </a:pPr>
            <a:r>
              <a:rPr lang="en-US" altLang="zh-CN" sz="2800"/>
              <a:t>nonseparable graphs</a:t>
            </a:r>
            <a:r>
              <a:rPr lang="zh-CN" altLang="en-US" sz="2800"/>
              <a:t>（不可分割图）</a:t>
            </a:r>
            <a:endParaRPr lang="en-US" altLang="zh-CN" sz="2800"/>
          </a:p>
          <a:p>
            <a:pPr>
              <a:lnSpc>
                <a:spcPct val="150000"/>
              </a:lnSpc>
              <a:buFont typeface="Wingdings" panose="05000000000000000000" pitchFamily="2" charset="2"/>
              <a:buChar char="l"/>
            </a:pPr>
            <a:r>
              <a:rPr lang="en-US" altLang="zh-CN" sz="2800"/>
              <a:t>vertex cut</a:t>
            </a:r>
            <a:r>
              <a:rPr lang="zh-CN" altLang="en-US" sz="2800"/>
              <a:t>（点割集）</a:t>
            </a:r>
            <a:endParaRPr lang="en-US" altLang="zh-CN" sz="2800"/>
          </a:p>
          <a:p>
            <a:pPr>
              <a:lnSpc>
                <a:spcPct val="150000"/>
              </a:lnSpc>
              <a:buFont typeface="Wingdings" panose="05000000000000000000" pitchFamily="2" charset="2"/>
              <a:buChar char="l"/>
            </a:pPr>
            <a:r>
              <a:rPr lang="en-US" altLang="zh-CN" sz="2800"/>
              <a:t>separating set</a:t>
            </a:r>
            <a:r>
              <a:rPr lang="zh-CN" altLang="en-US" sz="2800"/>
              <a:t>（分割集）</a:t>
            </a:r>
          </a:p>
        </p:txBody>
      </p:sp>
    </p:spTree>
    <p:extLst>
      <p:ext uri="{BB962C8B-B14F-4D97-AF65-F5344CB8AC3E}">
        <p14:creationId xmlns:p14="http://schemas.microsoft.com/office/powerpoint/2010/main" val="42423685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38380" y="1097841"/>
            <a:ext cx="11267268" cy="3887026"/>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连通性</a:t>
            </a:r>
            <a:r>
              <a:rPr lang="en-US" altLang="zh-CN" sz="3200" b="1" kern="0" dirty="0"/>
              <a:t>/connectivity</a:t>
            </a:r>
            <a:r>
              <a:rPr lang="zh-CN" altLang="en-US" sz="3200" b="1" kern="0" dirty="0"/>
              <a:t>：</a:t>
            </a:r>
          </a:p>
          <a:p>
            <a:pPr fontAlgn="base">
              <a:lnSpc>
                <a:spcPct val="150000"/>
              </a:lnSpc>
              <a:spcBef>
                <a:spcPct val="20000"/>
              </a:spcBef>
              <a:spcAft>
                <a:spcPct val="0"/>
              </a:spcAft>
              <a:buFontTx/>
              <a:buNone/>
            </a:pPr>
            <a:r>
              <a:rPr lang="zh-CN" altLang="en-US" sz="3200" b="1" kern="0" dirty="0"/>
              <a:t>        设Ｇ＝（Ｖ，Ｅ）， （Ｖ</a:t>
            </a:r>
            <a:r>
              <a:rPr lang="en-US" altLang="zh-CN" sz="3200" b="1" kern="0" baseline="-25000" dirty="0"/>
              <a:t>0</a:t>
            </a:r>
            <a:r>
              <a:rPr lang="zh-CN" altLang="en-US" sz="3200" b="1" kern="0" dirty="0"/>
              <a:t>，Ｖ</a:t>
            </a:r>
            <a:r>
              <a:rPr lang="en-US" altLang="zh-CN" sz="3200" b="1" kern="0" baseline="-25000" dirty="0"/>
              <a:t>1</a:t>
            </a:r>
            <a:r>
              <a:rPr lang="zh-CN" altLang="en-US" sz="3200" b="1" kern="0" dirty="0"/>
              <a:t>，</a:t>
            </a:r>
            <a:r>
              <a:rPr lang="en-US" altLang="zh-CN" sz="3200" b="1" kern="0" dirty="0"/>
              <a:t>…</a:t>
            </a:r>
            <a:r>
              <a:rPr lang="zh-CN" altLang="en-US" sz="3200" b="1" kern="0" dirty="0"/>
              <a:t>，Ｖ</a:t>
            </a:r>
            <a:r>
              <a:rPr lang="en-US" altLang="zh-CN" sz="3200" b="1" kern="0" baseline="-25000" dirty="0"/>
              <a:t>k</a:t>
            </a:r>
            <a:r>
              <a:rPr lang="zh-CN" altLang="en-US" sz="3200" b="1" kern="0" dirty="0"/>
              <a:t>） 是</a:t>
            </a:r>
            <a:r>
              <a:rPr lang="en-US" altLang="zh-CN" sz="3200" b="1" kern="0" dirty="0"/>
              <a:t>G</a:t>
            </a:r>
            <a:r>
              <a:rPr lang="zh-CN" altLang="en-US" sz="3200" b="1" kern="0" dirty="0"/>
              <a:t>中的一条道路，则称Ｖ</a:t>
            </a:r>
            <a:r>
              <a:rPr lang="en-US" altLang="zh-CN" sz="3200" b="1" kern="0" baseline="-25000" dirty="0"/>
              <a:t>0</a:t>
            </a:r>
            <a:r>
              <a:rPr lang="zh-CN" altLang="en-US" sz="3200" b="1" kern="0" dirty="0"/>
              <a:t>到Ｖ</a:t>
            </a:r>
            <a:r>
              <a:rPr lang="en-US" altLang="zh-CN" sz="3200" b="1" kern="0" baseline="-25000" dirty="0"/>
              <a:t>k</a:t>
            </a:r>
            <a:r>
              <a:rPr lang="zh-CN" altLang="en-US" sz="3200" b="1" kern="0" dirty="0"/>
              <a:t>连通</a:t>
            </a:r>
            <a:r>
              <a:rPr lang="en-US" altLang="zh-CN" sz="3200" b="1" kern="0" dirty="0"/>
              <a:t>/connective</a:t>
            </a:r>
            <a:r>
              <a:rPr lang="zh-CN" altLang="en-US" sz="3200" b="1" kern="0" dirty="0"/>
              <a:t>或可达</a:t>
            </a:r>
            <a:r>
              <a:rPr lang="en-US" altLang="zh-CN" sz="3200" b="1" kern="0" dirty="0"/>
              <a:t>/</a:t>
            </a:r>
            <a:r>
              <a:rPr lang="zh-CN" altLang="en-US" sz="3200" b="1" kern="0" dirty="0"/>
              <a:t>。</a:t>
            </a:r>
          </a:p>
          <a:p>
            <a:pPr fontAlgn="base">
              <a:lnSpc>
                <a:spcPct val="150000"/>
              </a:lnSpc>
              <a:spcBef>
                <a:spcPct val="20000"/>
              </a:spcBef>
              <a:spcAft>
                <a:spcPct val="0"/>
              </a:spcAft>
              <a:buFontTx/>
              <a:buNone/>
            </a:pPr>
            <a:r>
              <a:rPr lang="zh-CN" altLang="en-US" sz="3200" b="1" kern="0" dirty="0"/>
              <a:t>说明：对无向图而言，若Ｖ</a:t>
            </a:r>
            <a:r>
              <a:rPr lang="en-US" altLang="zh-CN" sz="3200" b="1" kern="0" baseline="-25000" dirty="0"/>
              <a:t>0</a:t>
            </a:r>
            <a:r>
              <a:rPr lang="zh-CN" altLang="en-US" sz="3200" b="1" kern="0" dirty="0"/>
              <a:t>到Ｖ</a:t>
            </a:r>
            <a:r>
              <a:rPr lang="en-US" altLang="zh-CN" sz="3200" b="1" kern="0" baseline="-25000" dirty="0"/>
              <a:t>k</a:t>
            </a:r>
            <a:r>
              <a:rPr lang="zh-CN" altLang="en-US" sz="3200" b="1" kern="0" dirty="0"/>
              <a:t>可达，则Ｖ</a:t>
            </a:r>
            <a:r>
              <a:rPr lang="en-US" altLang="zh-CN" sz="3200" b="1" kern="0" baseline="-25000" dirty="0"/>
              <a:t>k</a:t>
            </a:r>
            <a:r>
              <a:rPr lang="zh-CN" altLang="en-US" sz="3200" b="1" kern="0" dirty="0"/>
              <a:t>到Ｖ</a:t>
            </a:r>
            <a:r>
              <a:rPr lang="en-US" altLang="zh-CN" sz="3200" b="1" kern="0" baseline="-25000" dirty="0"/>
              <a:t>0</a:t>
            </a:r>
            <a:r>
              <a:rPr lang="zh-CN" altLang="en-US" sz="3200" b="1" kern="0" dirty="0"/>
              <a:t>也可达。对有向图而言则未必。</a:t>
            </a:r>
          </a:p>
        </p:txBody>
      </p:sp>
    </p:spTree>
    <p:extLst>
      <p:ext uri="{BB962C8B-B14F-4D97-AF65-F5344CB8AC3E}">
        <p14:creationId xmlns:p14="http://schemas.microsoft.com/office/powerpoint/2010/main" val="3345247737"/>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a:t>10.4-10.6</a:t>
            </a:r>
            <a:endParaRPr lang="en-US" altLang="zh-CN" sz="3200" dirty="0"/>
          </a:p>
        </p:txBody>
      </p:sp>
      <p:sp>
        <p:nvSpPr>
          <p:cNvPr id="7" name="Rectangle 3">
            <a:extLst>
              <a:ext uri="{FF2B5EF4-FFF2-40B4-BE49-F238E27FC236}">
                <a16:creationId xmlns:a16="http://schemas.microsoft.com/office/drawing/2014/main" id="{EC2CAA27-DE60-4BFD-86D6-0FED57A71455}"/>
              </a:ext>
            </a:extLst>
          </p:cNvPr>
          <p:cNvSpPr txBox="1">
            <a:spLocks noChangeArrowheads="1"/>
          </p:cNvSpPr>
          <p:nvPr/>
        </p:nvSpPr>
        <p:spPr bwMode="auto">
          <a:xfrm>
            <a:off x="210046" y="1586240"/>
            <a:ext cx="55811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vertex connectivity</a:t>
            </a:r>
            <a:r>
              <a:rPr lang="zh-CN" altLang="en-US" sz="2800"/>
              <a:t>（点连通度） </a:t>
            </a:r>
            <a:endParaRPr lang="en-US" altLang="zh-CN" sz="2800"/>
          </a:p>
          <a:p>
            <a:pPr>
              <a:lnSpc>
                <a:spcPct val="150000"/>
              </a:lnSpc>
              <a:buFont typeface="Wingdings" panose="05000000000000000000" pitchFamily="2" charset="2"/>
              <a:buChar char="l"/>
            </a:pPr>
            <a:r>
              <a:rPr lang="en-US" altLang="zh-CN" sz="2800"/>
              <a:t>k-connected</a:t>
            </a:r>
            <a:r>
              <a:rPr lang="zh-CN" altLang="en-US" sz="2800"/>
              <a:t>（</a:t>
            </a:r>
            <a:r>
              <a:rPr lang="en-US" altLang="zh-CN" sz="2800"/>
              <a:t>k</a:t>
            </a:r>
            <a:r>
              <a:rPr lang="zh-CN" altLang="en-US" sz="2800"/>
              <a:t>连通的） </a:t>
            </a:r>
            <a:endParaRPr lang="en-US" altLang="zh-CN" sz="2800"/>
          </a:p>
          <a:p>
            <a:pPr>
              <a:lnSpc>
                <a:spcPct val="150000"/>
              </a:lnSpc>
              <a:buFont typeface="Wingdings" panose="05000000000000000000" pitchFamily="2" charset="2"/>
              <a:buChar char="l"/>
            </a:pPr>
            <a:r>
              <a:rPr lang="en-US" altLang="zh-CN" sz="2800"/>
              <a:t>biconnected</a:t>
            </a:r>
            <a:r>
              <a:rPr lang="zh-CN" altLang="en-US" sz="2800"/>
              <a:t>（双联通的）</a:t>
            </a:r>
            <a:endParaRPr lang="en-US" altLang="zh-CN" sz="2800"/>
          </a:p>
          <a:p>
            <a:pPr>
              <a:lnSpc>
                <a:spcPct val="150000"/>
              </a:lnSpc>
              <a:buFont typeface="Wingdings" panose="05000000000000000000" pitchFamily="2" charset="2"/>
              <a:buChar char="l"/>
            </a:pPr>
            <a:r>
              <a:rPr lang="en-US" altLang="zh-CN" sz="2800"/>
              <a:t>edge cut</a:t>
            </a:r>
            <a:r>
              <a:rPr lang="zh-CN" altLang="en-US" sz="2800"/>
              <a:t>（边割集）</a:t>
            </a:r>
            <a:endParaRPr lang="en-US" altLang="zh-CN" sz="2800"/>
          </a:p>
          <a:p>
            <a:pPr>
              <a:lnSpc>
                <a:spcPct val="150000"/>
              </a:lnSpc>
              <a:buFont typeface="Wingdings" panose="05000000000000000000" pitchFamily="2" charset="2"/>
              <a:buChar char="l"/>
            </a:pPr>
            <a:r>
              <a:rPr lang="en-US" altLang="zh-CN" sz="2800"/>
              <a:t>edge connectivity</a:t>
            </a:r>
            <a:r>
              <a:rPr lang="zh-CN" altLang="en-US" sz="2800"/>
              <a:t>（边连通度）</a:t>
            </a:r>
            <a:endParaRPr lang="en-US" altLang="zh-CN" sz="2800"/>
          </a:p>
          <a:p>
            <a:pPr>
              <a:lnSpc>
                <a:spcPct val="150000"/>
              </a:lnSpc>
              <a:buFont typeface="Wingdings" panose="05000000000000000000" pitchFamily="2" charset="2"/>
              <a:buChar char="l"/>
            </a:pPr>
            <a:r>
              <a:rPr lang="zh-CN" altLang="en-US" sz="2800"/>
              <a:t> </a:t>
            </a:r>
            <a:r>
              <a:rPr lang="en-US" altLang="zh-CN" sz="2800"/>
              <a:t>strongly connected components</a:t>
            </a:r>
            <a:r>
              <a:rPr lang="zh-CN" altLang="en-US" sz="2800"/>
              <a:t>（强连通分支）</a:t>
            </a:r>
            <a:r>
              <a:rPr lang="en-US" altLang="zh-CN" sz="2800"/>
              <a:t> </a:t>
            </a:r>
            <a:endParaRPr lang="zh-CN" altLang="en-US" sz="2800"/>
          </a:p>
        </p:txBody>
      </p:sp>
      <p:sp>
        <p:nvSpPr>
          <p:cNvPr id="8" name="文本框 7">
            <a:extLst>
              <a:ext uri="{FF2B5EF4-FFF2-40B4-BE49-F238E27FC236}">
                <a16:creationId xmlns:a16="http://schemas.microsoft.com/office/drawing/2014/main" id="{822C4D55-B538-466B-B3CD-88F7C87EE691}"/>
              </a:ext>
            </a:extLst>
          </p:cNvPr>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a:extLst>
              <a:ext uri="{FF2B5EF4-FFF2-40B4-BE49-F238E27FC236}">
                <a16:creationId xmlns:a16="http://schemas.microsoft.com/office/drawing/2014/main" id="{8FE50F59-07F8-4CFF-A73C-8DBE1766EF7E}"/>
              </a:ext>
            </a:extLst>
          </p:cNvPr>
          <p:cNvSpPr txBox="1">
            <a:spLocks noChangeArrowheads="1"/>
          </p:cNvSpPr>
          <p:nvPr/>
        </p:nvSpPr>
        <p:spPr bwMode="auto">
          <a:xfrm>
            <a:off x="6562165" y="1586240"/>
            <a:ext cx="5419789"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strong components</a:t>
            </a:r>
            <a:r>
              <a:rPr lang="zh-CN" altLang="en-US" sz="2800"/>
              <a:t> （强分支）</a:t>
            </a:r>
            <a:endParaRPr lang="en-US" altLang="zh-CN" sz="2800"/>
          </a:p>
          <a:p>
            <a:pPr>
              <a:lnSpc>
                <a:spcPct val="150000"/>
              </a:lnSpc>
              <a:buFont typeface="Wingdings" panose="05000000000000000000" pitchFamily="2" charset="2"/>
              <a:buChar char="l"/>
            </a:pPr>
            <a:r>
              <a:rPr lang="en-US" altLang="zh-CN" sz="2800"/>
              <a:t>giant strongly connected component (GSCC)</a:t>
            </a:r>
            <a:r>
              <a:rPr lang="zh-CN" altLang="en-US" sz="2800"/>
              <a:t>（巨型强连通分支）</a:t>
            </a:r>
            <a:endParaRPr lang="en-US" altLang="zh-CN" sz="2800"/>
          </a:p>
          <a:p>
            <a:pPr>
              <a:lnSpc>
                <a:spcPct val="150000"/>
              </a:lnSpc>
              <a:buFont typeface="Wingdings" panose="05000000000000000000" pitchFamily="2" charset="2"/>
              <a:buChar char="l"/>
            </a:pPr>
            <a:r>
              <a:rPr lang="en-US" altLang="zh-CN" sz="2800"/>
              <a:t>Eulerian graph</a:t>
            </a:r>
            <a:r>
              <a:rPr lang="zh-CN" altLang="en-US" sz="2800"/>
              <a:t>（欧拉图）</a:t>
            </a:r>
          </a:p>
          <a:p>
            <a:pPr>
              <a:lnSpc>
                <a:spcPct val="150000"/>
              </a:lnSpc>
              <a:buFont typeface="Wingdings" panose="05000000000000000000" pitchFamily="2" charset="2"/>
              <a:buChar char="l"/>
            </a:pPr>
            <a:r>
              <a:rPr lang="en-US" altLang="zh-CN" sz="2800"/>
              <a:t>Euler tour</a:t>
            </a:r>
            <a:r>
              <a:rPr lang="zh-CN" altLang="en-US" sz="2800"/>
              <a:t>（欧拉序）</a:t>
            </a:r>
            <a:endParaRPr lang="en-US" altLang="zh-CN" sz="2800"/>
          </a:p>
          <a:p>
            <a:pPr>
              <a:lnSpc>
                <a:spcPct val="150000"/>
              </a:lnSpc>
              <a:buFont typeface="Wingdings" panose="05000000000000000000" pitchFamily="2" charset="2"/>
              <a:buChar char="l"/>
            </a:pPr>
            <a:r>
              <a:rPr lang="en-US" altLang="zh-CN" sz="2800"/>
              <a:t>Euler trail</a:t>
            </a:r>
            <a:r>
              <a:rPr lang="zh-CN" altLang="en-US" sz="2800"/>
              <a:t>（欧拉迹）</a:t>
            </a:r>
          </a:p>
        </p:txBody>
      </p:sp>
    </p:spTree>
    <p:extLst>
      <p:ext uri="{BB962C8B-B14F-4D97-AF65-F5344CB8AC3E}">
        <p14:creationId xmlns:p14="http://schemas.microsoft.com/office/powerpoint/2010/main" val="1372905353"/>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a:t>10.4-10.6</a:t>
            </a:r>
            <a:endParaRPr lang="en-US" altLang="zh-CN" sz="3200" dirty="0"/>
          </a:p>
        </p:txBody>
      </p:sp>
      <p:sp>
        <p:nvSpPr>
          <p:cNvPr id="7" name="Rectangle 3">
            <a:extLst>
              <a:ext uri="{FF2B5EF4-FFF2-40B4-BE49-F238E27FC236}">
                <a16:creationId xmlns:a16="http://schemas.microsoft.com/office/drawing/2014/main" id="{EC2CAA27-DE60-4BFD-86D6-0FED57A71455}"/>
              </a:ext>
            </a:extLst>
          </p:cNvPr>
          <p:cNvSpPr txBox="1">
            <a:spLocks noChangeArrowheads="1"/>
          </p:cNvSpPr>
          <p:nvPr/>
        </p:nvSpPr>
        <p:spPr bwMode="auto">
          <a:xfrm>
            <a:off x="210046" y="1586240"/>
            <a:ext cx="55811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connected multigraph</a:t>
            </a:r>
            <a:r>
              <a:rPr lang="zh-CN" altLang="en-US" sz="2800"/>
              <a:t>（连通多重图）</a:t>
            </a:r>
            <a:endParaRPr lang="en-US" altLang="zh-CN" sz="2800"/>
          </a:p>
          <a:p>
            <a:pPr>
              <a:lnSpc>
                <a:spcPct val="150000"/>
              </a:lnSpc>
              <a:buFont typeface="Wingdings" panose="05000000000000000000" pitchFamily="2" charset="2"/>
              <a:buChar char="l"/>
            </a:pPr>
            <a:r>
              <a:rPr lang="en-US" altLang="zh-CN" sz="2800"/>
              <a:t>Hamilton path</a:t>
            </a:r>
            <a:r>
              <a:rPr lang="zh-CN" altLang="en-US" sz="2800"/>
              <a:t>（哈密顿通路）</a:t>
            </a:r>
            <a:endParaRPr lang="en-US" altLang="zh-CN" sz="2800"/>
          </a:p>
          <a:p>
            <a:pPr>
              <a:lnSpc>
                <a:spcPct val="150000"/>
              </a:lnSpc>
              <a:buFont typeface="Wingdings" panose="05000000000000000000" pitchFamily="2" charset="2"/>
              <a:buChar char="l"/>
            </a:pPr>
            <a:r>
              <a:rPr lang="en-US" altLang="zh-CN" sz="2800"/>
              <a:t>Hamilton circuit</a:t>
            </a:r>
            <a:r>
              <a:rPr lang="zh-CN" altLang="en-US" sz="2800"/>
              <a:t>（哈密顿回路）</a:t>
            </a:r>
          </a:p>
        </p:txBody>
      </p:sp>
      <p:sp>
        <p:nvSpPr>
          <p:cNvPr id="8" name="文本框 7">
            <a:extLst>
              <a:ext uri="{FF2B5EF4-FFF2-40B4-BE49-F238E27FC236}">
                <a16:creationId xmlns:a16="http://schemas.microsoft.com/office/drawing/2014/main" id="{822C4D55-B538-466B-B3CD-88F7C87EE691}"/>
              </a:ext>
            </a:extLst>
          </p:cNvPr>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Tree>
    <p:extLst>
      <p:ext uri="{BB962C8B-B14F-4D97-AF65-F5344CB8AC3E}">
        <p14:creationId xmlns:p14="http://schemas.microsoft.com/office/powerpoint/2010/main" val="134261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38380" y="1097841"/>
            <a:ext cx="11267268" cy="4876271"/>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无向图的连通性：</a:t>
            </a:r>
            <a:endParaRPr lang="en-US" altLang="zh-CN" sz="3200" b="1" kern="0" dirty="0"/>
          </a:p>
          <a:p>
            <a:pPr fontAlgn="base">
              <a:lnSpc>
                <a:spcPct val="150000"/>
              </a:lnSpc>
              <a:spcBef>
                <a:spcPct val="20000"/>
              </a:spcBef>
              <a:spcAft>
                <a:spcPct val="0"/>
              </a:spcAft>
            </a:pPr>
            <a:r>
              <a:rPr lang="en-US" altLang="zh-CN" sz="3200" b="1" kern="0" dirty="0"/>
              <a:t>	</a:t>
            </a:r>
            <a:r>
              <a:rPr lang="zh-CN" altLang="en-US" sz="3200" b="1" kern="0" dirty="0"/>
              <a:t>若Ｇ＝（Ｖ，Ｅ）中任两个不同顶点都连通，则称此无向图是连通的</a:t>
            </a:r>
            <a:r>
              <a:rPr lang="en-US" altLang="zh-CN" sz="3200" b="1" kern="0" dirty="0"/>
              <a:t>/connected</a:t>
            </a:r>
            <a:r>
              <a:rPr lang="zh-CN" altLang="en-US" sz="3200" b="1" kern="0" dirty="0"/>
              <a:t>。</a:t>
            </a:r>
            <a:endParaRPr lang="en-US" altLang="zh-CN" sz="3200" b="1" kern="0" dirty="0"/>
          </a:p>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定理</a:t>
            </a:r>
            <a:r>
              <a:rPr lang="en-US" altLang="zh-CN" sz="3200" b="1" kern="0" dirty="0"/>
              <a:t>1]</a:t>
            </a:r>
          </a:p>
          <a:p>
            <a:pPr algn="just" eaLnBrk="1" hangingPunct="1">
              <a:lnSpc>
                <a:spcPct val="150000"/>
              </a:lnSpc>
              <a:spcBef>
                <a:spcPct val="0"/>
              </a:spcBef>
              <a:buFontTx/>
              <a:buNone/>
            </a:pPr>
            <a:r>
              <a:rPr lang="en-US" altLang="zh-CN" sz="3200" b="1" kern="0" dirty="0"/>
              <a:t>    </a:t>
            </a:r>
            <a:r>
              <a:rPr lang="zh-CN" altLang="en-US" sz="3200" b="1" kern="0" dirty="0"/>
              <a:t>任意一个连通无向图的任两个不同顶点都存在一条简单道路。</a:t>
            </a:r>
          </a:p>
          <a:p>
            <a:pPr eaLnBrk="1" hangingPunct="1">
              <a:lnSpc>
                <a:spcPct val="150000"/>
              </a:lnSpc>
              <a:spcBef>
                <a:spcPct val="50000"/>
              </a:spcBef>
              <a:buFontTx/>
              <a:buNone/>
            </a:pPr>
            <a:endParaRPr lang="zh-CN" altLang="en-US" sz="3200" b="1" kern="0" dirty="0"/>
          </a:p>
        </p:txBody>
      </p:sp>
    </p:spTree>
    <p:extLst>
      <p:ext uri="{BB962C8B-B14F-4D97-AF65-F5344CB8AC3E}">
        <p14:creationId xmlns:p14="http://schemas.microsoft.com/office/powerpoint/2010/main" val="1023363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38379" y="1097841"/>
            <a:ext cx="11688547" cy="6402843"/>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无向图的连通性：</a:t>
            </a:r>
          </a:p>
          <a:p>
            <a:pPr fontAlgn="base">
              <a:lnSpc>
                <a:spcPct val="150000"/>
              </a:lnSpc>
              <a:spcBef>
                <a:spcPct val="20000"/>
              </a:spcBef>
              <a:spcAft>
                <a:spcPct val="0"/>
              </a:spcAft>
            </a:pPr>
            <a:r>
              <a:rPr lang="zh-CN" altLang="en-US" sz="3200" b="1" kern="0" dirty="0"/>
              <a:t>        若Ｇ＝（Ｖ，Ｅ）中任两个不同顶点都连通，则称此无向图是连通的</a:t>
            </a:r>
            <a:r>
              <a:rPr lang="en-US" altLang="zh-CN" sz="3200" b="1" kern="0" dirty="0"/>
              <a:t>/connected</a:t>
            </a:r>
            <a:r>
              <a:rPr lang="zh-CN" altLang="en-US" sz="3200" b="1" kern="0" dirty="0"/>
              <a:t>。</a:t>
            </a:r>
          </a:p>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连通分图</a:t>
            </a:r>
            <a:r>
              <a:rPr lang="en-US" altLang="zh-CN" sz="3200" b="1" kern="0" dirty="0"/>
              <a:t>/connected components</a:t>
            </a:r>
            <a:r>
              <a:rPr lang="zh-CN" altLang="en-US" sz="3200" b="1" kern="0" dirty="0"/>
              <a:t>：</a:t>
            </a:r>
          </a:p>
          <a:p>
            <a:pPr fontAlgn="base">
              <a:lnSpc>
                <a:spcPct val="150000"/>
              </a:lnSpc>
              <a:spcBef>
                <a:spcPct val="20000"/>
              </a:spcBef>
              <a:spcAft>
                <a:spcPct val="0"/>
              </a:spcAft>
            </a:pPr>
            <a:r>
              <a:rPr lang="zh-CN" altLang="en-US" sz="3200" b="1" kern="0" dirty="0"/>
              <a:t>   图Ｇ可分为几个不相连通的子图，每一子图本身都是连通的。称这几个子图为Ｇ的连通分图。</a:t>
            </a:r>
          </a:p>
          <a:p>
            <a:pPr marL="342900" indent="-342900" fontAlgn="base">
              <a:lnSpc>
                <a:spcPct val="150000"/>
              </a:lnSpc>
              <a:spcBef>
                <a:spcPct val="20000"/>
              </a:spcBef>
              <a:spcAft>
                <a:spcPct val="0"/>
              </a:spcAft>
              <a:buBlip>
                <a:blip r:embed="rId2"/>
              </a:buBlip>
            </a:pPr>
            <a:endParaRPr lang="en-US" altLang="zh-CN" sz="3200" b="1" kern="0" dirty="0"/>
          </a:p>
          <a:p>
            <a:pPr fontAlgn="base">
              <a:lnSpc>
                <a:spcPct val="150000"/>
              </a:lnSpc>
              <a:spcBef>
                <a:spcPct val="20000"/>
              </a:spcBef>
              <a:spcAft>
                <a:spcPct val="0"/>
              </a:spcAft>
            </a:pPr>
            <a:r>
              <a:rPr lang="en-US" altLang="zh-CN" sz="3200" b="1" kern="0" dirty="0"/>
              <a:t>	</a:t>
            </a:r>
            <a:endParaRPr lang="zh-CN" altLang="en-US" sz="3200" b="1" kern="0" dirty="0"/>
          </a:p>
        </p:txBody>
      </p:sp>
    </p:spTree>
    <p:extLst>
      <p:ext uri="{BB962C8B-B14F-4D97-AF65-F5344CB8AC3E}">
        <p14:creationId xmlns:p14="http://schemas.microsoft.com/office/powerpoint/2010/main" val="180266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Graphs</a:t>
            </a:r>
          </a:p>
        </p:txBody>
      </p:sp>
      <p:sp>
        <p:nvSpPr>
          <p:cNvPr id="58" name="Rectangle 3"/>
          <p:cNvSpPr txBox="1">
            <a:spLocks noChangeArrowheads="1"/>
          </p:cNvSpPr>
          <p:nvPr/>
        </p:nvSpPr>
        <p:spPr bwMode="auto">
          <a:xfrm>
            <a:off x="371723" y="963624"/>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defRPr/>
            </a:pPr>
            <a:r>
              <a:rPr lang="en-US" altLang="zh-CN" sz="2400" dirty="0"/>
              <a:t>10.1 </a:t>
            </a:r>
            <a:r>
              <a:rPr lang="zh-CN" altLang="en-US" sz="2400" dirty="0"/>
              <a:t>图和图模型</a:t>
            </a:r>
            <a:r>
              <a:rPr lang="en-US" altLang="zh-CN" sz="2400" dirty="0"/>
              <a:t>/Graphs and Graph Models</a:t>
            </a:r>
          </a:p>
          <a:p>
            <a:pPr eaLnBrk="1" hangingPunct="1">
              <a:lnSpc>
                <a:spcPct val="150000"/>
              </a:lnSpc>
              <a:defRPr/>
            </a:pPr>
            <a:r>
              <a:rPr lang="en-US" altLang="zh-CN" sz="2400" dirty="0"/>
              <a:t>10.2 </a:t>
            </a:r>
            <a:r>
              <a:rPr lang="zh-CN" altLang="en-US" sz="2400" dirty="0"/>
              <a:t>图的术语和几种特殊的图</a:t>
            </a:r>
            <a:r>
              <a:rPr lang="en-US" altLang="zh-CN" sz="2400" dirty="0"/>
              <a:t>/Graph Terminology and Special Types of Graphs</a:t>
            </a:r>
          </a:p>
          <a:p>
            <a:pPr eaLnBrk="1" hangingPunct="1">
              <a:lnSpc>
                <a:spcPct val="150000"/>
              </a:lnSpc>
              <a:defRPr/>
            </a:pPr>
            <a:r>
              <a:rPr lang="en-US" altLang="zh-CN" sz="2400" dirty="0"/>
              <a:t>10.3 </a:t>
            </a:r>
            <a:r>
              <a:rPr lang="zh-CN" altLang="en-US" sz="2400" dirty="0"/>
              <a:t>图的表示与同构</a:t>
            </a:r>
            <a:r>
              <a:rPr lang="en-US" altLang="zh-CN" sz="2400" dirty="0"/>
              <a:t>/Representing Graphs and Graph Isomorphism</a:t>
            </a:r>
          </a:p>
          <a:p>
            <a:pPr eaLnBrk="1" hangingPunct="1">
              <a:lnSpc>
                <a:spcPct val="150000"/>
              </a:lnSpc>
              <a:defRPr/>
            </a:pPr>
            <a:r>
              <a:rPr lang="en-US" altLang="zh-CN" sz="2400" dirty="0">
                <a:solidFill>
                  <a:srgbClr val="FF0000"/>
                </a:solidFill>
              </a:rPr>
              <a:t>10.4 </a:t>
            </a:r>
            <a:r>
              <a:rPr lang="zh-CN" altLang="en-US" sz="2400" dirty="0">
                <a:solidFill>
                  <a:srgbClr val="FF0000"/>
                </a:solidFill>
              </a:rPr>
              <a:t>连通性</a:t>
            </a:r>
            <a:r>
              <a:rPr lang="en-US" altLang="zh-CN" sz="2400" dirty="0">
                <a:solidFill>
                  <a:srgbClr val="FF0000"/>
                </a:solidFill>
              </a:rPr>
              <a:t>/Connectivity </a:t>
            </a:r>
          </a:p>
          <a:p>
            <a:pPr eaLnBrk="1" hangingPunct="1">
              <a:lnSpc>
                <a:spcPct val="150000"/>
              </a:lnSpc>
              <a:defRPr/>
            </a:pPr>
            <a:r>
              <a:rPr lang="en-US" altLang="zh-CN" sz="2400" dirty="0">
                <a:solidFill>
                  <a:srgbClr val="FF0000"/>
                </a:solidFill>
              </a:rPr>
              <a:t>10.5 </a:t>
            </a:r>
            <a:r>
              <a:rPr lang="zh-CN" altLang="en-US" sz="2400" dirty="0">
                <a:solidFill>
                  <a:srgbClr val="FF0000"/>
                </a:solidFill>
              </a:rPr>
              <a:t>欧拉道路与哈密尔顿道路</a:t>
            </a:r>
            <a:r>
              <a:rPr lang="en-US" altLang="zh-CN" sz="2400" dirty="0">
                <a:solidFill>
                  <a:srgbClr val="FF0000"/>
                </a:solidFill>
              </a:rPr>
              <a:t>/Euler and Hamilton Paths</a:t>
            </a:r>
          </a:p>
          <a:p>
            <a:pPr eaLnBrk="1" hangingPunct="1">
              <a:lnSpc>
                <a:spcPct val="150000"/>
              </a:lnSpc>
              <a:defRPr/>
            </a:pPr>
            <a:r>
              <a:rPr lang="en-US" altLang="zh-CN" sz="2400" dirty="0">
                <a:solidFill>
                  <a:srgbClr val="FF0000"/>
                </a:solidFill>
              </a:rPr>
              <a:t>10.6 </a:t>
            </a:r>
            <a:r>
              <a:rPr lang="zh-CN" altLang="en-US" sz="2400" dirty="0">
                <a:solidFill>
                  <a:srgbClr val="FF0000"/>
                </a:solidFill>
              </a:rPr>
              <a:t>最短道路问题</a:t>
            </a:r>
            <a:r>
              <a:rPr lang="en-US" altLang="zh-CN" sz="2400" dirty="0">
                <a:solidFill>
                  <a:srgbClr val="FF0000"/>
                </a:solidFill>
              </a:rPr>
              <a:t>/Shortest-Path Problems</a:t>
            </a:r>
          </a:p>
          <a:p>
            <a:pPr eaLnBrk="1" hangingPunct="1">
              <a:lnSpc>
                <a:spcPct val="150000"/>
              </a:lnSpc>
              <a:defRPr/>
            </a:pPr>
            <a:r>
              <a:rPr lang="en-US" altLang="zh-CN" sz="2400" dirty="0"/>
              <a:t>10.7 </a:t>
            </a:r>
            <a:r>
              <a:rPr lang="zh-CN" altLang="en-US" sz="2400" dirty="0"/>
              <a:t>平面图</a:t>
            </a:r>
            <a:r>
              <a:rPr lang="en-US" altLang="zh-CN" sz="2400" dirty="0"/>
              <a:t>/Planar Graphs</a:t>
            </a:r>
          </a:p>
          <a:p>
            <a:pPr eaLnBrk="1" hangingPunct="1">
              <a:lnSpc>
                <a:spcPct val="150000"/>
              </a:lnSpc>
              <a:defRPr/>
            </a:pPr>
            <a:r>
              <a:rPr lang="en-US" altLang="zh-CN" sz="2400" dirty="0"/>
              <a:t>10.8 </a:t>
            </a:r>
            <a:r>
              <a:rPr lang="zh-CN" altLang="en-US" sz="2400" dirty="0"/>
              <a:t>图的着色</a:t>
            </a:r>
            <a:r>
              <a:rPr lang="en-US" altLang="zh-CN" sz="2400" dirty="0"/>
              <a:t>/Graph Coloring</a:t>
            </a:r>
          </a:p>
          <a:p>
            <a:pPr eaLnBrk="1" hangingPunct="1">
              <a:lnSpc>
                <a:spcPct val="150000"/>
              </a:lnSpc>
              <a:defRPr/>
            </a:pPr>
            <a:endParaRPr lang="en-US" altLang="zh-CN" sz="24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356501" y="1795265"/>
            <a:ext cx="11688547" cy="3891386"/>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 directed graph is strongly connected iff there is a directed path from a to b for any two verts a and b.  </a:t>
            </a:r>
          </a:p>
          <a:p>
            <a:pPr marL="342900" indent="-342900" fontAlgn="base">
              <a:lnSpc>
                <a:spcPct val="150000"/>
              </a:lnSpc>
              <a:spcBef>
                <a:spcPct val="20000"/>
              </a:spcBef>
              <a:spcAft>
                <a:spcPct val="0"/>
              </a:spcAft>
              <a:buBlip>
                <a:blip r:embed="rId2"/>
              </a:buBlip>
            </a:pPr>
            <a:r>
              <a:rPr lang="en-US" altLang="zh-CN" sz="3200" b="1" kern="0" dirty="0"/>
              <a:t>It is weakly connected iff the underlying undirected graph (i.e., with edge directions removed) is connected.</a:t>
            </a:r>
          </a:p>
          <a:p>
            <a:pPr marL="342900" indent="-342900" fontAlgn="base">
              <a:lnSpc>
                <a:spcPct val="150000"/>
              </a:lnSpc>
              <a:spcBef>
                <a:spcPct val="20000"/>
              </a:spcBef>
              <a:spcAft>
                <a:spcPct val="0"/>
              </a:spcAft>
              <a:buBlip>
                <a:blip r:embed="rId2"/>
              </a:buBlip>
            </a:pPr>
            <a:r>
              <a:rPr lang="en-US" altLang="zh-CN" sz="3200" b="1" kern="0" dirty="0"/>
              <a:t>Note strongly implies weakly but not vice-versa.</a:t>
            </a:r>
          </a:p>
        </p:txBody>
      </p:sp>
      <p:sp>
        <p:nvSpPr>
          <p:cNvPr id="4" name="Rectangle 2">
            <a:extLst>
              <a:ext uri="{FF2B5EF4-FFF2-40B4-BE49-F238E27FC236}">
                <a16:creationId xmlns:a16="http://schemas.microsoft.com/office/drawing/2014/main" id="{6A8F3D49-81D8-41A6-B888-730BC86BE558}"/>
              </a:ext>
            </a:extLst>
          </p:cNvPr>
          <p:cNvSpPr txBox="1">
            <a:spLocks noChangeArrowheads="1"/>
          </p:cNvSpPr>
          <p:nvPr/>
        </p:nvSpPr>
        <p:spPr>
          <a:xfrm>
            <a:off x="1981200" y="101636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b="1" kern="0" dirty="0"/>
              <a:t>Directed Connectedness</a:t>
            </a:r>
          </a:p>
        </p:txBody>
      </p:sp>
    </p:spTree>
    <p:extLst>
      <p:ext uri="{BB962C8B-B14F-4D97-AF65-F5344CB8AC3E}">
        <p14:creationId xmlns:p14="http://schemas.microsoft.com/office/powerpoint/2010/main" val="35812310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文本框 6">
            <a:extLst>
              <a:ext uri="{FF2B5EF4-FFF2-40B4-BE49-F238E27FC236}">
                <a16:creationId xmlns:a16="http://schemas.microsoft.com/office/drawing/2014/main" id="{7055E871-9B16-46B9-8E2B-0CAE44252B97}"/>
              </a:ext>
            </a:extLst>
          </p:cNvPr>
          <p:cNvSpPr txBox="1"/>
          <p:nvPr/>
        </p:nvSpPr>
        <p:spPr>
          <a:xfrm>
            <a:off x="251726" y="787875"/>
            <a:ext cx="11688547" cy="5561331"/>
          </a:xfrm>
          <a:prstGeom prst="rect">
            <a:avLst/>
          </a:prstGeom>
          <a:noFill/>
        </p:spPr>
        <p:txBody>
          <a:bodyPr wrap="square">
            <a:spAutoFit/>
          </a:bodyPr>
          <a:lstStyle/>
          <a:p>
            <a:pPr marL="342900" indent="-342900" fontAlgn="base">
              <a:lnSpc>
                <a:spcPct val="150000"/>
              </a:lnSpc>
              <a:spcBef>
                <a:spcPct val="20000"/>
              </a:spcBef>
              <a:spcAft>
                <a:spcPct val="0"/>
              </a:spcAft>
              <a:buBlip>
                <a:blip r:embed="rId2"/>
              </a:buBlip>
            </a:pPr>
            <a:r>
              <a:rPr lang="en-US" altLang="zh-CN" sz="3200" b="1" kern="0" dirty="0"/>
              <a:t>[</a:t>
            </a:r>
            <a:r>
              <a:rPr lang="zh-CN" altLang="en-US" sz="3200" b="1" kern="0" dirty="0"/>
              <a:t>定义</a:t>
            </a:r>
            <a:r>
              <a:rPr lang="en-US" altLang="zh-CN" sz="3200" b="1" kern="0" dirty="0"/>
              <a:t>]</a:t>
            </a:r>
            <a:r>
              <a:rPr lang="zh-CN" altLang="en-US" sz="3200" b="1" kern="0" dirty="0"/>
              <a:t>有向图的连通性：</a:t>
            </a:r>
          </a:p>
          <a:p>
            <a:pPr marL="342900" indent="-342900" fontAlgn="base">
              <a:lnSpc>
                <a:spcPct val="150000"/>
              </a:lnSpc>
              <a:spcBef>
                <a:spcPct val="20000"/>
              </a:spcBef>
              <a:spcAft>
                <a:spcPct val="0"/>
              </a:spcAft>
              <a:buBlip>
                <a:blip r:embed="rId2"/>
              </a:buBlip>
            </a:pPr>
            <a:r>
              <a:rPr lang="en-US" altLang="zh-CN" sz="3200" b="1" kern="0" dirty="0"/>
              <a:t>(1)</a:t>
            </a:r>
            <a:r>
              <a:rPr lang="zh-CN" altLang="en-US" sz="3200" b="1" kern="0" dirty="0"/>
              <a:t>弱连通：</a:t>
            </a:r>
          </a:p>
          <a:p>
            <a:pPr fontAlgn="base">
              <a:lnSpc>
                <a:spcPct val="150000"/>
              </a:lnSpc>
              <a:spcBef>
                <a:spcPct val="20000"/>
              </a:spcBef>
              <a:spcAft>
                <a:spcPct val="0"/>
              </a:spcAft>
            </a:pPr>
            <a:r>
              <a:rPr lang="zh-CN" altLang="en-US" sz="3200" b="1" kern="0" dirty="0"/>
              <a:t>    若Ｇ＝（Ｖ，Ｅ）对应的无向图是连通图，则称Ｇ为弱连通</a:t>
            </a:r>
            <a:r>
              <a:rPr lang="en-US" altLang="zh-CN" sz="3200" b="1" kern="0" dirty="0"/>
              <a:t>/weakly connected</a:t>
            </a:r>
            <a:r>
              <a:rPr lang="zh-CN" altLang="en-US" sz="3200" b="1" kern="0" dirty="0"/>
              <a:t>。</a:t>
            </a:r>
          </a:p>
          <a:p>
            <a:pPr marL="342900" indent="-342900" fontAlgn="base">
              <a:lnSpc>
                <a:spcPct val="150000"/>
              </a:lnSpc>
              <a:spcBef>
                <a:spcPct val="20000"/>
              </a:spcBef>
              <a:spcAft>
                <a:spcPct val="0"/>
              </a:spcAft>
              <a:buBlip>
                <a:blip r:embed="rId2"/>
              </a:buBlip>
            </a:pPr>
            <a:r>
              <a:rPr lang="en-US" altLang="zh-CN" sz="3200" b="1" kern="0" dirty="0"/>
              <a:t>(2</a:t>
            </a:r>
            <a:r>
              <a:rPr lang="zh-CN" altLang="en-US" sz="3200" b="1" kern="0" dirty="0"/>
              <a:t>）强连通：</a:t>
            </a:r>
          </a:p>
          <a:p>
            <a:pPr fontAlgn="base">
              <a:lnSpc>
                <a:spcPct val="150000"/>
              </a:lnSpc>
              <a:spcBef>
                <a:spcPct val="20000"/>
              </a:spcBef>
              <a:spcAft>
                <a:spcPct val="0"/>
              </a:spcAft>
            </a:pPr>
            <a:r>
              <a:rPr lang="zh-CN" altLang="en-US" sz="3200" b="1" kern="0" dirty="0"/>
              <a:t>    若Ｇ＝（Ｖ，Ｅ）中任两点间都有路，即对ａ与ｂ，ａ到ｂ可达，ｂ到ａ可达，称Ｇ为强连通</a:t>
            </a:r>
            <a:r>
              <a:rPr lang="en-US" altLang="zh-CN" sz="3200" b="1" kern="0" dirty="0"/>
              <a:t>/strongly connected</a:t>
            </a:r>
            <a:r>
              <a:rPr lang="zh-CN" altLang="en-US" sz="3200" b="1" kern="0" dirty="0"/>
              <a:t>。</a:t>
            </a:r>
          </a:p>
        </p:txBody>
      </p:sp>
    </p:spTree>
    <p:extLst>
      <p:ext uri="{BB962C8B-B14F-4D97-AF65-F5344CB8AC3E}">
        <p14:creationId xmlns:p14="http://schemas.microsoft.com/office/powerpoint/2010/main" val="32487855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graphicFrame>
        <p:nvGraphicFramePr>
          <p:cNvPr id="4" name="Object 2">
            <a:extLst>
              <a:ext uri="{FF2B5EF4-FFF2-40B4-BE49-F238E27FC236}">
                <a16:creationId xmlns:a16="http://schemas.microsoft.com/office/drawing/2014/main" id="{D99CE29F-618D-498B-8C5D-B05E441003CD}"/>
              </a:ext>
            </a:extLst>
          </p:cNvPr>
          <p:cNvGraphicFramePr>
            <a:graphicFrameLocks noChangeAspect="1"/>
          </p:cNvGraphicFramePr>
          <p:nvPr/>
        </p:nvGraphicFramePr>
        <p:xfrm>
          <a:off x="1745444" y="1333500"/>
          <a:ext cx="4119562" cy="4343400"/>
        </p:xfrm>
        <a:graphic>
          <a:graphicData uri="http://schemas.openxmlformats.org/presentationml/2006/ole">
            <mc:AlternateContent xmlns:mc="http://schemas.openxmlformats.org/markup-compatibility/2006">
              <mc:Choice xmlns:v="urn:schemas-microsoft-com:vml" Requires="v">
                <p:oleObj name="图片" r:id="rId2" imgW="1368552" imgH="1481328" progId="Word.Picture.8">
                  <p:embed/>
                </p:oleObj>
              </mc:Choice>
              <mc:Fallback>
                <p:oleObj name="图片" r:id="rId2" imgW="1368552" imgH="1481328" progId="Word.Picture.8">
                  <p:embed/>
                  <p:pic>
                    <p:nvPicPr>
                      <p:cNvPr id="4" name="Object 2">
                        <a:extLst>
                          <a:ext uri="{FF2B5EF4-FFF2-40B4-BE49-F238E27FC236}">
                            <a16:creationId xmlns:a16="http://schemas.microsoft.com/office/drawing/2014/main" id="{D99CE29F-618D-498B-8C5D-B05E44100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444" y="1333500"/>
                        <a:ext cx="4119562" cy="434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a:extLst>
              <a:ext uri="{FF2B5EF4-FFF2-40B4-BE49-F238E27FC236}">
                <a16:creationId xmlns:a16="http://schemas.microsoft.com/office/drawing/2014/main" id="{8728C9FA-7228-465C-9212-F6A6AFFFCDFF}"/>
              </a:ext>
            </a:extLst>
          </p:cNvPr>
          <p:cNvGraphicFramePr>
            <a:graphicFrameLocks noChangeAspect="1"/>
          </p:cNvGraphicFramePr>
          <p:nvPr/>
        </p:nvGraphicFramePr>
        <p:xfrm>
          <a:off x="5865006" y="1333500"/>
          <a:ext cx="3573462" cy="4191000"/>
        </p:xfrm>
        <a:graphic>
          <a:graphicData uri="http://schemas.openxmlformats.org/presentationml/2006/ole">
            <mc:AlternateContent xmlns:mc="http://schemas.openxmlformats.org/markup-compatibility/2006">
              <mc:Choice xmlns:v="urn:schemas-microsoft-com:vml" Requires="v">
                <p:oleObj name="图片" r:id="rId4" imgW="1368552" imgH="1382268" progId="Word.Picture.8">
                  <p:embed/>
                </p:oleObj>
              </mc:Choice>
              <mc:Fallback>
                <p:oleObj name="图片" r:id="rId4" imgW="1368552" imgH="1382268" progId="Word.Picture.8">
                  <p:embed/>
                  <p:pic>
                    <p:nvPicPr>
                      <p:cNvPr id="5" name="Object 3">
                        <a:extLst>
                          <a:ext uri="{FF2B5EF4-FFF2-40B4-BE49-F238E27FC236}">
                            <a16:creationId xmlns:a16="http://schemas.microsoft.com/office/drawing/2014/main" id="{8728C9FA-7228-465C-9212-F6A6AFFFC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5006" y="1333500"/>
                        <a:ext cx="3573462" cy="419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002079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pic>
        <p:nvPicPr>
          <p:cNvPr id="2" name="图片 1">
            <a:extLst>
              <a:ext uri="{FF2B5EF4-FFF2-40B4-BE49-F238E27FC236}">
                <a16:creationId xmlns:a16="http://schemas.microsoft.com/office/drawing/2014/main" id="{25930DD2-3AD9-45AE-B375-3E5E7A5104A1}"/>
              </a:ext>
            </a:extLst>
          </p:cNvPr>
          <p:cNvPicPr>
            <a:picLocks noChangeAspect="1"/>
          </p:cNvPicPr>
          <p:nvPr/>
        </p:nvPicPr>
        <p:blipFill>
          <a:blip r:embed="rId2"/>
          <a:stretch>
            <a:fillRect/>
          </a:stretch>
        </p:blipFill>
        <p:spPr>
          <a:xfrm>
            <a:off x="3238384" y="1237326"/>
            <a:ext cx="4878324" cy="4802124"/>
          </a:xfrm>
          <a:prstGeom prst="rect">
            <a:avLst/>
          </a:prstGeom>
        </p:spPr>
      </p:pic>
    </p:spTree>
    <p:extLst>
      <p:ext uri="{BB962C8B-B14F-4D97-AF65-F5344CB8AC3E}">
        <p14:creationId xmlns:p14="http://schemas.microsoft.com/office/powerpoint/2010/main" val="20740391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文本框 4">
            <a:extLst>
              <a:ext uri="{FF2B5EF4-FFF2-40B4-BE49-F238E27FC236}">
                <a16:creationId xmlns:a16="http://schemas.microsoft.com/office/drawing/2014/main" id="{500E508C-2B36-4D52-A9E2-92591EFC7FCF}"/>
              </a:ext>
            </a:extLst>
          </p:cNvPr>
          <p:cNvSpPr txBox="1"/>
          <p:nvPr/>
        </p:nvSpPr>
        <p:spPr>
          <a:xfrm>
            <a:off x="439279" y="1004851"/>
            <a:ext cx="11587648" cy="1454244"/>
          </a:xfrm>
          <a:prstGeom prst="rect">
            <a:avLst/>
          </a:prstGeom>
          <a:noFill/>
        </p:spPr>
        <p:txBody>
          <a:bodyPr wrap="square">
            <a:spAutoFit/>
          </a:bodyPr>
          <a:lstStyle/>
          <a:p>
            <a:pPr>
              <a:lnSpc>
                <a:spcPct val="150000"/>
              </a:lnSpc>
            </a:pPr>
            <a:r>
              <a:rPr lang="zh-CN" altLang="en-US" sz="3200" b="1" kern="0" dirty="0"/>
              <a:t>例：用图描述一台自动售货机，只用５分，１０分二种硬币，满１５分后压按钮，选择一块巧克力，钱多了不找还</a:t>
            </a:r>
            <a:r>
              <a:rPr lang="zh-CN" altLang="en-US" dirty="0"/>
              <a:t>。</a:t>
            </a:r>
          </a:p>
        </p:txBody>
      </p:sp>
      <p:pic>
        <p:nvPicPr>
          <p:cNvPr id="6" name="图片 5">
            <a:extLst>
              <a:ext uri="{FF2B5EF4-FFF2-40B4-BE49-F238E27FC236}">
                <a16:creationId xmlns:a16="http://schemas.microsoft.com/office/drawing/2014/main" id="{DE853E6B-84D6-400A-A155-B385AC7C50B0}"/>
              </a:ext>
            </a:extLst>
          </p:cNvPr>
          <p:cNvPicPr>
            <a:picLocks noChangeAspect="1"/>
          </p:cNvPicPr>
          <p:nvPr/>
        </p:nvPicPr>
        <p:blipFill>
          <a:blip r:embed="rId2"/>
          <a:stretch>
            <a:fillRect/>
          </a:stretch>
        </p:blipFill>
        <p:spPr>
          <a:xfrm>
            <a:off x="2014779" y="2684411"/>
            <a:ext cx="7945464" cy="3906912"/>
          </a:xfrm>
          <a:prstGeom prst="rect">
            <a:avLst/>
          </a:prstGeom>
        </p:spPr>
      </p:pic>
    </p:spTree>
    <p:extLst>
      <p:ext uri="{BB962C8B-B14F-4D97-AF65-F5344CB8AC3E}">
        <p14:creationId xmlns:p14="http://schemas.microsoft.com/office/powerpoint/2010/main" val="35997921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7" name="Text Box 2">
            <a:extLst>
              <a:ext uri="{FF2B5EF4-FFF2-40B4-BE49-F238E27FC236}">
                <a16:creationId xmlns:a16="http://schemas.microsoft.com/office/drawing/2014/main" id="{50608631-A030-492C-951B-4A4D629E0DC3}"/>
              </a:ext>
            </a:extLst>
          </p:cNvPr>
          <p:cNvSpPr txBox="1">
            <a:spLocks noChangeArrowheads="1"/>
          </p:cNvSpPr>
          <p:nvPr/>
        </p:nvSpPr>
        <p:spPr bwMode="auto">
          <a:xfrm>
            <a:off x="273036" y="922785"/>
            <a:ext cx="11645927" cy="593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FontTx/>
              <a:buNone/>
            </a:pPr>
            <a:r>
              <a:rPr kumimoji="1" lang="en-US" altLang="zh-CN" sz="2400" dirty="0">
                <a:latin typeface="宋体" panose="02010600030101010101" pitchFamily="2" charset="-122"/>
              </a:rPr>
              <a:t> </a:t>
            </a:r>
            <a:r>
              <a:rPr kumimoji="1" lang="zh-CN" altLang="en-US" sz="2800" b="1" dirty="0">
                <a:latin typeface="宋体" panose="02010600030101010101" pitchFamily="2" charset="-122"/>
              </a:rPr>
              <a:t>顶点：ａ：０       分边： ５：投５分     </a:t>
            </a:r>
          </a:p>
          <a:p>
            <a:pPr algn="just" eaLnBrk="1" hangingPunct="1">
              <a:lnSpc>
                <a:spcPct val="130000"/>
              </a:lnSpc>
              <a:spcBef>
                <a:spcPct val="0"/>
              </a:spcBef>
              <a:buFontTx/>
              <a:buNone/>
            </a:pPr>
            <a:r>
              <a:rPr kumimoji="1" lang="zh-CN" altLang="en-US" sz="2800" b="1" dirty="0">
                <a:latin typeface="宋体" panose="02010600030101010101" pitchFamily="2" charset="-122"/>
              </a:rPr>
              <a:t>       ｂ：５分           １０：投１０分</a:t>
            </a:r>
          </a:p>
          <a:p>
            <a:pPr algn="just" eaLnBrk="1" hangingPunct="1">
              <a:lnSpc>
                <a:spcPct val="130000"/>
              </a:lnSpc>
              <a:spcBef>
                <a:spcPct val="0"/>
              </a:spcBef>
              <a:buFontTx/>
              <a:buNone/>
            </a:pPr>
            <a:r>
              <a:rPr kumimoji="1" lang="zh-CN" altLang="en-US" sz="2800" b="1" dirty="0">
                <a:latin typeface="宋体" panose="02010600030101010101" pitchFamily="2" charset="-122"/>
              </a:rPr>
              <a:t>       ｃ：１０分          ｐ：压按扭动作</a:t>
            </a:r>
          </a:p>
          <a:p>
            <a:pPr algn="just" eaLnBrk="1" hangingPunct="1">
              <a:lnSpc>
                <a:spcPct val="130000"/>
              </a:lnSpc>
              <a:spcBef>
                <a:spcPct val="0"/>
              </a:spcBef>
              <a:buFontTx/>
              <a:buNone/>
            </a:pPr>
            <a:r>
              <a:rPr kumimoji="1" lang="zh-CN" altLang="en-US" sz="2800" b="1" dirty="0">
                <a:latin typeface="宋体" panose="02010600030101010101" pitchFamily="2" charset="-122"/>
              </a:rPr>
              <a:t>       ｄ：≥１５分</a:t>
            </a:r>
          </a:p>
          <a:p>
            <a:pPr algn="just" eaLnBrk="1" hangingPunct="1">
              <a:lnSpc>
                <a:spcPct val="130000"/>
              </a:lnSpc>
              <a:spcBef>
                <a:spcPct val="0"/>
              </a:spcBef>
              <a:buFontTx/>
              <a:buNone/>
            </a:pPr>
            <a:r>
              <a:rPr kumimoji="1" lang="zh-CN" altLang="en-US" sz="2800" b="1" dirty="0">
                <a:latin typeface="宋体" panose="02010600030101010101" pitchFamily="2" charset="-122"/>
              </a:rPr>
              <a:t>   表示已投入钱的状态        表示一种动作</a:t>
            </a:r>
            <a:endParaRPr kumimoji="1" lang="en-US" altLang="zh-CN" sz="2800" b="1" dirty="0">
              <a:latin typeface="宋体" panose="02010600030101010101" pitchFamily="2" charset="-122"/>
            </a:endParaRPr>
          </a:p>
          <a:p>
            <a:pPr>
              <a:lnSpc>
                <a:spcPct val="130000"/>
              </a:lnSpc>
              <a:spcBef>
                <a:spcPct val="50000"/>
              </a:spcBef>
              <a:buNone/>
            </a:pPr>
            <a:r>
              <a:rPr kumimoji="1" lang="zh-CN" altLang="en-US" sz="2800" b="1" dirty="0">
                <a:latin typeface="Times New Roman" panose="02020603050405020304" pitchFamily="18" charset="0"/>
              </a:rPr>
              <a:t>自动售货机：有向加权图描绘得很清楚</a:t>
            </a:r>
          </a:p>
          <a:p>
            <a:pPr>
              <a:lnSpc>
                <a:spcPct val="130000"/>
              </a:lnSpc>
              <a:spcBef>
                <a:spcPct val="50000"/>
              </a:spcBef>
              <a:buNone/>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1</a:t>
            </a:r>
            <a:r>
              <a:rPr kumimoji="1" lang="zh-CN" altLang="en-US" sz="2800" b="1" dirty="0">
                <a:latin typeface="Times New Roman" panose="02020603050405020304" pitchFamily="18" charset="0"/>
              </a:rPr>
              <a:t>）钱数不够，压按扭，不起作用</a:t>
            </a:r>
          </a:p>
          <a:p>
            <a:pPr>
              <a:lnSpc>
                <a:spcPct val="130000"/>
              </a:lnSpc>
              <a:spcBef>
                <a:spcPct val="50000"/>
              </a:spcBef>
              <a:buNone/>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2</a:t>
            </a:r>
            <a:r>
              <a:rPr kumimoji="1" lang="zh-CN" altLang="en-US" sz="2800" b="1" dirty="0">
                <a:latin typeface="Times New Roman" panose="02020603050405020304" pitchFamily="18" charset="0"/>
              </a:rPr>
              <a:t>）钱数够了，压按扭，给过糖果回到０分状态 </a:t>
            </a:r>
          </a:p>
          <a:p>
            <a:pPr>
              <a:lnSpc>
                <a:spcPct val="130000"/>
              </a:lnSpc>
              <a:spcBef>
                <a:spcPct val="50000"/>
              </a:spcBef>
              <a:buNone/>
            </a:pP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3</a:t>
            </a:r>
            <a:r>
              <a:rPr kumimoji="1" lang="zh-CN" altLang="en-US" sz="2800" b="1" dirty="0">
                <a:latin typeface="Times New Roman" panose="02020603050405020304" pitchFamily="18" charset="0"/>
              </a:rPr>
              <a:t>）钱超过１５分，再加钱白加</a:t>
            </a:r>
          </a:p>
        </p:txBody>
      </p:sp>
    </p:spTree>
    <p:extLst>
      <p:ext uri="{BB962C8B-B14F-4D97-AF65-F5344CB8AC3E}">
        <p14:creationId xmlns:p14="http://schemas.microsoft.com/office/powerpoint/2010/main" val="24373683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4" name="Rectangle 2">
            <a:extLst>
              <a:ext uri="{FF2B5EF4-FFF2-40B4-BE49-F238E27FC236}">
                <a16:creationId xmlns:a16="http://schemas.microsoft.com/office/drawing/2014/main" id="{95828387-4EA2-4DB8-A8E7-52C18E91B0A5}"/>
              </a:ext>
            </a:extLst>
          </p:cNvPr>
          <p:cNvSpPr txBox="1">
            <a:spLocks noChangeArrowheads="1"/>
          </p:cNvSpPr>
          <p:nvPr/>
        </p:nvSpPr>
        <p:spPr>
          <a:xfrm>
            <a:off x="1253950" y="928983"/>
            <a:ext cx="96841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sz="3600" b="1" kern="0" dirty="0"/>
              <a:t>Counting Paths w Adjacency Matrices</a:t>
            </a:r>
            <a:endParaRPr lang="en-US" altLang="zh-CN" b="1" kern="0" dirty="0"/>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1774098"/>
            <a:ext cx="12026927"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Let A be the adjacency matrix of graph </a:t>
            </a:r>
            <a:r>
              <a:rPr lang="en-US" altLang="zh-CN" i="1" kern="0" dirty="0"/>
              <a:t>G</a:t>
            </a:r>
            <a:r>
              <a:rPr lang="en-US" altLang="zh-CN" kern="0" dirty="0"/>
              <a:t>.</a:t>
            </a:r>
          </a:p>
          <a:p>
            <a:pPr>
              <a:lnSpc>
                <a:spcPct val="150000"/>
              </a:lnSpc>
            </a:pPr>
            <a:r>
              <a:rPr lang="en-US" altLang="zh-CN" kern="0" dirty="0"/>
              <a:t>The number of paths of length </a:t>
            </a:r>
            <a:r>
              <a:rPr lang="en-US" altLang="zh-CN" i="1" kern="0" dirty="0"/>
              <a:t>k</a:t>
            </a:r>
            <a:r>
              <a:rPr lang="en-US" altLang="zh-CN" kern="0" dirty="0"/>
              <a:t> from </a:t>
            </a:r>
            <a:r>
              <a:rPr lang="en-US" altLang="zh-CN" i="1" kern="0" dirty="0"/>
              <a:t>v</a:t>
            </a:r>
            <a:r>
              <a:rPr lang="en-US" altLang="zh-CN" i="1" kern="0" baseline="-25000" dirty="0"/>
              <a:t>i</a:t>
            </a:r>
            <a:r>
              <a:rPr lang="en-US" altLang="zh-CN" kern="0" dirty="0"/>
              <a:t> to </a:t>
            </a:r>
            <a:r>
              <a:rPr lang="en-US" altLang="zh-CN" i="1" kern="0" dirty="0"/>
              <a:t>v</a:t>
            </a:r>
            <a:r>
              <a:rPr lang="en-US" altLang="zh-CN" i="1" kern="0" baseline="-25000" dirty="0"/>
              <a:t>j</a:t>
            </a:r>
            <a:r>
              <a:rPr lang="en-US" altLang="zh-CN" kern="0" dirty="0"/>
              <a:t> is equal to </a:t>
            </a:r>
            <a:r>
              <a:rPr lang="en-US" altLang="zh-CN" kern="0" dirty="0">
                <a:solidFill>
                  <a:srgbClr val="FF0000"/>
                </a:solidFill>
              </a:rPr>
              <a:t>(A</a:t>
            </a:r>
            <a:r>
              <a:rPr lang="en-US" altLang="zh-CN" i="1" kern="0" baseline="30000" dirty="0">
                <a:solidFill>
                  <a:srgbClr val="FF0000"/>
                </a:solidFill>
              </a:rPr>
              <a:t>k</a:t>
            </a:r>
            <a:r>
              <a:rPr lang="en-US" altLang="zh-CN" kern="0" dirty="0">
                <a:solidFill>
                  <a:srgbClr val="FF0000"/>
                </a:solidFill>
              </a:rPr>
              <a:t>)</a:t>
            </a:r>
            <a:r>
              <a:rPr lang="en-US" altLang="zh-CN" i="1" kern="0" baseline="-25000" dirty="0">
                <a:solidFill>
                  <a:srgbClr val="FF0000"/>
                </a:solidFill>
              </a:rPr>
              <a:t>i,j</a:t>
            </a:r>
            <a:r>
              <a:rPr lang="en-US" altLang="zh-CN" kern="0" dirty="0"/>
              <a:t>.  </a:t>
            </a:r>
          </a:p>
          <a:p>
            <a:pPr lvl="1">
              <a:lnSpc>
                <a:spcPct val="150000"/>
              </a:lnSpc>
            </a:pPr>
            <a:r>
              <a:rPr lang="en-US" altLang="zh-CN" kern="0" dirty="0"/>
              <a:t>The notation </a:t>
            </a:r>
            <a:r>
              <a:rPr lang="en-US" altLang="zh-CN" kern="0" dirty="0">
                <a:solidFill>
                  <a:srgbClr val="FF0000"/>
                </a:solidFill>
              </a:rPr>
              <a:t>(M)</a:t>
            </a:r>
            <a:r>
              <a:rPr lang="en-US" altLang="zh-CN" i="1" kern="0" baseline="-25000" dirty="0">
                <a:solidFill>
                  <a:srgbClr val="FF0000"/>
                </a:solidFill>
              </a:rPr>
              <a:t>i,j</a:t>
            </a:r>
            <a:r>
              <a:rPr lang="en-US" altLang="zh-CN" kern="0" dirty="0"/>
              <a:t> denotes </a:t>
            </a:r>
            <a:r>
              <a:rPr lang="en-US" altLang="zh-CN" i="1" kern="0" dirty="0">
                <a:solidFill>
                  <a:srgbClr val="FF0000"/>
                </a:solidFill>
              </a:rPr>
              <a:t>m</a:t>
            </a:r>
            <a:r>
              <a:rPr lang="en-US" altLang="zh-CN" i="1" kern="0" baseline="-25000" dirty="0">
                <a:solidFill>
                  <a:srgbClr val="FF0000"/>
                </a:solidFill>
              </a:rPr>
              <a:t>i,j</a:t>
            </a:r>
            <a:r>
              <a:rPr lang="en-US" altLang="zh-CN" kern="0" dirty="0"/>
              <a:t> where </a:t>
            </a:r>
            <a:br>
              <a:rPr lang="en-US" altLang="zh-CN" kern="0" dirty="0"/>
            </a:br>
            <a:r>
              <a:rPr lang="en-US" altLang="zh-CN" kern="0" dirty="0">
                <a:solidFill>
                  <a:srgbClr val="FF0000"/>
                </a:solidFill>
              </a:rPr>
              <a:t>[</a:t>
            </a:r>
            <a:r>
              <a:rPr lang="en-US" altLang="zh-CN" i="1" kern="0" dirty="0">
                <a:solidFill>
                  <a:srgbClr val="FF0000"/>
                </a:solidFill>
              </a:rPr>
              <a:t>m</a:t>
            </a:r>
            <a:r>
              <a:rPr lang="en-US" altLang="zh-CN" i="1" kern="0" baseline="-25000" dirty="0">
                <a:solidFill>
                  <a:srgbClr val="FF0000"/>
                </a:solidFill>
              </a:rPr>
              <a:t>i,j</a:t>
            </a:r>
            <a:r>
              <a:rPr lang="en-US" altLang="zh-CN" kern="0" dirty="0">
                <a:solidFill>
                  <a:srgbClr val="FF0000"/>
                </a:solidFill>
              </a:rPr>
              <a:t>] = M</a:t>
            </a:r>
            <a:r>
              <a:rPr lang="en-US" altLang="zh-CN" i="1" kern="0" dirty="0"/>
              <a:t>.</a:t>
            </a:r>
            <a:endParaRPr lang="en-US" altLang="zh-CN" kern="0" dirty="0"/>
          </a:p>
        </p:txBody>
      </p:sp>
    </p:spTree>
    <p:extLst>
      <p:ext uri="{BB962C8B-B14F-4D97-AF65-F5344CB8AC3E}">
        <p14:creationId xmlns:p14="http://schemas.microsoft.com/office/powerpoint/2010/main" val="40776124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876609"/>
            <a:ext cx="12026927"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r>
              <a:rPr kumimoji="1" lang="zh-CN" altLang="en-US" sz="3200" b="1" dirty="0">
                <a:latin typeface="宋体" panose="02010600030101010101" pitchFamily="2" charset="-122"/>
              </a:rPr>
              <a:t>用邻接矩阵讨论图Ｇ的连通性质：</a:t>
            </a:r>
          </a:p>
          <a:p>
            <a:pPr algn="just" eaLnBrk="1" hangingPunct="1">
              <a:lnSpc>
                <a:spcPct val="150000"/>
              </a:lnSpc>
              <a:spcBef>
                <a:spcPct val="0"/>
              </a:spcBef>
              <a:buFontTx/>
              <a:buNone/>
            </a:pPr>
            <a:r>
              <a:rPr kumimoji="1" lang="zh-CN" altLang="en-US" sz="3200" b="1" dirty="0">
                <a:latin typeface="宋体" panose="02010600030101010101" pitchFamily="2" charset="-122"/>
              </a:rPr>
              <a:t>    在邻接矩阵中，若ａ</a:t>
            </a:r>
            <a:r>
              <a:rPr kumimoji="1" lang="en-US" altLang="zh-CN" sz="3200" b="1" baseline="-25000" dirty="0">
                <a:latin typeface="宋体" panose="02010600030101010101" pitchFamily="2" charset="-122"/>
              </a:rPr>
              <a:t>ij</a:t>
            </a:r>
            <a:r>
              <a:rPr kumimoji="1" lang="zh-CN" altLang="en-US" sz="3200" b="1" dirty="0">
                <a:latin typeface="宋体" panose="02010600030101010101" pitchFamily="2" charset="-122"/>
              </a:rPr>
              <a:t>＝１，表明Ｖ</a:t>
            </a:r>
            <a:r>
              <a:rPr kumimoji="1" lang="en-US" altLang="zh-CN" sz="3200" b="1" baseline="-25000" dirty="0">
                <a:latin typeface="宋体" panose="02010600030101010101" pitchFamily="2" charset="-122"/>
              </a:rPr>
              <a:t>i</a:t>
            </a:r>
            <a:r>
              <a:rPr kumimoji="1" lang="zh-CN" altLang="en-US" sz="3200" b="1" dirty="0">
                <a:latin typeface="宋体" panose="02010600030101010101" pitchFamily="2" charset="-122"/>
              </a:rPr>
              <a:t>到Ｖ</a:t>
            </a:r>
            <a:r>
              <a:rPr kumimoji="1" lang="en-US" altLang="zh-CN" sz="3200" b="1" baseline="-25000" dirty="0">
                <a:latin typeface="宋体" panose="02010600030101010101" pitchFamily="2" charset="-122"/>
              </a:rPr>
              <a:t>j</a:t>
            </a:r>
            <a:r>
              <a:rPr kumimoji="1" lang="zh-CN" altLang="en-US" sz="3200" b="1" dirty="0">
                <a:latin typeface="宋体" panose="02010600030101010101" pitchFamily="2" charset="-122"/>
              </a:rPr>
              <a:t>有一条边，即Ｖ</a:t>
            </a:r>
            <a:r>
              <a:rPr kumimoji="1" lang="en-US" altLang="zh-CN" sz="3200" b="1" baseline="-25000" dirty="0">
                <a:latin typeface="宋体" panose="02010600030101010101" pitchFamily="2" charset="-122"/>
              </a:rPr>
              <a:t>i</a:t>
            </a:r>
            <a:r>
              <a:rPr kumimoji="1" lang="zh-CN" altLang="en-US" sz="3200" b="1" dirty="0">
                <a:latin typeface="宋体" panose="02010600030101010101" pitchFamily="2" charset="-122"/>
              </a:rPr>
              <a:t>到Ｖ</a:t>
            </a:r>
            <a:r>
              <a:rPr kumimoji="1" lang="en-US" altLang="zh-CN" sz="3200" b="1" baseline="-25000" dirty="0">
                <a:latin typeface="宋体" panose="02010600030101010101" pitchFamily="2" charset="-122"/>
              </a:rPr>
              <a:t>j</a:t>
            </a:r>
            <a:r>
              <a:rPr kumimoji="1" lang="zh-CN" altLang="en-US" sz="3200" b="1" dirty="0">
                <a:latin typeface="宋体" panose="02010600030101010101" pitchFamily="2" charset="-122"/>
              </a:rPr>
              <a:t>可达；若ａ</a:t>
            </a:r>
            <a:r>
              <a:rPr kumimoji="1" lang="en-US" altLang="zh-CN" sz="3200" b="1" baseline="-25000" dirty="0">
                <a:latin typeface="宋体" panose="02010600030101010101" pitchFamily="2" charset="-122"/>
              </a:rPr>
              <a:t>ij</a:t>
            </a:r>
            <a:r>
              <a:rPr kumimoji="1" lang="zh-CN" altLang="en-US" sz="3200" b="1" dirty="0">
                <a:latin typeface="宋体" panose="02010600030101010101" pitchFamily="2" charset="-122"/>
              </a:rPr>
              <a:t>＝０不说明Ｖ</a:t>
            </a:r>
            <a:r>
              <a:rPr kumimoji="1" lang="en-US" altLang="zh-CN" sz="3200" b="1" baseline="-25000" dirty="0">
                <a:latin typeface="宋体" panose="02010600030101010101" pitchFamily="2" charset="-122"/>
              </a:rPr>
              <a:t>i</a:t>
            </a:r>
            <a:r>
              <a:rPr kumimoji="1" lang="zh-CN" altLang="en-US" sz="3200" b="1" dirty="0">
                <a:latin typeface="宋体" panose="02010600030101010101" pitchFamily="2" charset="-122"/>
              </a:rPr>
              <a:t>到Ｖ</a:t>
            </a:r>
            <a:r>
              <a:rPr kumimoji="1" lang="en-US" altLang="zh-CN" sz="3200" b="1" baseline="-25000" dirty="0">
                <a:latin typeface="宋体" panose="02010600030101010101" pitchFamily="2" charset="-122"/>
              </a:rPr>
              <a:t>j</a:t>
            </a:r>
            <a:r>
              <a:rPr kumimoji="1" lang="zh-CN" altLang="en-US" sz="3200" b="1" dirty="0">
                <a:latin typeface="宋体" panose="02010600030101010101" pitchFamily="2" charset="-122"/>
              </a:rPr>
              <a:t>没有道路，若通过其他点中转，也有可能连通。作邻接矩阵的普通矩阵乘法：</a:t>
            </a:r>
            <a:endParaRPr kumimoji="1" lang="zh-CN" altLang="en-US" sz="3200" b="1" dirty="0">
              <a:latin typeface="Times New Roman" panose="02020603050405020304" pitchFamily="18" charset="0"/>
            </a:endParaRPr>
          </a:p>
        </p:txBody>
      </p:sp>
      <p:graphicFrame>
        <p:nvGraphicFramePr>
          <p:cNvPr id="6" name="Object 3">
            <a:extLst>
              <a:ext uri="{FF2B5EF4-FFF2-40B4-BE49-F238E27FC236}">
                <a16:creationId xmlns:a16="http://schemas.microsoft.com/office/drawing/2014/main" id="{3D2E4740-B662-44BC-963F-1613E9E1D0D4}"/>
              </a:ext>
            </a:extLst>
          </p:cNvPr>
          <p:cNvGraphicFramePr>
            <a:graphicFrameLocks noChangeAspect="1"/>
          </p:cNvGraphicFramePr>
          <p:nvPr/>
        </p:nvGraphicFramePr>
        <p:xfrm>
          <a:off x="3890074" y="4114800"/>
          <a:ext cx="6705600" cy="2743200"/>
        </p:xfrm>
        <a:graphic>
          <a:graphicData uri="http://schemas.openxmlformats.org/presentationml/2006/ole">
            <mc:AlternateContent xmlns:mc="http://schemas.openxmlformats.org/markup-compatibility/2006">
              <mc:Choice xmlns:v="urn:schemas-microsoft-com:vml" Requires="v">
                <p:oleObj name="Picture" r:id="rId3" imgW="2743200" imgH="987120" progId="Word.Picture.8">
                  <p:embed/>
                </p:oleObj>
              </mc:Choice>
              <mc:Fallback>
                <p:oleObj name="Picture" r:id="rId3" imgW="2743200" imgH="987120" progId="Word.Picture.8">
                  <p:embed/>
                  <p:pic>
                    <p:nvPicPr>
                      <p:cNvPr id="6" name="Object 3">
                        <a:extLst>
                          <a:ext uri="{FF2B5EF4-FFF2-40B4-BE49-F238E27FC236}">
                            <a16:creationId xmlns:a16="http://schemas.microsoft.com/office/drawing/2014/main" id="{3D2E4740-B662-44BC-963F-1613E9E1D0D4}"/>
                          </a:ext>
                        </a:extLst>
                      </p:cNvPr>
                      <p:cNvPicPr>
                        <a:picLocks noChangeAspect="1" noChangeArrowheads="1"/>
                      </p:cNvPicPr>
                      <p:nvPr/>
                    </p:nvPicPr>
                    <p:blipFill>
                      <a:blip r:embed="rId4"/>
                      <a:srcRect/>
                      <a:stretch>
                        <a:fillRect/>
                      </a:stretch>
                    </p:blipFill>
                    <p:spPr bwMode="auto">
                      <a:xfrm>
                        <a:off x="3890074" y="4114800"/>
                        <a:ext cx="6705600"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443140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1403551"/>
            <a:ext cx="12026927" cy="452596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r>
              <a:rPr kumimoji="1" lang="en-US" altLang="zh-CN" b="1" dirty="0">
                <a:latin typeface="宋体" panose="02010600030101010101" pitchFamily="2" charset="-122"/>
              </a:rPr>
              <a:t> </a:t>
            </a:r>
            <a:r>
              <a:rPr kumimoji="1" lang="zh-CN" altLang="en-US" b="1" dirty="0">
                <a:latin typeface="宋体" panose="02010600030101010101" pitchFamily="2" charset="-122"/>
              </a:rPr>
              <a:t>ｂ</a:t>
            </a:r>
            <a:r>
              <a:rPr kumimoji="1" lang="en-US" altLang="zh-CN" b="1" baseline="-25000" dirty="0">
                <a:latin typeface="宋体" panose="02010600030101010101" pitchFamily="2" charset="-122"/>
              </a:rPr>
              <a:t>ij</a:t>
            </a:r>
            <a:r>
              <a:rPr kumimoji="1" lang="zh-CN" altLang="en-US" b="1" dirty="0">
                <a:latin typeface="宋体" panose="02010600030101010101" pitchFamily="2" charset="-122"/>
              </a:rPr>
              <a:t>的值表示Ｖ</a:t>
            </a:r>
            <a:r>
              <a:rPr kumimoji="1" lang="en-US" altLang="zh-CN" b="1" baseline="-25000" dirty="0">
                <a:latin typeface="宋体" panose="02010600030101010101" pitchFamily="2" charset="-122"/>
              </a:rPr>
              <a:t>i</a:t>
            </a:r>
            <a:r>
              <a:rPr kumimoji="1" lang="zh-CN" altLang="en-US" b="1" dirty="0">
                <a:latin typeface="宋体" panose="02010600030101010101" pitchFamily="2" charset="-122"/>
              </a:rPr>
              <a:t>到Ｖ</a:t>
            </a:r>
            <a:r>
              <a:rPr kumimoji="1" lang="en-US" altLang="zh-CN" b="1" baseline="-25000" dirty="0">
                <a:latin typeface="宋体" panose="02010600030101010101" pitchFamily="2" charset="-122"/>
              </a:rPr>
              <a:t>j</a:t>
            </a:r>
            <a:r>
              <a:rPr kumimoji="1" lang="zh-CN" altLang="en-US" b="1" dirty="0">
                <a:latin typeface="宋体" panose="02010600030101010101" pitchFamily="2" charset="-122"/>
              </a:rPr>
              <a:t>路长为２的道路条数，一般地，就有：</a:t>
            </a:r>
          </a:p>
          <a:p>
            <a:pPr>
              <a:lnSpc>
                <a:spcPct val="150000"/>
              </a:lnSpc>
            </a:pPr>
            <a:r>
              <a:rPr lang="en-US" altLang="zh-CN" kern="0" dirty="0"/>
              <a:t>[</a:t>
            </a:r>
            <a:r>
              <a:rPr lang="zh-CN" altLang="en-US" kern="0" dirty="0"/>
              <a:t>定理</a:t>
            </a:r>
            <a:r>
              <a:rPr lang="en-US" altLang="zh-CN" kern="0" dirty="0"/>
              <a:t>2]</a:t>
            </a:r>
          </a:p>
          <a:p>
            <a:pPr algn="just" eaLnBrk="1" hangingPunct="1">
              <a:lnSpc>
                <a:spcPct val="150000"/>
              </a:lnSpc>
              <a:spcBef>
                <a:spcPct val="0"/>
              </a:spcBef>
              <a:buFontTx/>
              <a:buNone/>
            </a:pPr>
            <a:r>
              <a:rPr kumimoji="1" lang="en-US" altLang="zh-CN" b="1" dirty="0">
                <a:latin typeface="宋体" panose="02010600030101010101" pitchFamily="2" charset="-122"/>
              </a:rPr>
              <a:t>    </a:t>
            </a:r>
            <a:r>
              <a:rPr kumimoji="1" lang="zh-CN" altLang="en-US" b="1" dirty="0">
                <a:latin typeface="宋体" panose="02010600030101010101" pitchFamily="2" charset="-122"/>
              </a:rPr>
              <a:t>Ａ</a:t>
            </a:r>
            <a:r>
              <a:rPr kumimoji="1" lang="en-US" altLang="zh-CN" b="1" baseline="30000" dirty="0">
                <a:latin typeface="宋体" panose="02010600030101010101" pitchFamily="2" charset="-122"/>
              </a:rPr>
              <a:t>m</a:t>
            </a:r>
            <a:r>
              <a:rPr kumimoji="1" lang="zh-CN" altLang="en-US" b="1" dirty="0">
                <a:latin typeface="宋体" panose="02010600030101010101" pitchFamily="2" charset="-122"/>
              </a:rPr>
              <a:t>的元素ｍ</a:t>
            </a:r>
            <a:r>
              <a:rPr kumimoji="1" lang="en-US" altLang="zh-CN" b="1" baseline="-25000" dirty="0">
                <a:latin typeface="宋体" panose="02010600030101010101" pitchFamily="2" charset="-122"/>
              </a:rPr>
              <a:t>ij</a:t>
            </a:r>
            <a:r>
              <a:rPr kumimoji="1" lang="zh-CN" altLang="en-US" b="1" dirty="0">
                <a:latin typeface="宋体" panose="02010600030101010101" pitchFamily="2" charset="-122"/>
              </a:rPr>
              <a:t>表示Ｖ</a:t>
            </a:r>
            <a:r>
              <a:rPr kumimoji="1" lang="en-US" altLang="zh-CN" b="1" baseline="-25000" dirty="0">
                <a:latin typeface="宋体" panose="02010600030101010101" pitchFamily="2" charset="-122"/>
              </a:rPr>
              <a:t>i</a:t>
            </a:r>
            <a:r>
              <a:rPr kumimoji="1" lang="zh-CN" altLang="en-US" b="1" dirty="0">
                <a:latin typeface="宋体" panose="02010600030101010101" pitchFamily="2" charset="-122"/>
              </a:rPr>
              <a:t>到Ｖ</a:t>
            </a:r>
            <a:r>
              <a:rPr kumimoji="1" lang="en-US" altLang="zh-CN" b="1" baseline="-25000" dirty="0">
                <a:latin typeface="宋体" panose="02010600030101010101" pitchFamily="2" charset="-122"/>
              </a:rPr>
              <a:t>j</a:t>
            </a:r>
            <a:r>
              <a:rPr kumimoji="1" lang="zh-CN" altLang="en-US" b="1" dirty="0">
                <a:latin typeface="宋体" panose="02010600030101010101" pitchFamily="2" charset="-122"/>
              </a:rPr>
              <a:t>长度为ｍ的道路条数。</a:t>
            </a:r>
            <a:endParaRPr kumimoji="1" lang="zh-CN" altLang="en-US" sz="3200" b="1" dirty="0">
              <a:latin typeface="Times New Roman" panose="02020603050405020304" pitchFamily="18" charset="0"/>
            </a:endParaRPr>
          </a:p>
        </p:txBody>
      </p:sp>
    </p:spTree>
    <p:extLst>
      <p:ext uri="{BB962C8B-B14F-4D97-AF65-F5344CB8AC3E}">
        <p14:creationId xmlns:p14="http://schemas.microsoft.com/office/powerpoint/2010/main" val="6052019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87660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a:t>
            </a:r>
            <a:r>
              <a:rPr lang="zh-CN" altLang="en-US" kern="0" dirty="0"/>
              <a:t>定理</a:t>
            </a:r>
            <a:r>
              <a:rPr lang="en-US" altLang="zh-CN" kern="0" dirty="0"/>
              <a:t>3]</a:t>
            </a:r>
            <a:r>
              <a:rPr lang="zh-CN" altLang="en-US" kern="0" dirty="0"/>
              <a:t>：</a:t>
            </a:r>
          </a:p>
          <a:p>
            <a:pPr marL="0" indent="0">
              <a:lnSpc>
                <a:spcPct val="150000"/>
              </a:lnSpc>
              <a:buNone/>
            </a:pPr>
            <a:r>
              <a:rPr lang="zh-CN" altLang="en-US" kern="0" dirty="0"/>
              <a:t>    ｎ个顶点的图Ｇ中，如果Ｖ</a:t>
            </a:r>
            <a:r>
              <a:rPr lang="en-US" altLang="zh-CN" kern="0" baseline="-25000" dirty="0"/>
              <a:t>i</a:t>
            </a:r>
            <a:r>
              <a:rPr lang="zh-CN" altLang="en-US" kern="0" dirty="0"/>
              <a:t>到Ｖ</a:t>
            </a:r>
            <a:r>
              <a:rPr lang="en-US" altLang="zh-CN" kern="0" baseline="-25000" dirty="0"/>
              <a:t>j</a:t>
            </a:r>
            <a:r>
              <a:rPr lang="zh-CN" altLang="en-US" kern="0" dirty="0"/>
              <a:t>（Ｖ</a:t>
            </a:r>
            <a:r>
              <a:rPr lang="en-US" altLang="zh-CN" kern="0" baseline="-25000" dirty="0"/>
              <a:t>i</a:t>
            </a:r>
            <a:r>
              <a:rPr lang="en-US" altLang="zh-CN" kern="0" dirty="0"/>
              <a:t>≠</a:t>
            </a:r>
            <a:r>
              <a:rPr lang="zh-CN" altLang="en-US" kern="0" dirty="0"/>
              <a:t>Ｖ</a:t>
            </a:r>
            <a:r>
              <a:rPr lang="en-US" altLang="zh-CN" kern="0" baseline="-25000" dirty="0"/>
              <a:t>j</a:t>
            </a:r>
            <a:r>
              <a:rPr lang="zh-CN" altLang="en-US" kern="0" dirty="0"/>
              <a:t>）有道路，则其最短的道路长度≤ｎ－１。</a:t>
            </a:r>
            <a:endParaRPr lang="en-US" altLang="zh-CN" kern="0" dirty="0"/>
          </a:p>
          <a:p>
            <a:pPr>
              <a:lnSpc>
                <a:spcPct val="150000"/>
              </a:lnSpc>
            </a:pPr>
            <a:r>
              <a:rPr lang="en-US" altLang="zh-CN" kern="0" dirty="0"/>
              <a:t>[</a:t>
            </a:r>
            <a:r>
              <a:rPr lang="zh-CN" altLang="en-US" kern="0" dirty="0"/>
              <a:t>定理</a:t>
            </a:r>
            <a:r>
              <a:rPr lang="en-US" altLang="zh-CN" kern="0" dirty="0"/>
              <a:t>4]</a:t>
            </a:r>
            <a:r>
              <a:rPr lang="zh-CN" altLang="en-US" kern="0" dirty="0"/>
              <a:t>：</a:t>
            </a:r>
            <a:endParaRPr lang="en-US" altLang="zh-CN" kern="0" dirty="0"/>
          </a:p>
          <a:p>
            <a:pPr algn="just" eaLnBrk="1" hangingPunct="1">
              <a:lnSpc>
                <a:spcPct val="150000"/>
              </a:lnSpc>
              <a:spcBef>
                <a:spcPct val="0"/>
              </a:spcBef>
              <a:buFontTx/>
              <a:buNone/>
            </a:pPr>
            <a:r>
              <a:rPr kumimoji="1" lang="en-US" altLang="zh-CN" sz="3200" b="1" dirty="0">
                <a:latin typeface="Times New Roman" panose="02020603050405020304" pitchFamily="18" charset="0"/>
              </a:rPr>
              <a:t>		</a:t>
            </a:r>
            <a:r>
              <a:rPr kumimoji="1" lang="zh-CN" altLang="en-US" sz="3200" b="1" dirty="0">
                <a:latin typeface="Times New Roman" panose="02020603050405020304" pitchFamily="18" charset="0"/>
              </a:rPr>
              <a:t>ｎ个顶点的图Ｇ中，</a:t>
            </a:r>
            <a:r>
              <a:rPr kumimoji="1" lang="en-US" altLang="zh-CN" sz="3200" b="1" dirty="0">
                <a:latin typeface="Times New Roman" panose="02020603050405020304" pitchFamily="18" charset="0"/>
              </a:rPr>
              <a:t>A</a:t>
            </a:r>
            <a:r>
              <a:rPr kumimoji="1" lang="zh-CN" altLang="en-US" sz="3200" b="1" dirty="0">
                <a:latin typeface="Times New Roman" panose="02020603050405020304" pitchFamily="18" charset="0"/>
              </a:rPr>
              <a:t>是</a:t>
            </a:r>
            <a:r>
              <a:rPr kumimoji="1" lang="en-US" altLang="zh-CN" sz="3200" b="1" dirty="0">
                <a:latin typeface="Times New Roman" panose="02020603050405020304" pitchFamily="18" charset="0"/>
              </a:rPr>
              <a:t>G</a:t>
            </a:r>
            <a:r>
              <a:rPr kumimoji="1" lang="zh-CN" altLang="en-US" sz="3200" b="1" dirty="0">
                <a:latin typeface="Times New Roman" panose="02020603050405020304" pitchFamily="18" charset="0"/>
              </a:rPr>
              <a:t>的邻接矩阵。Ｖ</a:t>
            </a:r>
            <a:r>
              <a:rPr lang="en-US" altLang="zh-CN" kern="0" baseline="-25000" dirty="0"/>
              <a:t>i</a:t>
            </a:r>
            <a:r>
              <a:rPr kumimoji="1" lang="zh-CN" altLang="en-US" sz="3200" b="1" dirty="0">
                <a:latin typeface="Times New Roman" panose="02020603050405020304" pitchFamily="18" charset="0"/>
              </a:rPr>
              <a:t>、Ｖ</a:t>
            </a:r>
            <a:r>
              <a:rPr lang="en-US" altLang="zh-CN" kern="0" baseline="-25000" dirty="0"/>
              <a:t>j</a:t>
            </a:r>
            <a:r>
              <a:rPr kumimoji="1" lang="en-US" altLang="zh-CN" sz="3200" b="1" dirty="0">
                <a:latin typeface="Times New Roman" panose="02020603050405020304" pitchFamily="18" charset="0"/>
              </a:rPr>
              <a:t> </a:t>
            </a:r>
            <a:r>
              <a:rPr kumimoji="1" lang="zh-CN" altLang="en-US" sz="3200" b="1" dirty="0">
                <a:latin typeface="Times New Roman" panose="02020603050405020304" pitchFamily="18" charset="0"/>
              </a:rPr>
              <a:t>是</a:t>
            </a:r>
            <a:r>
              <a:rPr kumimoji="1" lang="en-US" altLang="zh-CN" sz="3200" b="1" dirty="0">
                <a:latin typeface="Times New Roman" panose="02020603050405020304" pitchFamily="18" charset="0"/>
              </a:rPr>
              <a:t>G</a:t>
            </a:r>
            <a:r>
              <a:rPr kumimoji="1" lang="zh-CN" altLang="en-US" sz="3200" b="1" dirty="0">
                <a:latin typeface="Times New Roman" panose="02020603050405020304" pitchFamily="18" charset="0"/>
              </a:rPr>
              <a:t>的顶点，</a:t>
            </a:r>
          </a:p>
          <a:p>
            <a:pPr algn="just" eaLnBrk="1" hangingPunct="1">
              <a:lnSpc>
                <a:spcPct val="150000"/>
              </a:lnSpc>
              <a:spcBef>
                <a:spcPct val="0"/>
              </a:spcBef>
              <a:buFontTx/>
              <a:buNone/>
            </a:pP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B=A+A</a:t>
            </a:r>
            <a:r>
              <a:rPr kumimoji="1" lang="en-US" altLang="zh-CN" sz="3200" b="1" baseline="30000" dirty="0">
                <a:latin typeface="Times New Roman" panose="02020603050405020304" pitchFamily="18" charset="0"/>
              </a:rPr>
              <a:t>2</a:t>
            </a:r>
            <a:r>
              <a:rPr kumimoji="1" lang="en-US" altLang="zh-CN" sz="3200" b="1" dirty="0">
                <a:latin typeface="Times New Roman" panose="02020603050405020304" pitchFamily="18" charset="0"/>
              </a:rPr>
              <a:t>+…+A</a:t>
            </a:r>
            <a:r>
              <a:rPr kumimoji="1" lang="en-US" altLang="zh-CN" sz="3200" b="1" baseline="30000" dirty="0">
                <a:latin typeface="Times New Roman" panose="02020603050405020304" pitchFamily="18" charset="0"/>
              </a:rPr>
              <a:t>n-1</a:t>
            </a:r>
          </a:p>
          <a:p>
            <a:pPr algn="just" eaLnBrk="1" hangingPunct="1">
              <a:lnSpc>
                <a:spcPct val="150000"/>
              </a:lnSpc>
              <a:spcBef>
                <a:spcPct val="0"/>
              </a:spcBef>
              <a:buFontTx/>
              <a:buNone/>
            </a:pPr>
            <a:r>
              <a:rPr kumimoji="1" lang="zh-CN" altLang="en-US" sz="3200" b="1" dirty="0">
                <a:latin typeface="Times New Roman" panose="02020603050405020304" pitchFamily="18" charset="0"/>
              </a:rPr>
              <a:t>则Ｖ</a:t>
            </a:r>
            <a:r>
              <a:rPr lang="en-US" altLang="zh-CN" kern="0" baseline="-25000" dirty="0"/>
              <a:t>i</a:t>
            </a:r>
            <a:r>
              <a:rPr kumimoji="1" lang="zh-CN" altLang="en-US" sz="3200" b="1" dirty="0">
                <a:latin typeface="Times New Roman" panose="02020603050405020304" pitchFamily="18" charset="0"/>
              </a:rPr>
              <a:t>到Ｖ</a:t>
            </a:r>
            <a:r>
              <a:rPr lang="en-US" altLang="zh-CN" kern="0" baseline="-25000" dirty="0"/>
              <a:t>j</a:t>
            </a:r>
            <a:r>
              <a:rPr kumimoji="1" lang="zh-CN" altLang="en-US" sz="3200" b="1" dirty="0">
                <a:latin typeface="Times New Roman" panose="02020603050405020304" pitchFamily="18" charset="0"/>
              </a:rPr>
              <a:t>（Ｖ</a:t>
            </a:r>
            <a:r>
              <a:rPr lang="en-US" altLang="zh-CN" kern="0" baseline="-25000" dirty="0"/>
              <a:t>i</a:t>
            </a:r>
            <a:r>
              <a:rPr kumimoji="1" lang="en-US" altLang="zh-CN" sz="3200" b="1" dirty="0">
                <a:latin typeface="Times New Roman" panose="02020603050405020304" pitchFamily="18" charset="0"/>
              </a:rPr>
              <a:t>≠</a:t>
            </a:r>
            <a:r>
              <a:rPr kumimoji="1" lang="zh-CN" altLang="en-US" sz="3200" b="1" dirty="0">
                <a:latin typeface="Times New Roman" panose="02020603050405020304" pitchFamily="18" charset="0"/>
              </a:rPr>
              <a:t>Ｖ</a:t>
            </a:r>
            <a:r>
              <a:rPr lang="en-US" altLang="zh-CN" kern="0" baseline="-25000" dirty="0"/>
              <a:t>j</a:t>
            </a:r>
            <a:r>
              <a:rPr kumimoji="1" lang="zh-CN" altLang="en-US" sz="3200" b="1" dirty="0">
                <a:latin typeface="Times New Roman" panose="02020603050405020304" pitchFamily="18" charset="0"/>
              </a:rPr>
              <a:t>）连通当且仅当</a:t>
            </a:r>
            <a:r>
              <a:rPr kumimoji="1" lang="en-US" altLang="zh-CN" sz="3200" b="1" dirty="0">
                <a:latin typeface="Times New Roman" panose="02020603050405020304" pitchFamily="18" charset="0"/>
              </a:rPr>
              <a:t>b </a:t>
            </a:r>
            <a:r>
              <a:rPr lang="en-US" altLang="zh-CN" kern="0" baseline="-25000" dirty="0"/>
              <a:t>ij</a:t>
            </a:r>
            <a:r>
              <a:rPr kumimoji="1" lang="en-US" altLang="zh-CN" sz="3200" b="1" dirty="0">
                <a:latin typeface="Times New Roman" panose="02020603050405020304" pitchFamily="18" charset="0"/>
              </a:rPr>
              <a:t> </a:t>
            </a:r>
            <a:r>
              <a:rPr kumimoji="1" lang="zh-CN" altLang="en-US" sz="3200" b="1" dirty="0">
                <a:latin typeface="Times New Roman" panose="02020603050405020304" pitchFamily="18" charset="0"/>
              </a:rPr>
              <a:t>非零。</a:t>
            </a:r>
          </a:p>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spTree>
    <p:extLst>
      <p:ext uri="{BB962C8B-B14F-4D97-AF65-F5344CB8AC3E}">
        <p14:creationId xmlns:p14="http://schemas.microsoft.com/office/powerpoint/2010/main" val="1490422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1</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Let n be a nonnegative integer and G an undirected graph. A path of length n from u to v in G is a sequence of n edges e</a:t>
            </a:r>
            <a:r>
              <a:rPr lang="en-US" altLang="zh-CN" sz="2400" baseline="-25000" dirty="0"/>
              <a:t>1</a:t>
            </a:r>
            <a:r>
              <a:rPr lang="en-US" altLang="zh-CN" sz="2400" dirty="0"/>
              <a:t>, … , e</a:t>
            </a:r>
            <a:r>
              <a:rPr lang="en-US" altLang="zh-CN" sz="2400" baseline="-25000" dirty="0"/>
              <a:t>n </a:t>
            </a:r>
            <a:r>
              <a:rPr lang="en-US" altLang="zh-CN" sz="2400" dirty="0"/>
              <a:t>of G for which there exists a sequence x</a:t>
            </a:r>
            <a:r>
              <a:rPr lang="en-US" altLang="zh-CN" sz="2400" baseline="-25000" dirty="0"/>
              <a:t>0</a:t>
            </a:r>
            <a:r>
              <a:rPr lang="en-US" altLang="zh-CN" sz="2400" dirty="0"/>
              <a:t> = u, x</a:t>
            </a:r>
            <a:r>
              <a:rPr lang="en-US" altLang="zh-CN" sz="2400" baseline="-25000" dirty="0"/>
              <a:t>1</a:t>
            </a:r>
            <a:r>
              <a:rPr lang="en-US" altLang="zh-CN" sz="2400" dirty="0"/>
              <a:t>, … , x</a:t>
            </a:r>
            <a:r>
              <a:rPr lang="en-US" altLang="zh-CN" sz="2400" baseline="-25000" dirty="0"/>
              <a:t>n-1</a:t>
            </a:r>
            <a:r>
              <a:rPr lang="en-US" altLang="zh-CN" sz="2400" dirty="0"/>
              <a:t>, x</a:t>
            </a:r>
            <a:r>
              <a:rPr lang="en-US" altLang="zh-CN" sz="2400" baseline="-25000" dirty="0"/>
              <a:t>n</a:t>
            </a:r>
            <a:r>
              <a:rPr lang="en-US" altLang="zh-CN" sz="2400" dirty="0"/>
              <a:t> = v of vertices such that e</a:t>
            </a:r>
            <a:r>
              <a:rPr lang="en-US" altLang="zh-CN" sz="2400" baseline="-25000" dirty="0"/>
              <a:t>i </a:t>
            </a:r>
            <a:r>
              <a:rPr lang="en-US" altLang="zh-CN" sz="2400" dirty="0"/>
              <a:t>has, for i = 1, … , n, the endpoints x</a:t>
            </a:r>
            <a:r>
              <a:rPr lang="en-US" altLang="zh-CN" sz="2400" baseline="-25000" dirty="0"/>
              <a:t>i-1 </a:t>
            </a:r>
            <a:r>
              <a:rPr lang="en-US" altLang="zh-CN" sz="2400" dirty="0"/>
              <a:t>and x</a:t>
            </a:r>
            <a:r>
              <a:rPr lang="en-US" altLang="zh-CN" sz="2400" baseline="-25000" dirty="0"/>
              <a:t>i</a:t>
            </a:r>
            <a:r>
              <a:rPr lang="en-US" altLang="zh-CN" sz="2400" dirty="0"/>
              <a:t>. When the graph is simple, we denote this path by its vertex sequence x</a:t>
            </a:r>
            <a:r>
              <a:rPr lang="en-US" altLang="zh-CN" sz="2400" baseline="-25000" dirty="0"/>
              <a:t>0</a:t>
            </a:r>
            <a:r>
              <a:rPr lang="en-US" altLang="zh-CN" sz="2400" dirty="0"/>
              <a:t>, x</a:t>
            </a:r>
            <a:r>
              <a:rPr lang="en-US" altLang="zh-CN" sz="2400" baseline="-25000" dirty="0"/>
              <a:t>1</a:t>
            </a:r>
            <a:r>
              <a:rPr lang="en-US" altLang="zh-CN" sz="2400" dirty="0"/>
              <a:t>, … , x</a:t>
            </a:r>
            <a:r>
              <a:rPr lang="en-US" altLang="zh-CN" sz="2400" baseline="-25000" dirty="0"/>
              <a:t>n </a:t>
            </a:r>
            <a:r>
              <a:rPr lang="en-US" altLang="zh-CN" sz="2400" dirty="0"/>
              <a:t>(because listing these vertices uniquely determines the path). The path is a circuit if it begins and ends at the same vertex, that is, if u = v, and has length greater than zero. The path or circuit is said to pass through the vertices x</a:t>
            </a:r>
            <a:r>
              <a:rPr lang="en-US" altLang="zh-CN" sz="2400" baseline="-25000" dirty="0"/>
              <a:t>1</a:t>
            </a:r>
            <a:r>
              <a:rPr lang="en-US" altLang="zh-CN" sz="2400" dirty="0"/>
              <a:t>, x</a:t>
            </a:r>
            <a:r>
              <a:rPr lang="en-US" altLang="zh-CN" sz="2400" baseline="-25000" dirty="0"/>
              <a:t>2</a:t>
            </a:r>
            <a:r>
              <a:rPr lang="en-US" altLang="zh-CN" sz="2400" dirty="0"/>
              <a:t>, … , x</a:t>
            </a:r>
            <a:r>
              <a:rPr lang="en-US" altLang="zh-CN" sz="2400" baseline="-25000" dirty="0"/>
              <a:t>n-1 </a:t>
            </a:r>
            <a:r>
              <a:rPr lang="en-US" altLang="zh-CN" sz="2400" dirty="0"/>
              <a:t>or traverse the edges e</a:t>
            </a:r>
            <a:r>
              <a:rPr lang="en-US" altLang="zh-CN" sz="2400" baseline="-25000" dirty="0"/>
              <a:t>1</a:t>
            </a:r>
            <a:r>
              <a:rPr lang="en-US" altLang="zh-CN" sz="2400" dirty="0"/>
              <a:t>, e</a:t>
            </a:r>
            <a:r>
              <a:rPr lang="en-US" altLang="zh-CN" sz="2400" baseline="-25000" dirty="0"/>
              <a:t>2</a:t>
            </a:r>
            <a:r>
              <a:rPr lang="en-US" altLang="zh-CN" sz="2400" dirty="0"/>
              <a:t>, … , e</a:t>
            </a:r>
            <a:r>
              <a:rPr lang="en-US" altLang="zh-CN" sz="2400" baseline="-25000" dirty="0"/>
              <a:t>n</a:t>
            </a:r>
            <a:r>
              <a:rPr lang="en-US" altLang="zh-CN" sz="2400" dirty="0"/>
              <a:t>. A path or circuit is simple if it does not contain the same edge more than once.</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t>定义：ｎ个顶点的图Ｇ中，</a:t>
            </a:r>
            <a:r>
              <a:rPr lang="en-US" altLang="zh-CN" kern="0" dirty="0"/>
              <a:t>A</a:t>
            </a:r>
            <a:r>
              <a:rPr lang="zh-CN" altLang="en-US" kern="0" dirty="0"/>
              <a:t>是</a:t>
            </a:r>
            <a:r>
              <a:rPr lang="en-US" altLang="zh-CN" kern="0" dirty="0"/>
              <a:t>G</a:t>
            </a:r>
            <a:r>
              <a:rPr lang="zh-CN" altLang="en-US" kern="0" dirty="0"/>
              <a:t>的邻接矩阵。</a:t>
            </a:r>
          </a:p>
          <a:p>
            <a:pPr marL="0" indent="0">
              <a:lnSpc>
                <a:spcPct val="150000"/>
              </a:lnSpc>
              <a:buNone/>
            </a:pPr>
            <a:r>
              <a:rPr lang="zh-CN" altLang="en-US" kern="0" dirty="0"/>
              <a:t>           </a:t>
            </a:r>
            <a:r>
              <a:rPr lang="en-US" altLang="zh-CN" kern="0" dirty="0"/>
              <a:t>			B=A+A</a:t>
            </a:r>
            <a:r>
              <a:rPr lang="en-US" altLang="zh-CN" kern="0" baseline="30000" dirty="0"/>
              <a:t>2</a:t>
            </a:r>
            <a:r>
              <a:rPr lang="en-US" altLang="zh-CN" kern="0" dirty="0"/>
              <a:t>+…+A</a:t>
            </a:r>
            <a:r>
              <a:rPr lang="en-US" altLang="zh-CN" kern="0" baseline="30000" dirty="0"/>
              <a:t>n-1</a:t>
            </a:r>
            <a:r>
              <a:rPr lang="en-US" altLang="zh-CN" kern="0" dirty="0"/>
              <a:t> +A</a:t>
            </a:r>
            <a:r>
              <a:rPr lang="en-US" altLang="zh-CN" kern="0" baseline="30000" dirty="0"/>
              <a:t>n</a:t>
            </a:r>
          </a:p>
          <a:p>
            <a:pPr marL="0" indent="0">
              <a:lnSpc>
                <a:spcPct val="150000"/>
              </a:lnSpc>
              <a:buNone/>
            </a:pPr>
            <a:r>
              <a:rPr lang="zh-CN" altLang="en-US" kern="0" dirty="0"/>
              <a:t>称为</a:t>
            </a:r>
            <a:r>
              <a:rPr lang="en-US" altLang="zh-CN" kern="0" dirty="0"/>
              <a:t>G</a:t>
            </a:r>
            <a:r>
              <a:rPr lang="zh-CN" altLang="en-US" kern="0" dirty="0"/>
              <a:t>的可达性矩阵。</a:t>
            </a:r>
          </a:p>
          <a:p>
            <a:pPr>
              <a:lnSpc>
                <a:spcPct val="150000"/>
              </a:lnSpc>
            </a:pPr>
            <a:r>
              <a:rPr kumimoji="1" lang="zh-CN" altLang="en-US" sz="3200" b="1" dirty="0">
                <a:latin typeface="Times New Roman" panose="02020603050405020304" pitchFamily="18" charset="0"/>
              </a:rPr>
              <a:t>有向图的连通性（</a:t>
            </a:r>
            <a:r>
              <a:rPr kumimoji="1" lang="en-US" altLang="zh-CN" sz="3200" b="1" dirty="0">
                <a:latin typeface="Times New Roman" panose="02020603050405020304" pitchFamily="18" charset="0"/>
              </a:rPr>
              <a:t>n&gt;1</a:t>
            </a:r>
            <a:r>
              <a:rPr kumimoji="1" lang="zh-CN" altLang="en-US" sz="3200" b="1" dirty="0">
                <a:latin typeface="Times New Roman" panose="02020603050405020304" pitchFamily="18" charset="0"/>
              </a:rPr>
              <a:t>）：</a:t>
            </a:r>
          </a:p>
          <a:p>
            <a:pPr algn="just" eaLnBrk="1" hangingPunct="1">
              <a:lnSpc>
                <a:spcPct val="150000"/>
              </a:lnSpc>
              <a:spcBef>
                <a:spcPct val="0"/>
              </a:spcBef>
              <a:buFontTx/>
              <a:buNone/>
            </a:pPr>
            <a:r>
              <a:rPr kumimoji="1" lang="zh-CN" altLang="en-US" sz="3200" b="1" dirty="0">
                <a:latin typeface="Times New Roman" panose="02020603050405020304" pitchFamily="18" charset="0"/>
              </a:rPr>
              <a:t>  （１）</a:t>
            </a:r>
            <a:r>
              <a:rPr kumimoji="1" lang="en-US" altLang="zh-CN" sz="3200" b="1" dirty="0">
                <a:latin typeface="Times New Roman" panose="02020603050405020304" pitchFamily="18" charset="0"/>
              </a:rPr>
              <a:t>B</a:t>
            </a:r>
            <a:r>
              <a:rPr kumimoji="1" lang="zh-CN" altLang="en-US" sz="3200" b="1" dirty="0">
                <a:latin typeface="Times New Roman" panose="02020603050405020304" pitchFamily="18" charset="0"/>
              </a:rPr>
              <a:t>中元素全为１</a:t>
            </a:r>
            <a:r>
              <a:rPr kumimoji="1" lang="zh-CN" altLang="en-US" b="1" dirty="0">
                <a:latin typeface="宋体" panose="02010600030101010101" pitchFamily="2" charset="-122"/>
                <a:sym typeface="Symbol" panose="05050102010706020507" pitchFamily="18" charset="2"/>
              </a:rPr>
              <a:t></a:t>
            </a:r>
            <a:r>
              <a:rPr kumimoji="1" lang="zh-CN" altLang="en-US" sz="3200" b="1" dirty="0">
                <a:latin typeface="Times New Roman" panose="02020603050405020304" pitchFamily="18" charset="0"/>
              </a:rPr>
              <a:t>Ｇ强连通</a:t>
            </a:r>
          </a:p>
          <a:p>
            <a:pPr algn="just" eaLnBrk="1" hangingPunct="1">
              <a:lnSpc>
                <a:spcPct val="150000"/>
              </a:lnSpc>
              <a:spcBef>
                <a:spcPct val="0"/>
              </a:spcBef>
              <a:buFontTx/>
              <a:buNone/>
            </a:pP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2</a:t>
            </a:r>
            <a:r>
              <a:rPr kumimoji="1" lang="zh-CN" altLang="en-US" sz="3200" b="1" dirty="0">
                <a:latin typeface="Times New Roman" panose="02020603050405020304" pitchFamily="18" charset="0"/>
              </a:rPr>
              <a:t>）Ａ∨Ａ</a:t>
            </a:r>
            <a:r>
              <a:rPr kumimoji="1" lang="en-US" altLang="zh-CN" sz="3200" b="1" baseline="30000" dirty="0">
                <a:latin typeface="Times New Roman" panose="02020603050405020304" pitchFamily="18" charset="0"/>
              </a:rPr>
              <a:t>T</a:t>
            </a:r>
            <a:r>
              <a:rPr kumimoji="1" lang="zh-CN" altLang="en-US" sz="3200" b="1" dirty="0">
                <a:latin typeface="Times New Roman" panose="02020603050405020304" pitchFamily="18" charset="0"/>
              </a:rPr>
              <a:t>的可达性矩阵元素全为１</a:t>
            </a:r>
            <a:r>
              <a:rPr kumimoji="1" lang="zh-CN" altLang="en-US" b="1" dirty="0">
                <a:latin typeface="宋体" panose="02010600030101010101" pitchFamily="2" charset="-122"/>
                <a:sym typeface="Symbol" panose="05050102010706020507" pitchFamily="18" charset="2"/>
              </a:rPr>
              <a:t></a:t>
            </a:r>
            <a:r>
              <a:rPr kumimoji="1" lang="zh-CN" altLang="en-US" sz="3200" b="1" dirty="0">
                <a:latin typeface="Times New Roman" panose="02020603050405020304" pitchFamily="18" charset="0"/>
              </a:rPr>
              <a:t>Ｇ是弱连通的。 </a:t>
            </a:r>
          </a:p>
          <a:p>
            <a:pPr algn="just" eaLnBrk="1" hangingPunct="1">
              <a:lnSpc>
                <a:spcPct val="150000"/>
              </a:lnSpc>
              <a:spcBef>
                <a:spcPct val="0"/>
              </a:spcBef>
              <a:buFontTx/>
              <a:buNone/>
            </a:pPr>
            <a:r>
              <a:rPr kumimoji="1" lang="zh-CN" altLang="en-US" sz="3200" b="1" dirty="0">
                <a:latin typeface="Times New Roman" panose="02020603050405020304" pitchFamily="18" charset="0"/>
              </a:rPr>
              <a:t>无向图的连通性（</a:t>
            </a:r>
            <a:r>
              <a:rPr kumimoji="1" lang="en-US" altLang="zh-CN" sz="3200" b="1" dirty="0">
                <a:latin typeface="Times New Roman" panose="02020603050405020304" pitchFamily="18" charset="0"/>
              </a:rPr>
              <a:t>n&gt;1</a:t>
            </a:r>
            <a:r>
              <a:rPr kumimoji="1" lang="zh-CN" altLang="en-US" sz="3200" b="1" dirty="0">
                <a:latin typeface="Times New Roman" panose="02020603050405020304" pitchFamily="18" charset="0"/>
              </a:rPr>
              <a:t>）：</a:t>
            </a:r>
          </a:p>
          <a:p>
            <a:pPr algn="just" eaLnBrk="1" hangingPunct="1">
              <a:lnSpc>
                <a:spcPct val="150000"/>
              </a:lnSpc>
              <a:spcBef>
                <a:spcPct val="0"/>
              </a:spcBef>
              <a:buFontTx/>
              <a:buNone/>
            </a:pPr>
            <a:r>
              <a:rPr kumimoji="1" lang="en-US" altLang="zh-CN" dirty="0">
                <a:latin typeface="Times New Roman" panose="02020603050405020304" pitchFamily="18" charset="0"/>
              </a:rPr>
              <a:t>					</a:t>
            </a:r>
            <a:r>
              <a:rPr kumimoji="1" lang="zh-CN" altLang="en-US" sz="3200" b="1" dirty="0">
                <a:latin typeface="Times New Roman" panose="02020603050405020304" pitchFamily="18" charset="0"/>
              </a:rPr>
              <a:t> </a:t>
            </a:r>
            <a:r>
              <a:rPr kumimoji="1" lang="en-US" altLang="zh-CN" sz="3200" b="1" dirty="0">
                <a:latin typeface="Times New Roman" panose="02020603050405020304" pitchFamily="18" charset="0"/>
              </a:rPr>
              <a:t>B</a:t>
            </a:r>
            <a:r>
              <a:rPr kumimoji="1" lang="zh-CN" altLang="en-US" sz="3200" b="1" dirty="0">
                <a:latin typeface="Times New Roman" panose="02020603050405020304" pitchFamily="18" charset="0"/>
              </a:rPr>
              <a:t>中元素全为１</a:t>
            </a:r>
            <a:r>
              <a:rPr kumimoji="1" lang="zh-CN" altLang="en-US" b="1" dirty="0">
                <a:latin typeface="宋体" panose="02010600030101010101" pitchFamily="2" charset="-122"/>
                <a:sym typeface="Symbol" panose="05050102010706020507" pitchFamily="18" charset="2"/>
              </a:rPr>
              <a:t></a:t>
            </a:r>
            <a:r>
              <a:rPr kumimoji="1" lang="zh-CN" altLang="en-US" sz="3200" b="1" dirty="0">
                <a:latin typeface="Times New Roman" panose="02020603050405020304" pitchFamily="18" charset="0"/>
              </a:rPr>
              <a:t>Ｇ连通</a:t>
            </a:r>
          </a:p>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spTree>
    <p:extLst>
      <p:ext uri="{BB962C8B-B14F-4D97-AF65-F5344CB8AC3E}">
        <p14:creationId xmlns:p14="http://schemas.microsoft.com/office/powerpoint/2010/main" val="958591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pic>
        <p:nvPicPr>
          <p:cNvPr id="6" name="图片 5">
            <a:extLst>
              <a:ext uri="{FF2B5EF4-FFF2-40B4-BE49-F238E27FC236}">
                <a16:creationId xmlns:a16="http://schemas.microsoft.com/office/drawing/2014/main" id="{2B5735E6-3E27-4C6B-A256-BB4B19872AF1}"/>
              </a:ext>
            </a:extLst>
          </p:cNvPr>
          <p:cNvPicPr>
            <a:picLocks noChangeAspect="1"/>
          </p:cNvPicPr>
          <p:nvPr/>
        </p:nvPicPr>
        <p:blipFill rotWithShape="1">
          <a:blip r:embed="rId3"/>
          <a:srcRect r="4048"/>
          <a:stretch/>
        </p:blipFill>
        <p:spPr>
          <a:xfrm>
            <a:off x="47134" y="945397"/>
            <a:ext cx="11809069" cy="4967206"/>
          </a:xfrm>
          <a:prstGeom prst="rect">
            <a:avLst/>
          </a:prstGeom>
        </p:spPr>
      </p:pic>
    </p:spTree>
    <p:extLst>
      <p:ext uri="{BB962C8B-B14F-4D97-AF65-F5344CB8AC3E}">
        <p14:creationId xmlns:p14="http://schemas.microsoft.com/office/powerpoint/2010/main" val="18637771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Rectangle 3">
            <a:extLst>
              <a:ext uri="{FF2B5EF4-FFF2-40B4-BE49-F238E27FC236}">
                <a16:creationId xmlns:a16="http://schemas.microsoft.com/office/drawing/2014/main" id="{B2237261-4A58-4E43-8912-595750C412E1}"/>
              </a:ext>
            </a:extLst>
          </p:cNvPr>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pic>
        <p:nvPicPr>
          <p:cNvPr id="4" name="图片 3">
            <a:extLst>
              <a:ext uri="{FF2B5EF4-FFF2-40B4-BE49-F238E27FC236}">
                <a16:creationId xmlns:a16="http://schemas.microsoft.com/office/drawing/2014/main" id="{7AB67A9B-E872-461C-9451-7A708ACFEAB8}"/>
              </a:ext>
            </a:extLst>
          </p:cNvPr>
          <p:cNvPicPr>
            <a:picLocks noChangeAspect="1"/>
          </p:cNvPicPr>
          <p:nvPr/>
        </p:nvPicPr>
        <p:blipFill>
          <a:blip r:embed="rId3"/>
          <a:stretch>
            <a:fillRect/>
          </a:stretch>
        </p:blipFill>
        <p:spPr>
          <a:xfrm>
            <a:off x="187310" y="958175"/>
            <a:ext cx="11861856" cy="5684882"/>
          </a:xfrm>
          <a:prstGeom prst="rect">
            <a:avLst/>
          </a:prstGeom>
        </p:spPr>
      </p:pic>
    </p:spTree>
    <p:extLst>
      <p:ext uri="{BB962C8B-B14F-4D97-AF65-F5344CB8AC3E}">
        <p14:creationId xmlns:p14="http://schemas.microsoft.com/office/powerpoint/2010/main" val="5286623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
        <p:nvSpPr>
          <p:cNvPr id="5" name="文本框 4"/>
          <p:cNvSpPr txBox="1"/>
          <p:nvPr/>
        </p:nvSpPr>
        <p:spPr>
          <a:xfrm>
            <a:off x="1778000" y="942340"/>
            <a:ext cx="8635365" cy="1322070"/>
          </a:xfrm>
          <a:prstGeom prst="rect">
            <a:avLst/>
          </a:prstGeom>
          <a:noFill/>
        </p:spPr>
        <p:txBody>
          <a:bodyPr wrap="square" rtlCol="0">
            <a:spAutoFit/>
          </a:bodyPr>
          <a:lstStyle/>
          <a:p>
            <a:pPr marL="0" lvl="0" algn="ctr" eaLnBrk="1" hangingPunct="1">
              <a:buClrTx/>
              <a:buSzTx/>
              <a:buFontTx/>
              <a:buNone/>
            </a:pPr>
            <a:r>
              <a:rPr lang="en-US" altLang="zh-CN" sz="4000" dirty="0">
                <a:sym typeface="+mn-ea"/>
              </a:rPr>
              <a:t>10.5 Euler and Hamilton Path</a:t>
            </a:r>
            <a:br>
              <a:rPr lang="en-US" altLang="zh-CN" sz="4000" dirty="0">
                <a:sym typeface="+mn-ea"/>
              </a:rPr>
            </a:br>
            <a:r>
              <a:rPr lang="en-US" altLang="zh-CN" sz="4000" dirty="0">
                <a:sym typeface="+mn-ea"/>
              </a:rPr>
              <a:t>(</a:t>
            </a:r>
            <a:r>
              <a:rPr lang="en-US" altLang="zh-CN" sz="4000" b="1" dirty="0">
                <a:latin typeface="宋体" panose="02010600030101010101" pitchFamily="2" charset="-122"/>
                <a:sym typeface="+mn-ea"/>
              </a:rPr>
              <a:t>Konigsberg(</a:t>
            </a:r>
            <a:r>
              <a:rPr lang="zh-CN" altLang="en-US" sz="4000" b="1" dirty="0">
                <a:latin typeface="宋体" panose="02010600030101010101" pitchFamily="2" charset="-122"/>
                <a:sym typeface="+mn-ea"/>
              </a:rPr>
              <a:t>哥尼斯堡</a:t>
            </a:r>
            <a:r>
              <a:rPr lang="en-US" altLang="zh-CN" sz="4000" b="1" dirty="0">
                <a:latin typeface="宋体" panose="02010600030101010101" pitchFamily="2" charset="-122"/>
                <a:sym typeface="+mn-ea"/>
              </a:rPr>
              <a:t>)</a:t>
            </a:r>
            <a:r>
              <a:rPr lang="zh-CN" altLang="en-US" sz="4000" b="1" dirty="0">
                <a:latin typeface="宋体" panose="02010600030101010101" pitchFamily="2" charset="-122"/>
                <a:sym typeface="+mn-ea"/>
              </a:rPr>
              <a:t>七桥问题</a:t>
            </a:r>
            <a:r>
              <a:rPr lang="en-US" altLang="zh-CN" sz="4000" dirty="0">
                <a:sym typeface="+mn-ea"/>
              </a:rPr>
              <a:t>)</a:t>
            </a:r>
          </a:p>
        </p:txBody>
      </p:sp>
      <p:sp>
        <p:nvSpPr>
          <p:cNvPr id="7" name="Rectangle 3"/>
          <p:cNvSpPr txBox="1">
            <a:spLocks noChangeArrowheads="1"/>
          </p:cNvSpPr>
          <p:nvPr/>
        </p:nvSpPr>
        <p:spPr bwMode="auto">
          <a:xfrm>
            <a:off x="716280" y="6024880"/>
            <a:ext cx="1208722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sz="2400" dirty="0">
                <a:latin typeface="宋体" panose="02010600030101010101" pitchFamily="2" charset="-122"/>
                <a:sym typeface="+mn-ea"/>
              </a:rPr>
              <a:t>问题：能否从河岸或小岛出发，通过每一座桥，而且仅仅通过一次回到原地。</a:t>
            </a:r>
            <a:endParaRPr lang="en-US" altLang="zh-CN" sz="2400" dirty="0"/>
          </a:p>
        </p:txBody>
      </p:sp>
      <p:graphicFrame>
        <p:nvGraphicFramePr>
          <p:cNvPr id="1519621" name="Object 5"/>
          <p:cNvGraphicFramePr>
            <a:graphicFrameLocks noChangeAspect="1"/>
          </p:cNvGraphicFramePr>
          <p:nvPr/>
        </p:nvGraphicFramePr>
        <p:xfrm>
          <a:off x="2705100" y="2634615"/>
          <a:ext cx="6781800" cy="2590800"/>
        </p:xfrm>
        <a:graphic>
          <a:graphicData uri="http://schemas.openxmlformats.org/presentationml/2006/ole">
            <mc:AlternateContent xmlns:mc="http://schemas.openxmlformats.org/markup-compatibility/2006">
              <mc:Choice xmlns:v="urn:schemas-microsoft-com:vml" Requires="v">
                <p:oleObj r:id="rId4" imgW="5946775" imgH="1828800" progId="Word.Picture.8">
                  <p:embed/>
                </p:oleObj>
              </mc:Choice>
              <mc:Fallback>
                <p:oleObj r:id="rId4" imgW="5946775" imgH="1828800" progId="Word.Picture.8">
                  <p:embed/>
                  <p:pic>
                    <p:nvPicPr>
                      <p:cNvPr id="1519621" name="Object 5"/>
                      <p:cNvPicPr/>
                      <p:nvPr/>
                    </p:nvPicPr>
                    <p:blipFill>
                      <a:blip r:embed="rId5"/>
                      <a:stretch>
                        <a:fillRect/>
                      </a:stretch>
                    </p:blipFill>
                    <p:spPr>
                      <a:xfrm>
                        <a:off x="2705100" y="2634615"/>
                        <a:ext cx="6781800" cy="2590800"/>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19621"/>
                                        </p:tgtEl>
                                        <p:attrNameLst>
                                          <p:attrName>style.visibility</p:attrName>
                                        </p:attrNameLst>
                                      </p:cBhvr>
                                      <p:to>
                                        <p:strVal val="visible"/>
                                      </p:to>
                                    </p:set>
                                    <p:animEffect transition="in" filter="wipe(up)">
                                      <p:cBhvr>
                                        <p:cTn id="7" dur="500"/>
                                        <p:tgtEl>
                                          <p:spTgt spid="1519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1778000" y="942340"/>
            <a:ext cx="8635365" cy="706755"/>
          </a:xfrm>
          <a:prstGeom prst="rect">
            <a:avLst/>
          </a:prstGeom>
          <a:noFill/>
        </p:spPr>
        <p:txBody>
          <a:bodyPr wrap="square" rtlCol="0">
            <a:spAutoFit/>
          </a:bodyPr>
          <a:lstStyle/>
          <a:p>
            <a:pPr eaLnBrk="1" hangingPunct="1"/>
            <a:r>
              <a:rPr lang="en-US" altLang="zh-CN" sz="4000" dirty="0">
                <a:sym typeface="+mn-ea"/>
              </a:rPr>
              <a:t>Bridges of K</a:t>
            </a:r>
            <a:r>
              <a:rPr lang="en-US" altLang="zh-CN" sz="4000" dirty="0">
                <a:latin typeface="Times New Roman" panose="02020603050405020304" pitchFamily="18" charset="0"/>
                <a:cs typeface="Times New Roman" panose="02020603050405020304" pitchFamily="18" charset="0"/>
                <a:sym typeface="+mn-ea"/>
              </a:rPr>
              <a:t>ö</a:t>
            </a:r>
            <a:r>
              <a:rPr lang="en-US" altLang="zh-CN" sz="4000" dirty="0">
                <a:cs typeface="Times New Roman" panose="02020603050405020304" pitchFamily="18" charset="0"/>
                <a:sym typeface="+mn-ea"/>
              </a:rPr>
              <a:t>nigsberg Problem</a:t>
            </a:r>
            <a:endParaRPr lang="en-US" altLang="zh-CN" sz="4000" dirty="0">
              <a:sym typeface="+mn-ea"/>
            </a:endParaRPr>
          </a:p>
        </p:txBody>
      </p:sp>
      <p:sp>
        <p:nvSpPr>
          <p:cNvPr id="7" name="Rectangle 3"/>
          <p:cNvSpPr txBox="1">
            <a:spLocks noChangeArrowheads="1"/>
          </p:cNvSpPr>
          <p:nvPr/>
        </p:nvSpPr>
        <p:spPr bwMode="auto">
          <a:xfrm>
            <a:off x="210185" y="1855470"/>
            <a:ext cx="1208722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2400" dirty="0">
                <a:sym typeface="+mn-ea"/>
              </a:rPr>
              <a:t>Can we walk through town, crossing each bridge exactly once, and return to start?</a:t>
            </a:r>
            <a:endParaRPr lang="en-US" altLang="zh-CN" sz="2400" dirty="0"/>
          </a:p>
        </p:txBody>
      </p:sp>
      <p:pic>
        <p:nvPicPr>
          <p:cNvPr id="7172" name="Picture 4" descr="konigsberg"/>
          <p:cNvPicPr>
            <a:picLocks noGrp="1" noChangeAspect="1"/>
          </p:cNvPicPr>
          <p:nvPr>
            <p:ph idx="1"/>
          </p:nvPr>
        </p:nvPicPr>
        <p:blipFill>
          <a:blip r:embed="rId4"/>
          <a:srcRect/>
          <a:stretch>
            <a:fillRect/>
          </a:stretch>
        </p:blipFill>
        <p:spPr>
          <a:xfrm>
            <a:off x="1981200" y="2816225"/>
            <a:ext cx="4854575" cy="2613025"/>
          </a:xfrm>
        </p:spPr>
      </p:pic>
      <p:pic>
        <p:nvPicPr>
          <p:cNvPr id="7173" name="Picture 5" descr="GS99"/>
          <p:cNvPicPr>
            <a:picLocks noChangeAspect="1"/>
          </p:cNvPicPr>
          <p:nvPr/>
        </p:nvPicPr>
        <p:blipFill>
          <a:blip r:embed="rId5"/>
          <a:stretch>
            <a:fillRect/>
          </a:stretch>
        </p:blipFill>
        <p:spPr>
          <a:xfrm>
            <a:off x="7153275" y="3308350"/>
            <a:ext cx="2362200" cy="2246313"/>
          </a:xfrm>
          <a:prstGeom prst="rect">
            <a:avLst/>
          </a:prstGeom>
          <a:noFill/>
          <a:ln w="9525">
            <a:noFill/>
          </a:ln>
        </p:spPr>
      </p:pic>
      <p:sp>
        <p:nvSpPr>
          <p:cNvPr id="7178" name="Text Box 10"/>
          <p:cNvSpPr txBox="1"/>
          <p:nvPr/>
        </p:nvSpPr>
        <p:spPr>
          <a:xfrm>
            <a:off x="3022600" y="5483225"/>
            <a:ext cx="27701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The original problem</a:t>
            </a:r>
          </a:p>
        </p:txBody>
      </p:sp>
      <p:sp>
        <p:nvSpPr>
          <p:cNvPr id="7179" name="Text Box 11"/>
          <p:cNvSpPr txBox="1"/>
          <p:nvPr/>
        </p:nvSpPr>
        <p:spPr>
          <a:xfrm>
            <a:off x="6924675" y="5330825"/>
            <a:ext cx="3276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Equivalent multigraph</a:t>
            </a:r>
          </a:p>
        </p:txBody>
      </p:sp>
      <p:sp>
        <p:nvSpPr>
          <p:cNvPr id="10" name="文本框 9">
            <a:extLst>
              <a:ext uri="{FF2B5EF4-FFF2-40B4-BE49-F238E27FC236}">
                <a16:creationId xmlns:a16="http://schemas.microsoft.com/office/drawing/2014/main" id="{4B44C36B-AA17-E996-68EA-537BDC065687}"/>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pic>
        <p:nvPicPr>
          <p:cNvPr id="8196" name="Picture 2"/>
          <p:cNvPicPr>
            <a:picLocks noChangeAspect="1"/>
          </p:cNvPicPr>
          <p:nvPr/>
        </p:nvPicPr>
        <p:blipFill>
          <a:blip r:embed="rId4"/>
          <a:stretch>
            <a:fillRect/>
          </a:stretch>
        </p:blipFill>
        <p:spPr>
          <a:xfrm>
            <a:off x="1602105" y="701675"/>
            <a:ext cx="9354185" cy="6156325"/>
          </a:xfrm>
          <a:prstGeom prst="rect">
            <a:avLst/>
          </a:prstGeom>
          <a:noFill/>
          <a:ln w="9525">
            <a:noFill/>
          </a:ln>
        </p:spPr>
      </p:pic>
      <p:sp>
        <p:nvSpPr>
          <p:cNvPr id="5" name="文本框 4">
            <a:extLst>
              <a:ext uri="{FF2B5EF4-FFF2-40B4-BE49-F238E27FC236}">
                <a16:creationId xmlns:a16="http://schemas.microsoft.com/office/drawing/2014/main" id="{E99A4383-F5B7-5709-CD2D-1D501B9C5D21}"/>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pic>
        <p:nvPicPr>
          <p:cNvPr id="9218" name="Picture 2"/>
          <p:cNvPicPr>
            <a:picLocks noChangeAspect="1"/>
          </p:cNvPicPr>
          <p:nvPr/>
        </p:nvPicPr>
        <p:blipFill>
          <a:blip r:embed="rId4"/>
          <a:stretch>
            <a:fillRect/>
          </a:stretch>
        </p:blipFill>
        <p:spPr>
          <a:xfrm>
            <a:off x="2268220" y="715645"/>
            <a:ext cx="8218170" cy="6129655"/>
          </a:xfrm>
          <a:prstGeom prst="rect">
            <a:avLst/>
          </a:prstGeom>
          <a:noFill/>
          <a:ln w="9525">
            <a:noFill/>
          </a:ln>
        </p:spPr>
      </p:pic>
      <p:sp>
        <p:nvSpPr>
          <p:cNvPr id="5" name="文本框 4">
            <a:extLst>
              <a:ext uri="{FF2B5EF4-FFF2-40B4-BE49-F238E27FC236}">
                <a16:creationId xmlns:a16="http://schemas.microsoft.com/office/drawing/2014/main" id="{4B8C44E8-5AE2-FAB7-C969-27CAEB4B0909}"/>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pic>
        <p:nvPicPr>
          <p:cNvPr id="10242" name="Picture 1" descr="C:\Users\user201508\AppData\Roaming\Tencent\Users\493530052\QQ\WinTemp\RichOle\BJA5TA)Z8`U%%Y7H8(Z20AV.jpg"/>
          <p:cNvPicPr>
            <a:picLocks noChangeAspect="1"/>
          </p:cNvPicPr>
          <p:nvPr/>
        </p:nvPicPr>
        <p:blipFill>
          <a:blip r:embed="rId4"/>
          <a:stretch>
            <a:fillRect/>
          </a:stretch>
        </p:blipFill>
        <p:spPr>
          <a:xfrm>
            <a:off x="2535555" y="715645"/>
            <a:ext cx="7907655" cy="6106795"/>
          </a:xfrm>
          <a:prstGeom prst="rect">
            <a:avLst/>
          </a:prstGeom>
          <a:noFill/>
          <a:ln w="9525">
            <a:noFill/>
          </a:ln>
        </p:spPr>
      </p:pic>
      <p:sp>
        <p:nvSpPr>
          <p:cNvPr id="5" name="文本框 4">
            <a:extLst>
              <a:ext uri="{FF2B5EF4-FFF2-40B4-BE49-F238E27FC236}">
                <a16:creationId xmlns:a16="http://schemas.microsoft.com/office/drawing/2014/main" id="{AAACD238-5C06-5E30-A766-859A619784F2}"/>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grpSp>
        <p:nvGrpSpPr>
          <p:cNvPr id="11266" name="组合 9"/>
          <p:cNvGrpSpPr/>
          <p:nvPr/>
        </p:nvGrpSpPr>
        <p:grpSpPr>
          <a:xfrm>
            <a:off x="1261110" y="715645"/>
            <a:ext cx="9669780" cy="6026150"/>
            <a:chOff x="-612576" y="-9732"/>
            <a:chExt cx="11123613" cy="6686550"/>
          </a:xfrm>
        </p:grpSpPr>
        <p:pic>
          <p:nvPicPr>
            <p:cNvPr id="11267" name="Picture 1" descr="C:\Users\user201508\AppData\Roaming\Tencent\Users\493530052\QQ\WinTemp\RichOle\9C)9T(J]8HIMCSMV0U)6%NL.jpg"/>
            <p:cNvPicPr>
              <a:picLocks noChangeAspect="1"/>
            </p:cNvPicPr>
            <p:nvPr/>
          </p:nvPicPr>
          <p:blipFill>
            <a:blip r:embed="rId4"/>
            <a:stretch>
              <a:fillRect/>
            </a:stretch>
          </p:blipFill>
          <p:spPr>
            <a:xfrm>
              <a:off x="-612576" y="-9732"/>
              <a:ext cx="11123613" cy="6686550"/>
            </a:xfrm>
            <a:prstGeom prst="rect">
              <a:avLst/>
            </a:prstGeom>
            <a:noFill/>
            <a:ln w="9525" cap="flat" cmpd="sng">
              <a:solidFill>
                <a:srgbClr val="FF0000"/>
              </a:solidFill>
              <a:prstDash val="solid"/>
              <a:miter/>
              <a:headEnd type="none" w="med" len="med"/>
              <a:tailEnd type="none" w="med" len="med"/>
            </a:ln>
          </p:spPr>
        </p:pic>
        <p:sp>
          <p:nvSpPr>
            <p:cNvPr id="9" name="矩形 8"/>
            <p:cNvSpPr/>
            <p:nvPr/>
          </p:nvSpPr>
          <p:spPr>
            <a:xfrm>
              <a:off x="5940624" y="909431"/>
              <a:ext cx="1008063" cy="287337"/>
            </a:xfrm>
            <a:prstGeom prst="rect">
              <a:avLst/>
            </a:prstGeom>
            <a:solidFill>
              <a:schemeClr val="bg1">
                <a:alpha val="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 name="文本框 6">
            <a:extLst>
              <a:ext uri="{FF2B5EF4-FFF2-40B4-BE49-F238E27FC236}">
                <a16:creationId xmlns:a16="http://schemas.microsoft.com/office/drawing/2014/main" id="{989BBC5D-380D-E715-3136-4352DF7CFB0F}"/>
              </a:ext>
            </a:extLst>
          </p:cNvPr>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a:t>10.5.1 </a:t>
            </a:r>
            <a:r>
              <a:rPr lang="en-US" altLang="zh-CN" sz="3200">
                <a:sym typeface="+mn-ea"/>
              </a:rPr>
              <a:t>Introduction</a:t>
            </a:r>
            <a:endParaRPr lang="en-US" altLang="zh-CN" sz="320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1"/>
          <p:cNvGrpSpPr/>
          <p:nvPr/>
        </p:nvGrpSpPr>
        <p:grpSpPr>
          <a:xfrm>
            <a:off x="1662430" y="0"/>
            <a:ext cx="8681720" cy="6692900"/>
            <a:chOff x="138113" y="0"/>
            <a:chExt cx="8867775" cy="7115175"/>
          </a:xfrm>
        </p:grpSpPr>
        <p:pic>
          <p:nvPicPr>
            <p:cNvPr id="12291" name="Picture 2"/>
            <p:cNvPicPr>
              <a:picLocks noChangeAspect="1"/>
            </p:cNvPicPr>
            <p:nvPr/>
          </p:nvPicPr>
          <p:blipFill>
            <a:blip r:embed="rId2"/>
            <a:stretch>
              <a:fillRect/>
            </a:stretch>
          </p:blipFill>
          <p:spPr>
            <a:xfrm>
              <a:off x="138113" y="0"/>
              <a:ext cx="8867775" cy="7115175"/>
            </a:xfrm>
            <a:prstGeom prst="rect">
              <a:avLst/>
            </a:prstGeom>
            <a:noFill/>
            <a:ln w="9525">
              <a:noFill/>
            </a:ln>
          </p:spPr>
        </p:pic>
        <p:cxnSp>
          <p:nvCxnSpPr>
            <p:cNvPr id="3" name="直接连接符 2"/>
            <p:cNvCxnSpPr/>
            <p:nvPr/>
          </p:nvCxnSpPr>
          <p:spPr>
            <a:xfrm>
              <a:off x="539750" y="3644900"/>
              <a:ext cx="2447925"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914012"/>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800" dirty="0"/>
              <a:t>When it is not necessary to distinguish between multiple edges, we will denote a path e</a:t>
            </a:r>
            <a:r>
              <a:rPr lang="en-US" altLang="zh-CN" sz="2800" baseline="-25000" dirty="0"/>
              <a:t>1</a:t>
            </a:r>
            <a:r>
              <a:rPr lang="en-US" altLang="zh-CN" sz="2800" dirty="0"/>
              <a:t>, e</a:t>
            </a:r>
            <a:r>
              <a:rPr lang="en-US" altLang="zh-CN" sz="2800" baseline="-25000" dirty="0"/>
              <a:t>2</a:t>
            </a:r>
            <a:r>
              <a:rPr lang="en-US" altLang="zh-CN" sz="2800" dirty="0"/>
              <a:t>, … , e</a:t>
            </a:r>
            <a:r>
              <a:rPr lang="en-US" altLang="zh-CN" sz="2800" baseline="-25000" dirty="0"/>
              <a:t>n</a:t>
            </a:r>
            <a:r>
              <a:rPr lang="en-US" altLang="zh-CN" sz="2800" dirty="0"/>
              <a:t>, where e</a:t>
            </a:r>
            <a:r>
              <a:rPr lang="en-US" altLang="zh-CN" sz="2800" baseline="-25000" dirty="0"/>
              <a:t>i </a:t>
            </a:r>
            <a:r>
              <a:rPr lang="en-US" altLang="zh-CN" sz="2800" dirty="0"/>
              <a:t>is associated with {x</a:t>
            </a:r>
            <a:r>
              <a:rPr lang="en-US" altLang="zh-CN" sz="2800" baseline="-25000" dirty="0"/>
              <a:t>i−1</a:t>
            </a:r>
            <a:r>
              <a:rPr lang="en-US" altLang="zh-CN" sz="2800" dirty="0"/>
              <a:t>, x</a:t>
            </a:r>
            <a:r>
              <a:rPr lang="en-US" altLang="zh-CN" sz="2800" baseline="-25000" dirty="0"/>
              <a:t>i</a:t>
            </a:r>
            <a:r>
              <a:rPr lang="en-US" altLang="zh-CN" sz="2800" dirty="0"/>
              <a:t>} for i = 1, 2, … , n by its vertex sequence x</a:t>
            </a:r>
            <a:r>
              <a:rPr lang="en-US" altLang="zh-CN" sz="2800" baseline="-25000" dirty="0"/>
              <a:t>0</a:t>
            </a:r>
            <a:r>
              <a:rPr lang="en-US" altLang="zh-CN" sz="2800" dirty="0"/>
              <a:t>, x</a:t>
            </a:r>
            <a:r>
              <a:rPr lang="en-US" altLang="zh-CN" sz="2800" baseline="-25000" dirty="0"/>
              <a:t>1</a:t>
            </a:r>
            <a:r>
              <a:rPr lang="en-US" altLang="zh-CN" sz="2800" dirty="0"/>
              <a:t>, … , x</a:t>
            </a:r>
            <a:r>
              <a:rPr lang="en-US" altLang="zh-CN" sz="2800" baseline="-25000" dirty="0"/>
              <a:t>n</a:t>
            </a:r>
            <a:r>
              <a:rPr lang="en-US" altLang="zh-CN" sz="2800" dirty="0"/>
              <a:t>. This notation identifies a path only as far as which vertices it passes through. Consequently, it does not specify a unique path when there is more than one path that passes through this sequence of vertices, which will happen if and only if there are multiple edges between some successive vertices in the list. Note that a path of length zero consists of a single vertex.</a:t>
            </a:r>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9670" y="263261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210185" y="1062355"/>
            <a:ext cx="1208722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40000"/>
              </a:lnSpc>
            </a:pPr>
            <a:r>
              <a:rPr lang="en-US" altLang="zh-CN" sz="2800" dirty="0">
                <a:latin typeface="Times New Roman" panose="02020603050405020304" pitchFamily="18" charset="0"/>
                <a:sym typeface="+mn-ea"/>
              </a:rPr>
              <a:t>Euler(</a:t>
            </a:r>
            <a:r>
              <a:rPr lang="zh-CN" altLang="en-US" sz="2800" dirty="0">
                <a:latin typeface="Times New Roman" panose="02020603050405020304" pitchFamily="18" charset="0"/>
                <a:sym typeface="+mn-ea"/>
              </a:rPr>
              <a:t>欧拉</a:t>
            </a:r>
            <a:r>
              <a:rPr lang="en-US" altLang="zh-CN" sz="2800" dirty="0">
                <a:latin typeface="Times New Roman" panose="02020603050405020304" pitchFamily="18" charset="0"/>
                <a:sym typeface="+mn-ea"/>
              </a:rPr>
              <a:t>)1736</a:t>
            </a:r>
            <a:r>
              <a:rPr lang="zh-CN" altLang="en-US" sz="2800" dirty="0">
                <a:latin typeface="Times New Roman" panose="02020603050405020304" pitchFamily="18" charset="0"/>
                <a:sym typeface="+mn-ea"/>
              </a:rPr>
              <a:t>年对这个问题，给出了否定的回答。将河岸和小岛作为图的顶点，七座桥为边，构成一个无向多重图，问题化为图论中简单回路的问题：在这个多重图中是否存在着包含每一条边的简单回路？</a:t>
            </a:r>
            <a:endParaRPr lang="zh-CN" altLang="en-US" sz="2800" dirty="0">
              <a:latin typeface="宋体" panose="02010600030101010101" pitchFamily="2" charset="-122"/>
              <a:sym typeface="+mn-ea"/>
            </a:endParaRPr>
          </a:p>
        </p:txBody>
      </p:sp>
      <p:sp>
        <p:nvSpPr>
          <p:cNvPr id="2" name="文本框 1"/>
          <p:cNvSpPr txBox="1"/>
          <p:nvPr/>
        </p:nvSpPr>
        <p:spPr>
          <a:xfrm>
            <a:off x="210046" y="132080"/>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t>10.5.2 Euler Paths and Circuit</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1</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40000"/>
              </a:lnSpc>
            </a:pPr>
            <a:r>
              <a:rPr sz="2800" dirty="0">
                <a:latin typeface="Times New Roman" panose="02020603050405020304" pitchFamily="18" charset="0"/>
                <a:sym typeface="+mn-ea"/>
              </a:rPr>
              <a:t>An Euler circuit</a:t>
            </a:r>
            <a:r>
              <a:rPr lang="en-US" sz="2800" dirty="0">
                <a:latin typeface="Times New Roman" panose="02020603050405020304" pitchFamily="18" charset="0"/>
                <a:sym typeface="+mn-ea"/>
              </a:rPr>
              <a:t>(</a:t>
            </a:r>
            <a:r>
              <a:rPr lang="zh-CN" altLang="en-US" sz="2800" dirty="0">
                <a:latin typeface="Times New Roman" panose="02020603050405020304" pitchFamily="18" charset="0"/>
                <a:sym typeface="+mn-ea"/>
              </a:rPr>
              <a:t>欧拉回路</a:t>
            </a:r>
            <a:r>
              <a:rPr lang="en-US" sz="2800" dirty="0">
                <a:latin typeface="Times New Roman" panose="02020603050405020304" pitchFamily="18" charset="0"/>
                <a:sym typeface="+mn-ea"/>
              </a:rPr>
              <a:t>)</a:t>
            </a:r>
            <a:r>
              <a:rPr sz="2800" dirty="0">
                <a:latin typeface="Times New Roman" panose="02020603050405020304" pitchFamily="18" charset="0"/>
                <a:sym typeface="+mn-ea"/>
              </a:rPr>
              <a:t> in a graph G is a simple circuit containing every edge of G. An Euler path</a:t>
            </a:r>
            <a:r>
              <a:rPr lang="en-US" sz="2800" dirty="0">
                <a:latin typeface="Times New Roman" panose="02020603050405020304" pitchFamily="18" charset="0"/>
                <a:sym typeface="+mn-ea"/>
              </a:rPr>
              <a:t>(</a:t>
            </a:r>
            <a:r>
              <a:rPr lang="zh-CN" altLang="en-US" sz="2800" dirty="0">
                <a:latin typeface="Times New Roman" panose="02020603050405020304" pitchFamily="18" charset="0"/>
                <a:sym typeface="+mn-ea"/>
              </a:rPr>
              <a:t>欧拉通路</a:t>
            </a:r>
            <a:r>
              <a:rPr lang="en-US" sz="2800" dirty="0">
                <a:latin typeface="Times New Roman" panose="02020603050405020304" pitchFamily="18" charset="0"/>
                <a:sym typeface="+mn-ea"/>
              </a:rPr>
              <a:t>) </a:t>
            </a:r>
            <a:r>
              <a:rPr sz="2800" dirty="0">
                <a:latin typeface="Times New Roman" panose="02020603050405020304" pitchFamily="18" charset="0"/>
                <a:sym typeface="+mn-ea"/>
              </a:rPr>
              <a:t>in G is a simple path containing every edge of G</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503170" y="916305"/>
            <a:ext cx="5821045" cy="706755"/>
          </a:xfrm>
          <a:prstGeom prst="rect">
            <a:avLst/>
          </a:prstGeom>
          <a:noFill/>
        </p:spPr>
        <p:txBody>
          <a:bodyPr wrap="square" rtlCol="0">
            <a:spAutoFit/>
          </a:bodyPr>
          <a:lstStyle/>
          <a:p>
            <a:pPr eaLnBrk="1" hangingPunct="1"/>
            <a:r>
              <a:rPr lang="en-US" altLang="zh-CN" sz="4000" dirty="0">
                <a:sym typeface="+mn-ea"/>
              </a:rPr>
              <a:t>Eulerian graph</a:t>
            </a:r>
            <a:r>
              <a:rPr lang="zh-CN" altLang="en-US" sz="4000" dirty="0">
                <a:sym typeface="+mn-ea"/>
              </a:rPr>
              <a:t>（欧拉图）</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2800" dirty="0">
                <a:sym typeface="+mn-ea"/>
              </a:rPr>
              <a:t>A walk in a graph is called an </a:t>
            </a:r>
            <a:r>
              <a:rPr lang="en-US" altLang="zh-CN" sz="2800" i="1" dirty="0">
                <a:solidFill>
                  <a:schemeClr val="hlink"/>
                </a:solidFill>
                <a:sym typeface="+mn-ea"/>
              </a:rPr>
              <a:t>Euler tour(</a:t>
            </a:r>
            <a:r>
              <a:rPr lang="zh-CN" altLang="en-US" sz="2800" i="1" dirty="0">
                <a:solidFill>
                  <a:schemeClr val="hlink"/>
                </a:solidFill>
                <a:sym typeface="+mn-ea"/>
              </a:rPr>
              <a:t>欧拉序</a:t>
            </a:r>
            <a:r>
              <a:rPr lang="en-US" altLang="zh-CN" sz="2800" i="1" dirty="0">
                <a:solidFill>
                  <a:schemeClr val="hlink"/>
                </a:solidFill>
                <a:sym typeface="+mn-ea"/>
              </a:rPr>
              <a:t>)</a:t>
            </a:r>
            <a:r>
              <a:rPr lang="en-US" altLang="zh-CN" sz="2800" dirty="0">
                <a:sym typeface="+mn-ea"/>
              </a:rPr>
              <a:t> if it starts and ends in the same place and uses </a:t>
            </a:r>
            <a:r>
              <a:rPr lang="en-US" altLang="zh-CN" sz="2800" i="1" u="sng" dirty="0">
                <a:solidFill>
                  <a:schemeClr val="hlink"/>
                </a:solidFill>
                <a:sym typeface="+mn-ea"/>
              </a:rPr>
              <a:t>each edge exactly once</a:t>
            </a:r>
            <a:r>
              <a:rPr lang="en-US" altLang="zh-CN" sz="2800" dirty="0">
                <a:sym typeface="+mn-ea"/>
              </a:rPr>
              <a:t>.</a:t>
            </a:r>
            <a:endParaRPr lang="en-US" altLang="zh-CN" sz="2800" dirty="0"/>
          </a:p>
          <a:p>
            <a:pPr eaLnBrk="1" hangingPunct="1"/>
            <a:r>
              <a:rPr lang="en-US" altLang="zh-CN" sz="2800" dirty="0">
                <a:sym typeface="+mn-ea"/>
              </a:rPr>
              <a:t>A walk in a graph is called an </a:t>
            </a:r>
            <a:r>
              <a:rPr lang="en-US" altLang="zh-CN" sz="2800" i="1" dirty="0">
                <a:solidFill>
                  <a:schemeClr val="hlink"/>
                </a:solidFill>
                <a:sym typeface="+mn-ea"/>
              </a:rPr>
              <a:t>Euler trail(</a:t>
            </a:r>
            <a:r>
              <a:rPr lang="zh-CN" altLang="en-US" sz="2800" i="1" dirty="0">
                <a:solidFill>
                  <a:schemeClr val="hlink"/>
                </a:solidFill>
                <a:sym typeface="+mn-ea"/>
              </a:rPr>
              <a:t>欧拉迹</a:t>
            </a:r>
            <a:r>
              <a:rPr lang="en-US" altLang="zh-CN" sz="2800" i="1" dirty="0">
                <a:solidFill>
                  <a:schemeClr val="hlink"/>
                </a:solidFill>
                <a:sym typeface="+mn-ea"/>
              </a:rPr>
              <a:t>)</a:t>
            </a:r>
            <a:r>
              <a:rPr lang="en-US" altLang="zh-CN" sz="2800" dirty="0">
                <a:sym typeface="+mn-ea"/>
              </a:rPr>
              <a:t> if it uses each edge exactly once.</a:t>
            </a:r>
            <a:endParaRPr lang="en-US" altLang="zh-CN" sz="2800" dirty="0"/>
          </a:p>
          <a:p>
            <a:pPr eaLnBrk="1" hangingPunct="1"/>
            <a:r>
              <a:rPr lang="en-US" altLang="zh-CN" sz="2800" dirty="0">
                <a:sym typeface="+mn-ea"/>
              </a:rPr>
              <a:t>If a graph has an Euler tour, it is said to be an </a:t>
            </a:r>
            <a:r>
              <a:rPr lang="en-US" altLang="zh-CN" sz="2800" i="1" dirty="0">
                <a:solidFill>
                  <a:schemeClr val="hlink"/>
                </a:solidFill>
                <a:sym typeface="+mn-ea"/>
              </a:rPr>
              <a:t>Eulerian graph</a:t>
            </a:r>
            <a:r>
              <a:rPr lang="en-US" altLang="zh-CN" sz="2800" dirty="0">
                <a:sym typeface="+mn-ea"/>
              </a:rPr>
              <a:t>.</a:t>
            </a:r>
            <a:endParaRPr sz="2800" dirty="0">
              <a:latin typeface="Times New Roman" panose="02020603050405020304" pitchFamily="18" charset="0"/>
              <a:sym typeface="+mn-ea"/>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3653155" y="916940"/>
            <a:ext cx="5821045" cy="706755"/>
          </a:xfrm>
          <a:prstGeom prst="rect">
            <a:avLst/>
          </a:prstGeom>
          <a:noFill/>
        </p:spPr>
        <p:txBody>
          <a:bodyPr wrap="square" rtlCol="0">
            <a:spAutoFit/>
          </a:bodyPr>
          <a:lstStyle/>
          <a:p>
            <a:pPr marL="0" lvl="0" indent="0" eaLnBrk="1" hangingPunct="1">
              <a:spcBef>
                <a:spcPct val="50000"/>
              </a:spcBef>
              <a:buNone/>
            </a:pPr>
            <a:r>
              <a:rPr lang="zh-CN" altLang="en-US" sz="4000" dirty="0">
                <a:latin typeface="Times New Roman" panose="02020603050405020304" pitchFamily="18" charset="0"/>
                <a:ea typeface="黑体" panose="02010609060101010101" pitchFamily="2" charset="-122"/>
                <a:sym typeface="+mn-ea"/>
              </a:rPr>
              <a:t>欧拉通路（回路）</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sz="2800" dirty="0">
                <a:latin typeface="Times New Roman" panose="02020603050405020304" pitchFamily="18" charset="0"/>
                <a:ea typeface="黑体" panose="02010609060101010101" pitchFamily="2" charset="-122"/>
                <a:sym typeface="+mn-ea"/>
              </a:rPr>
              <a:t>在无向连通简单图中，通过图中每</a:t>
            </a:r>
            <a:r>
              <a:rPr lang="zh-CN" altLang="en-US" sz="2800" i="1" dirty="0">
                <a:solidFill>
                  <a:srgbClr val="FF3300"/>
                </a:solidFill>
                <a:latin typeface="Times New Roman" panose="02020603050405020304" pitchFamily="18" charset="0"/>
                <a:ea typeface="黑体" panose="02010609060101010101" pitchFamily="2" charset="-122"/>
                <a:sym typeface="+mn-ea"/>
              </a:rPr>
              <a:t>边</a:t>
            </a:r>
            <a:r>
              <a:rPr lang="zh-CN" altLang="en-US" sz="2800" dirty="0">
                <a:latin typeface="Times New Roman" panose="02020603050405020304" pitchFamily="18" charset="0"/>
                <a:ea typeface="黑体" panose="02010609060101010101" pitchFamily="2" charset="-122"/>
                <a:sym typeface="+mn-ea"/>
              </a:rPr>
              <a:t>一次且仅一次并行遍每个结点的一条通路（回路）。</a:t>
            </a:r>
            <a:endParaRPr lang="zh-CN" altLang="en-US" sz="2800" dirty="0">
              <a:latin typeface="Times New Roman" panose="02020603050405020304" pitchFamily="18" charset="0"/>
              <a:ea typeface="黑体" panose="02010609060101010101" pitchFamily="2" charset="-122"/>
            </a:endParaRPr>
          </a:p>
          <a:p>
            <a:pPr eaLnBrk="1" hangingPunct="1"/>
            <a:r>
              <a:rPr lang="zh-CN" altLang="en-US" sz="2800" dirty="0">
                <a:latin typeface="Times New Roman" panose="02020603050405020304" pitchFamily="18" charset="0"/>
                <a:ea typeface="黑体" panose="02010609060101010101" pitchFamily="2" charset="-122"/>
                <a:sym typeface="+mn-ea"/>
              </a:rPr>
              <a:t>欧拉图：存在欧拉回路的图</a:t>
            </a:r>
            <a:endParaRPr lang="zh-CN" altLang="en-US" sz="2800" dirty="0">
              <a:latin typeface="Times New Roman" panose="02020603050405020304" pitchFamily="18" charset="0"/>
              <a:ea typeface="黑体" panose="02010609060101010101" pitchFamily="2" charset="-122"/>
            </a:endParaRPr>
          </a:p>
          <a:p>
            <a:pPr marL="0" indent="0" eaLnBrk="1" hangingPunct="1">
              <a:buNone/>
            </a:pPr>
            <a:endParaRPr sz="2800" dirty="0">
              <a:latin typeface="Times New Roman" panose="02020603050405020304" pitchFamily="18" charset="0"/>
              <a:sym typeface="+mn-ea"/>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a:t>
            </a:r>
          </a:p>
          <a:p>
            <a:pPr lvl="1">
              <a:lnSpc>
                <a:spcPct val="150000"/>
              </a:lnSpc>
              <a:buClr>
                <a:schemeClr val="tx1"/>
              </a:buClr>
              <a:buFont typeface="Wingdings" panose="05000000000000000000" pitchFamily="2" charset="2"/>
              <a:buChar char="l"/>
            </a:pPr>
            <a:r>
              <a:rPr lang="en-US" altLang="zh-CN" sz="2400"/>
              <a:t>Which of the undirected graphs in Figure 3 have an Euler circuit? Of those that do not, which have an Euler path</a:t>
            </a:r>
            <a:r>
              <a:rPr lang="zh-CN" altLang="en-US" sz="2400"/>
              <a:t>？</a:t>
            </a:r>
            <a:endParaRPr lang="en-US" altLang="zh-CN" sz="24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pic>
        <p:nvPicPr>
          <p:cNvPr id="2" name="图片 1"/>
          <p:cNvPicPr>
            <a:picLocks noChangeAspect="1"/>
          </p:cNvPicPr>
          <p:nvPr/>
        </p:nvPicPr>
        <p:blipFill>
          <a:blip r:embed="rId3"/>
          <a:stretch>
            <a:fillRect/>
          </a:stretch>
        </p:blipFill>
        <p:spPr>
          <a:xfrm>
            <a:off x="1854835" y="2660015"/>
            <a:ext cx="7357745" cy="3243580"/>
          </a:xfrm>
          <a:prstGeom prst="rect">
            <a:avLst/>
          </a:prstGeom>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a:lnSpc>
                <a:spcPct val="150000"/>
              </a:lnSpc>
              <a:buFont typeface="Wingdings" panose="05000000000000000000" pitchFamily="2" charset="2"/>
              <a:buChar char="l"/>
            </a:pPr>
            <a:r>
              <a:rPr lang="en-US" altLang="zh-CN" sz="2100">
                <a:sym typeface="+mn-ea"/>
              </a:rPr>
              <a:t>The graph G</a:t>
            </a:r>
            <a:r>
              <a:rPr lang="en-US" altLang="zh-CN" sz="2100" baseline="-25000">
                <a:sym typeface="+mn-ea"/>
              </a:rPr>
              <a:t>1</a:t>
            </a:r>
            <a:r>
              <a:rPr lang="en-US" altLang="zh-CN" sz="2100">
                <a:sym typeface="+mn-ea"/>
              </a:rPr>
              <a:t> has an Euler circuit, for example, a, e, c, d, e, b, a. Neither of the graphs G</a:t>
            </a:r>
            <a:r>
              <a:rPr lang="en-US" altLang="zh-CN" sz="2100" baseline="-25000">
                <a:sym typeface="+mn-ea"/>
              </a:rPr>
              <a:t>2 </a:t>
            </a:r>
            <a:r>
              <a:rPr lang="en-US" altLang="zh-CN" sz="2100">
                <a:sym typeface="+mn-ea"/>
              </a:rPr>
              <a:t>or G</a:t>
            </a:r>
            <a:r>
              <a:rPr lang="en-US" altLang="zh-CN" sz="2100" baseline="-25000">
                <a:sym typeface="+mn-ea"/>
              </a:rPr>
              <a:t>3</a:t>
            </a:r>
            <a:r>
              <a:rPr lang="en-US" altLang="zh-CN" sz="2100">
                <a:sym typeface="+mn-ea"/>
              </a:rPr>
              <a:t> has an Euler circuit (the reader should verify this). However, G</a:t>
            </a:r>
            <a:r>
              <a:rPr lang="en-US" altLang="zh-CN" sz="2100" baseline="-25000">
                <a:sym typeface="+mn-ea"/>
              </a:rPr>
              <a:t>3</a:t>
            </a:r>
            <a:r>
              <a:rPr lang="en-US" altLang="zh-CN" sz="2100">
                <a:sym typeface="+mn-ea"/>
              </a:rPr>
              <a:t> has an Euler path, namely, a, c, d, e, b, d, a, b. G</a:t>
            </a:r>
            <a:r>
              <a:rPr lang="en-US" altLang="zh-CN" sz="2100" baseline="-25000">
                <a:sym typeface="+mn-ea"/>
              </a:rPr>
              <a:t>2</a:t>
            </a:r>
            <a:r>
              <a:rPr lang="en-US" altLang="zh-CN" sz="2100">
                <a:sym typeface="+mn-ea"/>
              </a:rPr>
              <a:t> does not have an Euler path (as the reader should verify)</a:t>
            </a:r>
            <a:endParaRPr lang="en-US" altLang="zh-CN" sz="2100"/>
          </a:p>
          <a:p>
            <a:pPr lvl="1">
              <a:lnSpc>
                <a:spcPct val="150000"/>
              </a:lnSpc>
              <a:buFont typeface="Wingdings" panose="05000000000000000000" pitchFamily="2" charset="2"/>
              <a:buChar char="l"/>
            </a:pPr>
            <a:endParaRPr lang="en-US" altLang="zh-CN" sz="21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pic>
        <p:nvPicPr>
          <p:cNvPr id="2" name="图片 1"/>
          <p:cNvPicPr>
            <a:picLocks noChangeAspect="1"/>
          </p:cNvPicPr>
          <p:nvPr/>
        </p:nvPicPr>
        <p:blipFill>
          <a:blip r:embed="rId3"/>
          <a:stretch>
            <a:fillRect/>
          </a:stretch>
        </p:blipFill>
        <p:spPr>
          <a:xfrm>
            <a:off x="2079625" y="3201670"/>
            <a:ext cx="6996430" cy="3084195"/>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2:</a:t>
            </a:r>
          </a:p>
          <a:p>
            <a:pPr lvl="1">
              <a:lnSpc>
                <a:spcPct val="150000"/>
              </a:lnSpc>
              <a:buClr>
                <a:schemeClr val="tx1"/>
              </a:buClr>
              <a:buFont typeface="Wingdings" panose="05000000000000000000" pitchFamily="2" charset="2"/>
              <a:buChar char="l"/>
            </a:pPr>
            <a:r>
              <a:rPr lang="en-US" altLang="zh-CN" sz="2400"/>
              <a:t>Which of the directed graphs in Figure 4 have an Euler circuit? Of those that do not, which have an Euler path?</a:t>
            </a:r>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pic>
        <p:nvPicPr>
          <p:cNvPr id="3" name="图片 2"/>
          <p:cNvPicPr>
            <a:picLocks noChangeAspect="1"/>
          </p:cNvPicPr>
          <p:nvPr/>
        </p:nvPicPr>
        <p:blipFill>
          <a:blip r:embed="rId3"/>
          <a:stretch>
            <a:fillRect/>
          </a:stretch>
        </p:blipFill>
        <p:spPr>
          <a:xfrm>
            <a:off x="3183890" y="3677285"/>
            <a:ext cx="5532120" cy="2750185"/>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Solution:</a:t>
            </a:r>
          </a:p>
          <a:p>
            <a:pPr>
              <a:lnSpc>
                <a:spcPct val="150000"/>
              </a:lnSpc>
              <a:buFont typeface="Wingdings" panose="05000000000000000000" pitchFamily="2" charset="2"/>
              <a:buChar char="l"/>
            </a:pPr>
            <a:r>
              <a:rPr lang="en-US" altLang="zh-CN" sz="2100"/>
              <a:t>The graph H</a:t>
            </a:r>
            <a:r>
              <a:rPr lang="en-US" altLang="zh-CN" sz="2100" baseline="-25000"/>
              <a:t>2</a:t>
            </a:r>
            <a:r>
              <a:rPr lang="en-US" altLang="zh-CN" sz="2100"/>
              <a:t> has an Euler circuit, for example, a, g, c, b, g, e, d, f, a. Neither H</a:t>
            </a:r>
            <a:r>
              <a:rPr lang="en-US" altLang="zh-CN" sz="2100" baseline="-25000"/>
              <a:t>1</a:t>
            </a:r>
            <a:r>
              <a:rPr lang="en-US" altLang="zh-CN" sz="2100"/>
              <a:t> nor H</a:t>
            </a:r>
            <a:r>
              <a:rPr lang="en-US" altLang="zh-CN" sz="2100" baseline="-25000"/>
              <a:t>3</a:t>
            </a:r>
            <a:r>
              <a:rPr lang="en-US" altLang="zh-CN" sz="2100"/>
              <a:t> has an Euler circuit (as the reader should verify). H</a:t>
            </a:r>
            <a:r>
              <a:rPr lang="en-US" altLang="zh-CN" sz="2100" baseline="-25000"/>
              <a:t>3</a:t>
            </a:r>
            <a:r>
              <a:rPr lang="en-US" altLang="zh-CN" sz="2100"/>
              <a:t> has an Euler path, namely, c, a, b, c, d, b,but H</a:t>
            </a:r>
            <a:r>
              <a:rPr lang="en-US" altLang="zh-CN" sz="2100" baseline="-25000"/>
              <a:t>1</a:t>
            </a:r>
            <a:r>
              <a:rPr lang="en-US" altLang="zh-CN" sz="2100"/>
              <a:t> does not (as the reader should verify). </a:t>
            </a:r>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pic>
        <p:nvPicPr>
          <p:cNvPr id="3" name="图片 2"/>
          <p:cNvPicPr>
            <a:picLocks noChangeAspect="1"/>
          </p:cNvPicPr>
          <p:nvPr/>
        </p:nvPicPr>
        <p:blipFill>
          <a:blip r:embed="rId3"/>
          <a:stretch>
            <a:fillRect/>
          </a:stretch>
        </p:blipFill>
        <p:spPr>
          <a:xfrm>
            <a:off x="3256915" y="3742690"/>
            <a:ext cx="5394960" cy="268224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3653155" y="916940"/>
            <a:ext cx="5821045" cy="706755"/>
          </a:xfrm>
          <a:prstGeom prst="rect">
            <a:avLst/>
          </a:prstGeom>
          <a:noFill/>
        </p:spPr>
        <p:txBody>
          <a:bodyPr wrap="square" rtlCol="0">
            <a:spAutoFit/>
          </a:bodyPr>
          <a:lstStyle/>
          <a:p>
            <a:pPr eaLnBrk="1" hangingPunct="1"/>
            <a:r>
              <a:rPr lang="en-US" altLang="zh-CN" sz="4000" dirty="0">
                <a:sym typeface="+mn-ea"/>
              </a:rPr>
              <a:t>Euler Path Theorems</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2800" dirty="0">
                <a:sym typeface="+mn-ea"/>
              </a:rPr>
              <a:t>Theorem: A </a:t>
            </a:r>
            <a:r>
              <a:rPr lang="en-US" altLang="zh-CN" sz="2800" dirty="0">
                <a:solidFill>
                  <a:srgbClr val="FF0000"/>
                </a:solidFill>
                <a:sym typeface="+mn-ea"/>
              </a:rPr>
              <a:t>connected multigraph(</a:t>
            </a:r>
            <a:r>
              <a:rPr lang="zh-CN" altLang="en-US" sz="2800" dirty="0">
                <a:solidFill>
                  <a:srgbClr val="FF0000"/>
                </a:solidFill>
                <a:sym typeface="+mn-ea"/>
              </a:rPr>
              <a:t>连通多重图</a:t>
            </a:r>
            <a:r>
              <a:rPr lang="en-US" altLang="zh-CN" sz="2800" dirty="0">
                <a:solidFill>
                  <a:srgbClr val="FF0000"/>
                </a:solidFill>
                <a:sym typeface="+mn-ea"/>
              </a:rPr>
              <a:t>) </a:t>
            </a:r>
            <a:r>
              <a:rPr lang="en-US" altLang="zh-CN" sz="2800" dirty="0">
                <a:sym typeface="+mn-ea"/>
              </a:rPr>
              <a:t>has an Euler circuit iff each vertex has even degree.</a:t>
            </a:r>
          </a:p>
          <a:p>
            <a:pPr eaLnBrk="1" hangingPunct="1"/>
            <a:r>
              <a:rPr lang="en-US" altLang="zh-CN" dirty="0">
                <a:sym typeface="+mn-ea"/>
              </a:rPr>
              <a:t>Proof: 	</a:t>
            </a:r>
          </a:p>
          <a:p>
            <a:pPr marL="800100" lvl="1" indent="-228600" eaLnBrk="1" hangingPunct="1">
              <a:buFont typeface="Wingdings" panose="05000000000000000000" charset="0"/>
              <a:buChar char="¦"/>
            </a:pPr>
            <a:r>
              <a:rPr lang="en-US" altLang="zh-CN" dirty="0">
                <a:solidFill>
                  <a:schemeClr val="tx1"/>
                </a:solidFill>
                <a:sym typeface="+mn-ea"/>
              </a:rPr>
              <a:t>(→) The circuit contributes 2 to degree of each node.</a:t>
            </a:r>
          </a:p>
          <a:p>
            <a:pPr marL="800100" lvl="1" indent="-228600" eaLnBrk="1" hangingPunct="1">
              <a:buFont typeface="Wingdings" panose="05000000000000000000" charset="0"/>
              <a:buChar char="¦"/>
            </a:pPr>
            <a:r>
              <a:rPr lang="en-US" altLang="zh-CN" sz="3200" dirty="0">
                <a:cs typeface="Times New Roman" panose="02020603050405020304" pitchFamily="18" charset="0"/>
                <a:sym typeface="+mn-ea"/>
              </a:rPr>
              <a:t>(←) By construction using algorithm on p. 696</a:t>
            </a:r>
          </a:p>
          <a:p>
            <a:pPr eaLnBrk="1" hangingPunct="1"/>
            <a:r>
              <a:rPr lang="en-US" altLang="zh-CN" sz="2800" dirty="0">
                <a:sym typeface="+mn-ea"/>
              </a:rPr>
              <a:t>Theorem:  A connected multigraph has an Euler path (but not an Euler circuit) iff it has exactly 2 vertices of odd degree.</a:t>
            </a:r>
            <a:endParaRPr lang="en-US" altLang="zh-CN" sz="2800" dirty="0"/>
          </a:p>
          <a:p>
            <a:pPr lvl="1" eaLnBrk="1" hangingPunct="1"/>
            <a:r>
              <a:rPr lang="en-US" altLang="zh-CN" sz="2800" dirty="0">
                <a:sym typeface="+mn-ea"/>
              </a:rPr>
              <a:t>One is the start, the other is the end.</a:t>
            </a:r>
            <a:endParaRPr lang="en-US" altLang="zh-CN" sz="2800" b="1" dirty="0">
              <a:solidFill>
                <a:schemeClr val="tx1"/>
              </a:solidFill>
            </a:endParaRPr>
          </a:p>
          <a:p>
            <a:pPr marL="0" indent="0" eaLnBrk="1" hangingPunct="1">
              <a:buNone/>
            </a:pPr>
            <a:endParaRPr lang="en-US" altLang="zh-CN" dirty="0"/>
          </a:p>
          <a:p>
            <a:pPr eaLnBrk="1" hangingPunct="1"/>
            <a:endParaRPr lang="en-US" altLang="zh-CN" sz="2800" dirty="0"/>
          </a:p>
          <a:p>
            <a:pPr marL="0" indent="0" eaLnBrk="1" hangingPunct="1">
              <a:buNone/>
            </a:pPr>
            <a:endParaRPr sz="2800" dirty="0">
              <a:latin typeface="Times New Roman" panose="02020603050405020304" pitchFamily="18" charset="0"/>
              <a:sym typeface="+mn-ea"/>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565650" y="916940"/>
            <a:ext cx="5821045" cy="706755"/>
          </a:xfrm>
          <a:prstGeom prst="rect">
            <a:avLst/>
          </a:prstGeom>
          <a:noFill/>
        </p:spPr>
        <p:txBody>
          <a:bodyPr wrap="square" rtlCol="0">
            <a:spAutoFit/>
          </a:bodyPr>
          <a:lstStyle/>
          <a:p>
            <a:pPr eaLnBrk="1" hangingPunct="1"/>
            <a:r>
              <a:rPr lang="en-US" altLang="zh-CN" sz="4000" dirty="0">
                <a:sym typeface="+mn-ea"/>
              </a:rPr>
              <a:t>Theorem 1</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(a)If a graph G has a vertex of odd degree, there can be no Euler Circuit in G.</a:t>
            </a:r>
            <a:endParaRPr lang="en-US" altLang="zh-CN" dirty="0"/>
          </a:p>
          <a:p>
            <a:pPr eaLnBrk="1" hangingPunct="1"/>
            <a:r>
              <a:rPr lang="en-US" altLang="zh-CN" dirty="0">
                <a:sym typeface="+mn-ea"/>
              </a:rPr>
              <a:t>(b)If G is a connected graph and every vertex has even degree, then there is an Euler circuits in G.</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1328784"/>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There is considerable variation of terminology concerning the concepts defined in Definition 1. For instance, in some books, the term </a:t>
            </a:r>
            <a:r>
              <a:rPr lang="en-US" altLang="zh-CN" sz="2400" dirty="0">
                <a:solidFill>
                  <a:srgbClr val="FF0000"/>
                </a:solidFill>
              </a:rPr>
              <a:t>walk(</a:t>
            </a:r>
            <a:r>
              <a:rPr lang="zh-CN" altLang="en-US" sz="2400" dirty="0">
                <a:solidFill>
                  <a:srgbClr val="FF0000"/>
                </a:solidFill>
              </a:rPr>
              <a:t>路径</a:t>
            </a:r>
            <a:r>
              <a:rPr lang="en-US" altLang="zh-CN" sz="2400" dirty="0">
                <a:solidFill>
                  <a:srgbClr val="FF0000"/>
                </a:solidFill>
              </a:rPr>
              <a:t>)</a:t>
            </a:r>
            <a:r>
              <a:rPr lang="en-US" altLang="zh-CN" sz="2400" dirty="0"/>
              <a:t> is used instead of path, where a walk is defined to be an alternating sequence of vertices and edges of a graph, v</a:t>
            </a:r>
            <a:r>
              <a:rPr lang="en-US" altLang="zh-CN" sz="2400" baseline="-25000" dirty="0"/>
              <a:t>0</a:t>
            </a:r>
            <a:r>
              <a:rPr lang="en-US" altLang="zh-CN" sz="2400" dirty="0"/>
              <a:t>, e</a:t>
            </a:r>
            <a:r>
              <a:rPr lang="en-US" altLang="zh-CN" sz="2400" baseline="-25000" dirty="0"/>
              <a:t>1</a:t>
            </a:r>
            <a:r>
              <a:rPr lang="en-US" altLang="zh-CN" sz="2400" dirty="0"/>
              <a:t>, v</a:t>
            </a:r>
            <a:r>
              <a:rPr lang="en-US" altLang="zh-CN" sz="2400" baseline="-25000" dirty="0"/>
              <a:t>1</a:t>
            </a:r>
            <a:r>
              <a:rPr lang="en-US" altLang="zh-CN" sz="2400" dirty="0"/>
              <a:t>, e</a:t>
            </a:r>
            <a:r>
              <a:rPr lang="en-US" altLang="zh-CN" sz="2400" baseline="-25000" dirty="0"/>
              <a:t>2</a:t>
            </a:r>
            <a:r>
              <a:rPr lang="en-US" altLang="zh-CN" sz="2400" dirty="0"/>
              <a:t>, … , v</a:t>
            </a:r>
            <a:r>
              <a:rPr lang="en-US" altLang="zh-CN" sz="2400" baseline="-25000" dirty="0"/>
              <a:t>n−1</a:t>
            </a:r>
            <a:r>
              <a:rPr lang="en-US" altLang="zh-CN" sz="2400" dirty="0"/>
              <a:t>, e</a:t>
            </a:r>
            <a:r>
              <a:rPr lang="en-US" altLang="zh-CN" sz="2400" baseline="-25000" dirty="0"/>
              <a:t>n</a:t>
            </a:r>
            <a:r>
              <a:rPr lang="en-US" altLang="zh-CN" sz="2400" dirty="0"/>
              <a:t>, v</a:t>
            </a:r>
            <a:r>
              <a:rPr lang="en-US" altLang="zh-CN" sz="2400" baseline="-25000" dirty="0"/>
              <a:t>n</a:t>
            </a:r>
            <a:r>
              <a:rPr lang="en-US" altLang="zh-CN" sz="2400" dirty="0"/>
              <a:t>, where v</a:t>
            </a:r>
            <a:r>
              <a:rPr lang="en-US" altLang="zh-CN" sz="2400" baseline="-25000" dirty="0"/>
              <a:t>i−1</a:t>
            </a:r>
            <a:r>
              <a:rPr lang="en-US" altLang="zh-CN" sz="2400" dirty="0"/>
              <a:t> and v</a:t>
            </a:r>
            <a:r>
              <a:rPr lang="en-US" altLang="zh-CN" sz="2400" baseline="-25000" dirty="0"/>
              <a:t>i </a:t>
            </a:r>
            <a:r>
              <a:rPr lang="en-US" altLang="zh-CN" sz="2400" dirty="0"/>
              <a:t>are the endpoints of e</a:t>
            </a:r>
            <a:r>
              <a:rPr lang="en-US" altLang="zh-CN" sz="2400" baseline="-25000" dirty="0"/>
              <a:t>i</a:t>
            </a:r>
            <a:r>
              <a:rPr lang="en-US" altLang="zh-CN" sz="2400" dirty="0"/>
              <a:t> for i = 1, 2, … , n. When this terminology is used, </a:t>
            </a:r>
            <a:r>
              <a:rPr lang="en-US" altLang="zh-CN" sz="2400" dirty="0">
                <a:solidFill>
                  <a:srgbClr val="FF0000"/>
                </a:solidFill>
              </a:rPr>
              <a:t>closed walk (</a:t>
            </a:r>
            <a:r>
              <a:rPr lang="zh-CN" altLang="en-US" sz="2400" dirty="0">
                <a:solidFill>
                  <a:srgbClr val="FF0000"/>
                </a:solidFill>
              </a:rPr>
              <a:t>路径</a:t>
            </a:r>
            <a:r>
              <a:rPr lang="en-US" altLang="zh-CN" sz="2400" dirty="0">
                <a:solidFill>
                  <a:srgbClr val="FF0000"/>
                </a:solidFill>
              </a:rPr>
              <a:t>) </a:t>
            </a:r>
            <a:r>
              <a:rPr lang="en-US" altLang="zh-CN" sz="2400" dirty="0"/>
              <a:t>is used instead of </a:t>
            </a:r>
            <a:r>
              <a:rPr lang="en-US" altLang="zh-CN" sz="2400" dirty="0">
                <a:solidFill>
                  <a:srgbClr val="FF0000"/>
                </a:solidFill>
              </a:rPr>
              <a:t>circuit(</a:t>
            </a:r>
            <a:r>
              <a:rPr lang="zh-CN" altLang="en-US" sz="2400" dirty="0">
                <a:solidFill>
                  <a:srgbClr val="FF0000"/>
                </a:solidFill>
              </a:rPr>
              <a:t>回路</a:t>
            </a:r>
            <a:r>
              <a:rPr lang="en-US" altLang="zh-CN" sz="2400" dirty="0">
                <a:solidFill>
                  <a:srgbClr val="FF0000"/>
                </a:solidFill>
              </a:rPr>
              <a:t>)</a:t>
            </a:r>
            <a:r>
              <a:rPr lang="en-US" altLang="zh-CN" sz="2400" dirty="0"/>
              <a:t> to indicate a walk that begins and ends at the same vertex, and </a:t>
            </a:r>
            <a:r>
              <a:rPr lang="en-US" altLang="zh-CN" sz="2400" dirty="0">
                <a:solidFill>
                  <a:srgbClr val="FF0000"/>
                </a:solidFill>
              </a:rPr>
              <a:t>trail(</a:t>
            </a:r>
            <a:r>
              <a:rPr lang="zh-CN" altLang="en-US" sz="2400" dirty="0">
                <a:solidFill>
                  <a:srgbClr val="FF0000"/>
                </a:solidFill>
              </a:rPr>
              <a:t>路线</a:t>
            </a:r>
            <a:r>
              <a:rPr lang="en-US" altLang="zh-CN" sz="2400" dirty="0">
                <a:solidFill>
                  <a:srgbClr val="FF0000"/>
                </a:solidFill>
              </a:rPr>
              <a:t>)</a:t>
            </a:r>
            <a:r>
              <a:rPr lang="en-US" altLang="zh-CN" sz="2400" dirty="0"/>
              <a:t> is used to denote a walk that has no repeated edge (replacing the term simple path). When this terminology is used, the terminology </a:t>
            </a:r>
            <a:r>
              <a:rPr lang="en-US" altLang="zh-CN" sz="2400" dirty="0">
                <a:solidFill>
                  <a:srgbClr val="FF0000"/>
                </a:solidFill>
              </a:rPr>
              <a:t>path(</a:t>
            </a:r>
            <a:r>
              <a:rPr lang="zh-CN" altLang="en-US" sz="2400" dirty="0">
                <a:solidFill>
                  <a:srgbClr val="FF0000"/>
                </a:solidFill>
              </a:rPr>
              <a:t>通路</a:t>
            </a:r>
            <a:r>
              <a:rPr lang="en-US" altLang="zh-CN" sz="2400" dirty="0">
                <a:solidFill>
                  <a:srgbClr val="FF0000"/>
                </a:solidFill>
              </a:rPr>
              <a:t>)</a:t>
            </a:r>
            <a:r>
              <a:rPr lang="en-US" altLang="zh-CN" sz="2400" dirty="0"/>
              <a:t> is often used for a trail with no repeated vertices, conflicting with the terminology in Definition 1.</a:t>
            </a:r>
            <a:endParaRPr lang="en-US" altLang="zh-CN" sz="4000" dirty="0"/>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735781"/>
            <a:ext cx="4459705" cy="707886"/>
          </a:xfrm>
          <a:prstGeom prst="rect">
            <a:avLst/>
          </a:prstGeom>
          <a:noFill/>
        </p:spPr>
        <p:txBody>
          <a:bodyPr wrap="square" rtlCol="0">
            <a:spAutoFit/>
          </a:bodyPr>
          <a:lstStyle/>
          <a:p>
            <a:pPr algn="ctr"/>
            <a:r>
              <a:rPr lang="en-US" altLang="zh-CN" sz="4000" dirty="0"/>
              <a:t>Remark</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565650" y="916940"/>
            <a:ext cx="5821045" cy="706755"/>
          </a:xfrm>
          <a:prstGeom prst="rect">
            <a:avLst/>
          </a:prstGeom>
          <a:noFill/>
        </p:spPr>
        <p:txBody>
          <a:bodyPr wrap="square" rtlCol="0">
            <a:spAutoFit/>
          </a:bodyPr>
          <a:lstStyle/>
          <a:p>
            <a:pPr eaLnBrk="1" hangingPunct="1"/>
            <a:r>
              <a:rPr lang="en-US" altLang="zh-CN" sz="4000" dirty="0">
                <a:sym typeface="+mn-ea"/>
              </a:rPr>
              <a:t>Theorem 2 </a:t>
            </a:r>
            <a:endParaRPr lang="zh-CN" altLang="en-US" sz="4000" b="1" dirty="0"/>
          </a:p>
        </p:txBody>
      </p:sp>
      <p:sp>
        <p:nvSpPr>
          <p:cNvPr id="2" name="Rectangle 3"/>
          <p:cNvSpPr txBox="1">
            <a:spLocks noChangeArrowheads="1"/>
          </p:cNvSpPr>
          <p:nvPr/>
        </p:nvSpPr>
        <p:spPr bwMode="auto">
          <a:xfrm>
            <a:off x="52705" y="174561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(a) If a graph G has more than two vertices of odd degree, then there can be no Euler path in G.</a:t>
            </a:r>
            <a:endParaRPr lang="en-US" altLang="zh-CN" dirty="0"/>
          </a:p>
          <a:p>
            <a:pPr eaLnBrk="1" hangingPunct="1"/>
            <a:r>
              <a:rPr lang="en-US" altLang="zh-CN" dirty="0">
                <a:sym typeface="+mn-ea"/>
              </a:rPr>
              <a:t>(b) If G is connected and has exactly two vertices of odd degree, there is an Euler path in G. Any Euler path in G must begin at one vertex of odd degree and end at the other.</a:t>
            </a:r>
            <a:endParaRPr dirty="0">
              <a:latin typeface="Times New Roman" panose="02020603050405020304" pitchFamily="18" charset="0"/>
              <a:sym typeface="+mn-ea"/>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dirty="0">
                <a:sym typeface="+mn-ea"/>
              </a:rPr>
              <a:t>(a)  More than two vertices  of odd degree</a:t>
            </a:r>
            <a:endParaRPr lang="en-US" altLang="zh-CN"/>
          </a:p>
          <a:p>
            <a:pPr lvl="1" eaLnBrk="1" hangingPunct="1">
              <a:buClr>
                <a:srgbClr val="000000"/>
              </a:buClr>
              <a:buFont typeface="Wingdings" panose="05000000000000000000" charset="0"/>
              <a:buChar char="l"/>
            </a:pPr>
            <a:r>
              <a:rPr lang="en-US" altLang="zh-CN" dirty="0">
                <a:sym typeface="+mn-ea"/>
              </a:rPr>
              <a:t>Let </a:t>
            </a:r>
            <a:r>
              <a:rPr lang="en-US" altLang="zh-CN" i="1" dirty="0">
                <a:sym typeface="+mn-ea"/>
              </a:rPr>
              <a:t>v</a:t>
            </a:r>
            <a:r>
              <a:rPr lang="en-US" altLang="zh-CN" i="1" baseline="-25000" dirty="0">
                <a:sym typeface="+mn-ea"/>
              </a:rPr>
              <a:t>1</a:t>
            </a:r>
            <a:r>
              <a:rPr lang="en-US" altLang="zh-CN" dirty="0">
                <a:sym typeface="+mn-ea"/>
              </a:rPr>
              <a:t>, </a:t>
            </a:r>
            <a:r>
              <a:rPr lang="en-US" altLang="zh-CN" i="1" dirty="0">
                <a:sym typeface="+mn-ea"/>
              </a:rPr>
              <a:t>v</a:t>
            </a:r>
            <a:r>
              <a:rPr lang="en-US" altLang="zh-CN" i="1" baseline="-25000" dirty="0">
                <a:sym typeface="+mn-ea"/>
              </a:rPr>
              <a:t>2 </a:t>
            </a:r>
            <a:r>
              <a:rPr lang="en-US" altLang="zh-CN" dirty="0">
                <a:sym typeface="+mn-ea"/>
              </a:rPr>
              <a:t>,</a:t>
            </a:r>
            <a:r>
              <a:rPr lang="en-US" altLang="zh-CN" i="1" baseline="-25000" dirty="0">
                <a:sym typeface="+mn-ea"/>
              </a:rPr>
              <a:t> </a:t>
            </a:r>
            <a:r>
              <a:rPr lang="en-US" altLang="zh-CN" i="1" dirty="0">
                <a:sym typeface="+mn-ea"/>
              </a:rPr>
              <a:t>v</a:t>
            </a:r>
            <a:r>
              <a:rPr lang="en-US" altLang="zh-CN" i="1" baseline="-25000" dirty="0">
                <a:sym typeface="+mn-ea"/>
              </a:rPr>
              <a:t>3  </a:t>
            </a:r>
            <a:r>
              <a:rPr lang="en-US" altLang="zh-CN" dirty="0">
                <a:sym typeface="+mn-ea"/>
              </a:rPr>
              <a:t>be vertices of odd degree. And possible Euler path must leave(or arrive at) each of </a:t>
            </a:r>
            <a:r>
              <a:rPr lang="en-US" altLang="zh-CN" i="1" dirty="0">
                <a:sym typeface="+mn-ea"/>
              </a:rPr>
              <a:t>v</a:t>
            </a:r>
            <a:r>
              <a:rPr lang="en-US" altLang="zh-CN" i="1" baseline="-25000" dirty="0">
                <a:sym typeface="+mn-ea"/>
              </a:rPr>
              <a:t>1</a:t>
            </a:r>
            <a:r>
              <a:rPr lang="en-US" altLang="zh-CN" dirty="0">
                <a:sym typeface="+mn-ea"/>
              </a:rPr>
              <a:t>, </a:t>
            </a:r>
            <a:r>
              <a:rPr lang="en-US" altLang="zh-CN" i="1" dirty="0">
                <a:sym typeface="+mn-ea"/>
              </a:rPr>
              <a:t>v</a:t>
            </a:r>
            <a:r>
              <a:rPr lang="en-US" altLang="zh-CN" i="1" baseline="-25000" dirty="0">
                <a:sym typeface="+mn-ea"/>
              </a:rPr>
              <a:t>2 </a:t>
            </a:r>
            <a:r>
              <a:rPr lang="en-US" altLang="zh-CN" dirty="0">
                <a:sym typeface="+mn-ea"/>
              </a:rPr>
              <a:t>,</a:t>
            </a:r>
            <a:r>
              <a:rPr lang="en-US" altLang="zh-CN" i="1" baseline="-25000" dirty="0">
                <a:sym typeface="+mn-ea"/>
              </a:rPr>
              <a:t> </a:t>
            </a:r>
            <a:r>
              <a:rPr lang="en-US" altLang="zh-CN" i="1" dirty="0">
                <a:sym typeface="+mn-ea"/>
              </a:rPr>
              <a:t>v</a:t>
            </a:r>
            <a:r>
              <a:rPr lang="en-US" altLang="zh-CN" i="1" baseline="-25000" dirty="0">
                <a:sym typeface="+mn-ea"/>
              </a:rPr>
              <a:t>3 </a:t>
            </a:r>
            <a:r>
              <a:rPr lang="en-US" altLang="zh-CN" dirty="0">
                <a:sym typeface="+mn-ea"/>
              </a:rPr>
              <a:t>with no way to return(or leave) since each of these vertices has odd degree. One vertex of these three vertices may be the beginning of the Euler path and another the end, but this leaves the third vertex at one end of an untraveled  edge.</a:t>
            </a:r>
            <a:endParaRPr lang="en-US" altLang="zh-CN" dirty="0"/>
          </a:p>
          <a:p>
            <a:pPr lvl="1" eaLnBrk="1" hangingPunct="1">
              <a:buClr>
                <a:srgbClr val="000000"/>
              </a:buClr>
              <a:buFont typeface="Wingdings" panose="05000000000000000000" charset="0"/>
              <a:buChar char="l"/>
            </a:pPr>
            <a:r>
              <a:rPr lang="en-US" altLang="zh-CN" dirty="0">
                <a:sym typeface="+mn-ea"/>
              </a:rPr>
              <a:t>Thus there is no Euler path.     </a:t>
            </a:r>
          </a:p>
          <a:p>
            <a:pPr lvl="1">
              <a:lnSpc>
                <a:spcPct val="150000"/>
              </a:lnSpc>
              <a:buClr>
                <a:schemeClr val="tx1"/>
              </a:buClr>
              <a:buFont typeface="Wingdings" panose="05000000000000000000" pitchFamily="2" charset="2"/>
              <a:buChar char="l"/>
            </a:pPr>
            <a:endParaRPr lang="en-US" altLang="zh-CN"/>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dirty="0">
                <a:sym typeface="+mn-ea"/>
              </a:rPr>
              <a:t>(b) If G is connected and has exactly two vertices of odd degree, there is an Euler path in G. Any Euler path in G must begin at one vertex of odd degree and end at the other.</a:t>
            </a:r>
            <a:endParaRPr lang="en-US" altLang="zh-CN"/>
          </a:p>
          <a:p>
            <a:pPr lvl="1" eaLnBrk="1" hangingPunct="1">
              <a:buClr>
                <a:srgbClr val="000000"/>
              </a:buClr>
              <a:buFont typeface="Wingdings" panose="05000000000000000000" charset="0"/>
              <a:buChar char="l"/>
            </a:pPr>
            <a:r>
              <a:rPr lang="en-US" altLang="zh-CN" dirty="0">
                <a:sym typeface="+mn-ea"/>
              </a:rPr>
              <a:t>  Let u and v be the two vertices of odd degree.</a:t>
            </a:r>
          </a:p>
          <a:p>
            <a:pPr lvl="1" eaLnBrk="1" hangingPunct="1">
              <a:buClr>
                <a:srgbClr val="000000"/>
              </a:buClr>
              <a:buFont typeface="Wingdings" panose="05000000000000000000" charset="0"/>
              <a:buChar char="l"/>
            </a:pPr>
            <a:r>
              <a:rPr lang="en-US" altLang="zh-CN" dirty="0">
                <a:sym typeface="+mn-ea"/>
              </a:rPr>
              <a:t>Add the edge (u,v)</a:t>
            </a:r>
          </a:p>
          <a:p>
            <a:pPr lvl="1" eaLnBrk="1" hangingPunct="1">
              <a:buClr>
                <a:srgbClr val="000000"/>
              </a:buClr>
              <a:buFont typeface="Wingdings" panose="05000000000000000000" charset="0"/>
              <a:buChar char="l"/>
            </a:pPr>
            <a:r>
              <a:rPr lang="en-US" altLang="zh-CN" dirty="0">
                <a:sym typeface="+mn-ea"/>
              </a:rPr>
              <a:t>There is an Euler circuit </a:t>
            </a:r>
            <a:r>
              <a:rPr lang="en-US" altLang="zh-CN" dirty="0">
                <a:cs typeface="Times New Roman" panose="02020603050405020304" pitchFamily="18" charset="0"/>
                <a:sym typeface="+mn-ea"/>
              </a:rPr>
              <a:t>π</a:t>
            </a:r>
          </a:p>
          <a:p>
            <a:pPr lvl="1" eaLnBrk="1" hangingPunct="1">
              <a:buClr>
                <a:srgbClr val="000000"/>
              </a:buClr>
              <a:buFont typeface="Wingdings" panose="05000000000000000000" charset="0"/>
              <a:buChar char="l"/>
            </a:pPr>
            <a:r>
              <a:rPr lang="en-US" altLang="zh-CN" dirty="0">
                <a:cs typeface="Times New Roman" panose="02020603050405020304" pitchFamily="18" charset="0"/>
                <a:sym typeface="+mn-ea"/>
              </a:rPr>
              <a:t>Omitting (u,v) from π </a:t>
            </a:r>
          </a:p>
          <a:p>
            <a:pPr lvl="1" eaLnBrk="1" hangingPunct="1">
              <a:buClr>
                <a:srgbClr val="000000"/>
              </a:buClr>
              <a:buFont typeface="Wingdings" panose="05000000000000000000" charset="0"/>
              <a:buChar char="l"/>
            </a:pPr>
            <a:r>
              <a:rPr lang="en-US" altLang="zh-CN" dirty="0">
                <a:cs typeface="Times New Roman" panose="02020603050405020304" pitchFamily="18" charset="0"/>
                <a:sym typeface="+mn-ea"/>
              </a:rPr>
              <a:t>Produces a Euler path.</a:t>
            </a:r>
            <a:endParaRPr dirty="0">
              <a:latin typeface="Times New Roman" panose="02020603050405020304" pitchFamily="18" charset="0"/>
              <a:sym typeface="+mn-ea"/>
            </a:endParaRPr>
          </a:p>
          <a:p>
            <a:pPr lvl="1" eaLnBrk="1" hangingPunct="1">
              <a:buClr>
                <a:srgbClr val="000000"/>
              </a:buClr>
              <a:buFont typeface="Wingdings" panose="05000000000000000000" charset="0"/>
              <a:buChar char="l"/>
            </a:pPr>
            <a:endParaRPr lang="en-US" altLang="zh-CN" dirty="0">
              <a:cs typeface="Times New Roman" panose="02020603050405020304" pitchFamily="18" charset="0"/>
            </a:endParaRPr>
          </a:p>
          <a:p>
            <a:pPr lvl="1" eaLnBrk="1" hangingPunct="1">
              <a:buClr>
                <a:srgbClr val="000000"/>
              </a:buClr>
              <a:buFont typeface="Wingdings" panose="05000000000000000000" charset="0"/>
              <a:buChar char="l"/>
            </a:pPr>
            <a:endParaRPr lang="en-US" altLang="zh-CN" dirty="0">
              <a:cs typeface="Times New Roman" panose="02020603050405020304" pitchFamily="18" charset="0"/>
            </a:endParaRPr>
          </a:p>
          <a:p>
            <a:pPr lvl="1" eaLnBrk="1" hangingPunct="1">
              <a:buClr>
                <a:srgbClr val="000000"/>
              </a:buClr>
              <a:buFont typeface="Wingdings" panose="05000000000000000000" charset="0"/>
              <a:buChar char="l"/>
            </a:pPr>
            <a:endParaRPr lang="en-US" altLang="zh-CN" dirty="0"/>
          </a:p>
          <a:p>
            <a:pPr lvl="1" eaLnBrk="1" hangingPunct="1">
              <a:buClr>
                <a:srgbClr val="000000"/>
              </a:buClr>
              <a:buFont typeface="Wingdings" panose="05000000000000000000" charset="0"/>
              <a:buChar char="l"/>
            </a:pPr>
            <a:endParaRPr lang="en-US" altLang="zh-CN" dirty="0"/>
          </a:p>
          <a:p>
            <a:pPr lvl="1" eaLnBrk="1" hangingPunct="1">
              <a:buClr>
                <a:srgbClr val="000000"/>
              </a:buClr>
              <a:buFont typeface="Wingdings" panose="05000000000000000000" charset="0"/>
              <a:buChar char="l"/>
            </a:pPr>
            <a:endParaRPr lang="en-US" altLang="zh-CN" dirty="0">
              <a:sym typeface="+mn-ea"/>
            </a:endParaRPr>
          </a:p>
          <a:p>
            <a:pPr lvl="1">
              <a:lnSpc>
                <a:spcPct val="150000"/>
              </a:lnSpc>
              <a:buClr>
                <a:schemeClr val="tx1"/>
              </a:buClr>
              <a:buFont typeface="Wingdings" panose="05000000000000000000" pitchFamily="2" charset="2"/>
              <a:buChar char="l"/>
            </a:pPr>
            <a:endParaRPr lang="en-US" altLang="zh-CN"/>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a:t>定理</a:t>
            </a:r>
            <a:r>
              <a:rPr lang="en-US" altLang="zh-CN" sz="2800"/>
              <a:t>:</a:t>
            </a:r>
          </a:p>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无向连通图</a:t>
            </a:r>
            <a:r>
              <a:rPr lang="en-US" altLang="zh-CN" sz="2800" dirty="0">
                <a:latin typeface="黑体" panose="02010609060101010101" pitchFamily="2" charset="-122"/>
                <a:ea typeface="黑体" panose="02010609060101010101" pitchFamily="2" charset="-122"/>
                <a:sym typeface="+mn-ea"/>
              </a:rPr>
              <a:t>G</a:t>
            </a:r>
            <a:r>
              <a:rPr lang="zh-CN" altLang="zh-CN" sz="2800" dirty="0">
                <a:latin typeface="黑体" panose="02010609060101010101" pitchFamily="2" charset="-122"/>
                <a:ea typeface="黑体" panose="02010609060101010101" pitchFamily="2" charset="-122"/>
                <a:sym typeface="+mn-ea"/>
              </a:rPr>
              <a:t>是欧拉图的充分必要条件是</a:t>
            </a:r>
            <a:r>
              <a:rPr lang="en-US" altLang="zh-CN" sz="2800" dirty="0">
                <a:latin typeface="黑体" panose="02010609060101010101" pitchFamily="2" charset="-122"/>
                <a:ea typeface="黑体" panose="02010609060101010101" pitchFamily="2" charset="-122"/>
                <a:sym typeface="+mn-ea"/>
              </a:rPr>
              <a:t>G</a:t>
            </a:r>
            <a:r>
              <a:rPr lang="zh-CN" altLang="zh-CN" sz="2800" dirty="0">
                <a:latin typeface="黑体" panose="02010609060101010101" pitchFamily="2" charset="-122"/>
                <a:ea typeface="黑体" panose="02010609060101010101" pitchFamily="2" charset="-122"/>
                <a:sym typeface="+mn-ea"/>
              </a:rPr>
              <a:t>不含奇数度结点。</a:t>
            </a:r>
          </a:p>
          <a:p>
            <a:pPr>
              <a:lnSpc>
                <a:spcPct val="150000"/>
              </a:lnSpc>
              <a:buFont typeface="Wingdings" panose="05000000000000000000" pitchFamily="2" charset="2"/>
              <a:buChar char="l"/>
            </a:pPr>
            <a:r>
              <a:rPr lang="zh-CN" altLang="en-US" dirty="0">
                <a:latin typeface="黑体" panose="02010609060101010101" pitchFamily="2" charset="-122"/>
                <a:ea typeface="黑体" panose="02010609060101010101" pitchFamily="2" charset="-122"/>
                <a:sym typeface="+mn-ea"/>
              </a:rPr>
              <a:t>推论：</a:t>
            </a:r>
          </a:p>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非平凡连通图</a:t>
            </a:r>
            <a:r>
              <a:rPr lang="en-US" altLang="zh-CN" sz="2800" dirty="0">
                <a:latin typeface="黑体" panose="02010609060101010101" pitchFamily="2" charset="-122"/>
                <a:ea typeface="黑体" panose="02010609060101010101" pitchFamily="2" charset="-122"/>
                <a:sym typeface="+mn-ea"/>
              </a:rPr>
              <a:t>G</a:t>
            </a:r>
            <a:r>
              <a:rPr lang="zh-CN" altLang="zh-CN" sz="2800" dirty="0">
                <a:latin typeface="黑体" panose="02010609060101010101" pitchFamily="2" charset="-122"/>
                <a:ea typeface="黑体" panose="02010609060101010101" pitchFamily="2" charset="-122"/>
                <a:sym typeface="+mn-ea"/>
              </a:rPr>
              <a:t>有欧拉通路的充分必要条件是</a:t>
            </a:r>
            <a:r>
              <a:rPr lang="en-US" altLang="zh-CN" sz="2800" dirty="0">
                <a:latin typeface="黑体" panose="02010609060101010101" pitchFamily="2" charset="-122"/>
                <a:ea typeface="黑体" panose="02010609060101010101" pitchFamily="2" charset="-122"/>
                <a:sym typeface="+mn-ea"/>
              </a:rPr>
              <a:t>G</a:t>
            </a:r>
            <a:r>
              <a:rPr lang="zh-CN" altLang="zh-CN" sz="2800" dirty="0">
                <a:latin typeface="黑体" panose="02010609060101010101" pitchFamily="2" charset="-122"/>
                <a:ea typeface="黑体" panose="02010609060101010101" pitchFamily="2" charset="-122"/>
                <a:sym typeface="+mn-ea"/>
              </a:rPr>
              <a:t>最多有两个奇数度结点。</a:t>
            </a:r>
            <a:endParaRPr lang="zh-CN" altLang="en-US" sz="28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endParaRPr lang="zh-CN" altLang="en-US" sz="2800" dirty="0">
              <a:latin typeface="黑体" panose="02010609060101010101" pitchFamily="2" charset="-122"/>
              <a:ea typeface="黑体" panose="02010609060101010101" pitchFamily="2" charset="-122"/>
            </a:endParaRPr>
          </a:p>
          <a:p>
            <a:pPr>
              <a:lnSpc>
                <a:spcPct val="150000"/>
              </a:lnSpc>
              <a:buFont typeface="Wingdings" panose="05000000000000000000" pitchFamily="2" charset="2"/>
              <a:buChar char="l"/>
            </a:pPr>
            <a:endParaRPr lang="en-US" altLang="zh-CN" sz="2100"/>
          </a:p>
          <a:p>
            <a:pPr lvl="1">
              <a:lnSpc>
                <a:spcPct val="150000"/>
              </a:lnSpc>
              <a:buFont typeface="Wingdings" panose="05000000000000000000" pitchFamily="2" charset="2"/>
              <a:buChar char="l"/>
            </a:pPr>
            <a:endParaRPr lang="en-US" altLang="zh-CN" sz="21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a:t>定理</a:t>
            </a:r>
            <a:r>
              <a:rPr lang="en-US" altLang="zh-CN" sz="2800"/>
              <a:t>:</a:t>
            </a:r>
          </a:p>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连通有向图</a:t>
            </a:r>
            <a:r>
              <a:rPr lang="en-US" altLang="zh-CN" sz="2800" dirty="0">
                <a:latin typeface="黑体" panose="02010609060101010101" pitchFamily="2" charset="-122"/>
                <a:ea typeface="黑体" panose="02010609060101010101" pitchFamily="2" charset="-122"/>
                <a:sym typeface="+mn-ea"/>
              </a:rPr>
              <a:t>D</a:t>
            </a:r>
            <a:r>
              <a:rPr lang="zh-CN" altLang="zh-CN" sz="2800" dirty="0">
                <a:latin typeface="黑体" panose="02010609060101010101" pitchFamily="2" charset="-122"/>
                <a:ea typeface="黑体" panose="02010609060101010101" pitchFamily="2" charset="-122"/>
                <a:sym typeface="+mn-ea"/>
              </a:rPr>
              <a:t>含有有向欧拉回路的充分必要条件是</a:t>
            </a:r>
            <a:r>
              <a:rPr lang="en-US" altLang="zh-CN" sz="2800" dirty="0">
                <a:latin typeface="黑体" panose="02010609060101010101" pitchFamily="2" charset="-122"/>
                <a:ea typeface="黑体" panose="02010609060101010101" pitchFamily="2" charset="-122"/>
                <a:sym typeface="+mn-ea"/>
              </a:rPr>
              <a:t>D</a:t>
            </a:r>
            <a:r>
              <a:rPr lang="zh-CN" altLang="zh-CN" sz="2800" dirty="0">
                <a:latin typeface="黑体" panose="02010609060101010101" pitchFamily="2" charset="-122"/>
                <a:ea typeface="黑体" panose="02010609060101010101" pitchFamily="2" charset="-122"/>
                <a:sym typeface="+mn-ea"/>
              </a:rPr>
              <a:t>中每个结点的入度等于出度。</a:t>
            </a:r>
            <a:endParaRPr lang="zh-CN" altLang="en-US" sz="2800" dirty="0">
              <a:latin typeface="黑体" panose="02010609060101010101" pitchFamily="2" charset="-122"/>
              <a:ea typeface="黑体" panose="02010609060101010101" pitchFamily="2" charset="-122"/>
            </a:endParaRPr>
          </a:p>
          <a:p>
            <a:pPr>
              <a:lnSpc>
                <a:spcPct val="150000"/>
              </a:lnSpc>
              <a:buFont typeface="Wingdings" panose="05000000000000000000" pitchFamily="2" charset="2"/>
              <a:buChar char="l"/>
            </a:pPr>
            <a:endParaRPr lang="zh-CN" altLang="en-US" sz="28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endParaRPr lang="zh-CN" altLang="en-US" sz="2800" dirty="0">
              <a:latin typeface="黑体" panose="02010609060101010101" pitchFamily="2" charset="-122"/>
              <a:ea typeface="黑体" panose="02010609060101010101" pitchFamily="2" charset="-122"/>
            </a:endParaRPr>
          </a:p>
          <a:p>
            <a:pPr>
              <a:lnSpc>
                <a:spcPct val="150000"/>
              </a:lnSpc>
              <a:buFont typeface="Wingdings" panose="05000000000000000000" pitchFamily="2" charset="2"/>
              <a:buChar char="l"/>
            </a:pPr>
            <a:endParaRPr lang="en-US" altLang="zh-CN" sz="2100"/>
          </a:p>
          <a:p>
            <a:pPr lvl="1">
              <a:lnSpc>
                <a:spcPct val="150000"/>
              </a:lnSpc>
              <a:buFont typeface="Wingdings" panose="05000000000000000000" pitchFamily="2" charset="2"/>
              <a:buChar char="l"/>
            </a:pPr>
            <a:endParaRPr lang="en-US" altLang="zh-CN" sz="21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sz="2800"/>
              <a:t>说明</a:t>
            </a:r>
            <a:r>
              <a:rPr lang="en-US" altLang="zh-CN" sz="2800"/>
              <a:t>:</a:t>
            </a:r>
          </a:p>
          <a:p>
            <a:pPr lvl="1">
              <a:lnSpc>
                <a:spcPct val="150000"/>
              </a:lnSpc>
              <a:buClr>
                <a:srgbClr val="000000"/>
              </a:buClr>
              <a:buFont typeface="Wingdings" panose="05000000000000000000" pitchFamily="2" charset="2"/>
              <a:buChar char="l"/>
            </a:pPr>
            <a:r>
              <a:rPr lang="zh-CN" altLang="en-US" sz="2450" dirty="0">
                <a:latin typeface="宋体" panose="02010600030101010101" pitchFamily="2" charset="-122"/>
                <a:sym typeface="+mn-ea"/>
              </a:rPr>
              <a:t>哥尼斯堡七桥问题，由于四个顶点都是齐次的，不可能有欧拉道路。</a:t>
            </a:r>
          </a:p>
          <a:p>
            <a:pPr>
              <a:lnSpc>
                <a:spcPct val="150000"/>
              </a:lnSpc>
              <a:buFont typeface="Wingdings" panose="05000000000000000000" pitchFamily="2" charset="2"/>
              <a:buChar char="l"/>
            </a:pPr>
            <a:r>
              <a:rPr lang="zh-CN" altLang="en-US" sz="2800" dirty="0">
                <a:latin typeface="宋体" panose="02010600030101010101" pitchFamily="2" charset="-122"/>
                <a:sym typeface="+mn-ea"/>
              </a:rPr>
              <a:t>应用与推广：</a:t>
            </a:r>
          </a:p>
          <a:p>
            <a:pPr lvl="1">
              <a:lnSpc>
                <a:spcPct val="150000"/>
              </a:lnSpc>
              <a:buClr>
                <a:srgbClr val="000000"/>
              </a:buClr>
              <a:buFont typeface="Wingdings" panose="05000000000000000000" pitchFamily="2" charset="2"/>
              <a:buChar char="l"/>
            </a:pPr>
            <a:r>
              <a:rPr lang="zh-CN" altLang="en-US" sz="2450" dirty="0">
                <a:latin typeface="宋体" panose="02010600030101010101" pitchFamily="2" charset="-122"/>
                <a:sym typeface="+mn-ea"/>
              </a:rPr>
              <a:t>一笔画问题；</a:t>
            </a:r>
          </a:p>
          <a:p>
            <a:pPr lvl="1">
              <a:lnSpc>
                <a:spcPct val="150000"/>
              </a:lnSpc>
              <a:buClr>
                <a:srgbClr val="000000"/>
              </a:buClr>
              <a:buFont typeface="Wingdings" panose="05000000000000000000" pitchFamily="2" charset="2"/>
              <a:buChar char="l"/>
            </a:pPr>
            <a:r>
              <a:rPr lang="zh-CN" altLang="en-US" sz="2450" dirty="0">
                <a:latin typeface="宋体" panose="02010600030101010101" pitchFamily="2" charset="-122"/>
                <a:sym typeface="+mn-ea"/>
              </a:rPr>
              <a:t> 如果齐次顶点个数为</a:t>
            </a:r>
            <a:r>
              <a:rPr lang="en-US" altLang="zh-CN" sz="2450" dirty="0">
                <a:latin typeface="宋体" panose="02010600030101010101" pitchFamily="2" charset="-122"/>
                <a:sym typeface="+mn-ea"/>
              </a:rPr>
              <a:t>2K</a:t>
            </a:r>
            <a:r>
              <a:rPr lang="zh-CN" altLang="en-US" sz="2450" dirty="0">
                <a:latin typeface="宋体" panose="02010600030101010101" pitchFamily="2" charset="-122"/>
                <a:sym typeface="+mn-ea"/>
              </a:rPr>
              <a:t>个，此问题是</a:t>
            </a:r>
            <a:r>
              <a:rPr lang="en-US" altLang="zh-CN" sz="2450" dirty="0">
                <a:latin typeface="宋体" panose="02010600030101010101" pitchFamily="2" charset="-122"/>
                <a:sym typeface="+mn-ea"/>
              </a:rPr>
              <a:t>K</a:t>
            </a:r>
            <a:r>
              <a:rPr lang="zh-CN" altLang="en-US" sz="2450" dirty="0">
                <a:latin typeface="宋体" panose="02010600030101010101" pitchFamily="2" charset="-122"/>
                <a:sym typeface="+mn-ea"/>
              </a:rPr>
              <a:t>笔画问题。 </a:t>
            </a:r>
            <a:endParaRPr lang="zh-CN" altLang="en-US" sz="245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endParaRPr lang="zh-CN" altLang="en-US" sz="2800" dirty="0">
              <a:latin typeface="黑体" panose="02010609060101010101" pitchFamily="2" charset="-122"/>
              <a:ea typeface="黑体" panose="02010609060101010101" pitchFamily="2" charset="-122"/>
            </a:endParaRPr>
          </a:p>
          <a:p>
            <a:pPr>
              <a:lnSpc>
                <a:spcPct val="150000"/>
              </a:lnSpc>
              <a:buFont typeface="Wingdings" panose="05000000000000000000" pitchFamily="2" charset="2"/>
              <a:buChar char="l"/>
            </a:pPr>
            <a:endParaRPr lang="en-US" altLang="zh-CN" sz="2100"/>
          </a:p>
          <a:p>
            <a:pPr lvl="1">
              <a:lnSpc>
                <a:spcPct val="150000"/>
              </a:lnSpc>
              <a:buFont typeface="Wingdings" panose="05000000000000000000" pitchFamily="2" charset="2"/>
              <a:buChar char="l"/>
            </a:pPr>
            <a:endParaRPr lang="en-US" altLang="zh-CN" sz="21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sz="2800"/>
              <a:t>例</a:t>
            </a:r>
            <a:r>
              <a:rPr lang="en-US" altLang="zh-CN" sz="2800"/>
              <a:t>:</a:t>
            </a:r>
          </a:p>
          <a:p>
            <a:pPr lvl="1">
              <a:lnSpc>
                <a:spcPct val="150000"/>
              </a:lnSpc>
              <a:buClr>
                <a:srgbClr val="000000"/>
              </a:buClr>
              <a:buFont typeface="Wingdings" panose="05000000000000000000" pitchFamily="2" charset="2"/>
              <a:buChar char="l"/>
            </a:pPr>
            <a:r>
              <a:rPr lang="zh-CN" altLang="en-US" sz="2450" dirty="0">
                <a:latin typeface="宋体" panose="02010600030101010101" pitchFamily="2" charset="-122"/>
                <a:sym typeface="+mn-ea"/>
              </a:rPr>
              <a:t>８个顶点均为</a:t>
            </a:r>
            <a:r>
              <a:rPr lang="en-US" altLang="zh-CN" sz="2450" dirty="0">
                <a:latin typeface="宋体" panose="02010600030101010101" pitchFamily="2" charset="-122"/>
                <a:sym typeface="+mn-ea"/>
              </a:rPr>
              <a:t>3</a:t>
            </a:r>
            <a:r>
              <a:rPr lang="zh-CN" altLang="en-US" sz="2450" dirty="0">
                <a:latin typeface="宋体" panose="02010600030101010101" pitchFamily="2" charset="-122"/>
                <a:sym typeface="+mn-ea"/>
              </a:rPr>
              <a:t>次，至少要４笔。</a:t>
            </a:r>
          </a:p>
          <a:p>
            <a:pPr>
              <a:lnSpc>
                <a:spcPct val="150000"/>
              </a:lnSpc>
              <a:buFont typeface="Wingdings" panose="05000000000000000000" pitchFamily="2" charset="2"/>
              <a:buChar char="l"/>
            </a:pPr>
            <a:r>
              <a:rPr lang="zh-CN" altLang="en-US" sz="2800" dirty="0">
                <a:latin typeface="宋体" panose="02010600030101010101" pitchFamily="2" charset="-122"/>
                <a:sym typeface="+mn-ea"/>
              </a:rPr>
              <a:t>定理</a:t>
            </a:r>
            <a:r>
              <a:rPr lang="en-US" altLang="zh-CN" sz="2800" dirty="0">
                <a:latin typeface="宋体" panose="02010600030101010101" pitchFamily="2" charset="-122"/>
                <a:sym typeface="+mn-ea"/>
              </a:rPr>
              <a:t>2</a:t>
            </a:r>
            <a:r>
              <a:rPr lang="zh-CN" altLang="en-US" sz="2800" dirty="0">
                <a:latin typeface="宋体" panose="02010600030101010101" pitchFamily="2" charset="-122"/>
                <a:sym typeface="+mn-ea"/>
              </a:rPr>
              <a:t>（有向图的欧拉定理）：</a:t>
            </a:r>
          </a:p>
          <a:p>
            <a:pPr marL="0" lvl="0" indent="0" eaLnBrk="1" hangingPunct="1">
              <a:spcBef>
                <a:spcPct val="0"/>
              </a:spcBef>
              <a:buNone/>
            </a:pPr>
            <a:r>
              <a:rPr lang="en-US" altLang="zh-CN" sz="2800" dirty="0">
                <a:latin typeface="宋体" panose="02010600030101010101" pitchFamily="2" charset="-122"/>
                <a:sym typeface="+mn-ea"/>
              </a:rPr>
              <a:t>  </a:t>
            </a:r>
            <a:r>
              <a:rPr lang="zh-CN" altLang="en-US" sz="2800" dirty="0">
                <a:latin typeface="宋体" panose="02010600030101010101" pitchFamily="2" charset="-122"/>
                <a:sym typeface="+mn-ea"/>
              </a:rPr>
              <a:t>不含次为０的孤立顶点的有向图具有欧拉道路</a:t>
            </a:r>
          </a:p>
          <a:p>
            <a:pPr marL="0" lvl="0" indent="0" eaLnBrk="1" hangingPunct="1">
              <a:spcBef>
                <a:spcPct val="0"/>
              </a:spcBef>
              <a:buNone/>
            </a:pPr>
            <a:r>
              <a:rPr lang="en-US" altLang="zh-CN" sz="2800" dirty="0">
                <a:latin typeface="宋体" panose="02010600030101010101" pitchFamily="2" charset="-122"/>
                <a:sym typeface="+mn-ea"/>
              </a:rPr>
              <a:t>  </a:t>
            </a:r>
            <a:r>
              <a:rPr lang="zh-CN" altLang="en-US" sz="2800" dirty="0">
                <a:latin typeface="宋体" panose="02010600030101010101" pitchFamily="2" charset="-122"/>
                <a:sym typeface="+mn-ea"/>
              </a:rPr>
              <a:t>的充要条件是：</a:t>
            </a:r>
            <a:endParaRPr lang="zh-CN" altLang="en-US" sz="2800" b="1" dirty="0">
              <a:latin typeface="宋体" panose="02010600030101010101" pitchFamily="2" charset="-122"/>
            </a:endParaRPr>
          </a:p>
          <a:p>
            <a:pPr marL="0" lvl="0" indent="0" eaLnBrk="1" hangingPunct="1">
              <a:spcBef>
                <a:spcPct val="0"/>
              </a:spcBef>
              <a:buNone/>
            </a:pPr>
            <a:r>
              <a:rPr lang="en-US" altLang="zh-CN" sz="2800" dirty="0">
                <a:latin typeface="宋体" panose="02010600030101010101" pitchFamily="2" charset="-122"/>
                <a:sym typeface="+mn-ea"/>
              </a:rPr>
              <a:t>	(1</a:t>
            </a:r>
            <a:r>
              <a:rPr lang="zh-CN" altLang="en-US" sz="2800" dirty="0">
                <a:latin typeface="宋体" panose="02010600030101010101" pitchFamily="2" charset="-122"/>
                <a:sym typeface="+mn-ea"/>
              </a:rPr>
              <a:t>）弱连通；</a:t>
            </a:r>
            <a:endParaRPr lang="zh-CN" altLang="en-US" sz="2800" b="1" dirty="0">
              <a:latin typeface="宋体" panose="02010600030101010101" pitchFamily="2" charset="-122"/>
            </a:endParaRPr>
          </a:p>
          <a:p>
            <a:pPr marL="0" lvl="0" indent="0" eaLnBrk="1" hangingPunct="1">
              <a:spcBef>
                <a:spcPct val="0"/>
              </a:spcBef>
              <a:buNone/>
            </a:pPr>
            <a:r>
              <a:rPr lang="en-US" altLang="zh-CN" sz="2800" dirty="0">
                <a:latin typeface="宋体" panose="02010600030101010101" pitchFamily="2" charset="-122"/>
                <a:sym typeface="+mn-ea"/>
              </a:rPr>
              <a:t>	(2) </a:t>
            </a:r>
            <a:r>
              <a:rPr lang="zh-CN" altLang="en-US" sz="2800" dirty="0">
                <a:latin typeface="宋体" panose="02010600030101010101" pitchFamily="2" charset="-122"/>
                <a:sym typeface="+mn-ea"/>
              </a:rPr>
              <a:t>除了可能有２个顶点，一个入次比出次大１，一个出次比入次大</a:t>
            </a:r>
            <a:r>
              <a:rPr lang="en-US" altLang="zh-CN" sz="2800" dirty="0">
                <a:latin typeface="宋体" panose="02010600030101010101" pitchFamily="2" charset="-122"/>
                <a:sym typeface="+mn-ea"/>
              </a:rPr>
              <a:t>          	    </a:t>
            </a:r>
            <a:r>
              <a:rPr lang="zh-CN" altLang="en-US" sz="2800" dirty="0">
                <a:latin typeface="宋体" panose="02010600030101010101" pitchFamily="2" charset="-122"/>
                <a:sym typeface="+mn-ea"/>
              </a:rPr>
              <a:t>１，其余顶点出次等于入次。</a:t>
            </a:r>
            <a:endParaRPr lang="en-US" altLang="zh-CN" sz="2800"/>
          </a:p>
          <a:p>
            <a:pPr lvl="1">
              <a:lnSpc>
                <a:spcPct val="150000"/>
              </a:lnSpc>
              <a:buFont typeface="Wingdings" panose="05000000000000000000" pitchFamily="2" charset="2"/>
              <a:buChar char="l"/>
            </a:pPr>
            <a:endParaRPr lang="en-US" altLang="zh-CN" sz="28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graphicFrame>
        <p:nvGraphicFramePr>
          <p:cNvPr id="1609730" name="Object 2"/>
          <p:cNvGraphicFramePr>
            <a:graphicFrameLocks noChangeAspect="1"/>
          </p:cNvGraphicFramePr>
          <p:nvPr/>
        </p:nvGraphicFramePr>
        <p:xfrm>
          <a:off x="8710930" y="905510"/>
          <a:ext cx="3171825" cy="2708275"/>
        </p:xfrm>
        <a:graphic>
          <a:graphicData uri="http://schemas.openxmlformats.org/presentationml/2006/ole">
            <mc:AlternateContent xmlns:mc="http://schemas.openxmlformats.org/markup-compatibility/2006">
              <mc:Choice xmlns:v="urn:schemas-microsoft-com:vml" Requires="v">
                <p:oleObj r:id="rId3" imgW="2168525" imgH="1828800" progId="Word.Picture.8">
                  <p:embed/>
                </p:oleObj>
              </mc:Choice>
              <mc:Fallback>
                <p:oleObj r:id="rId3" imgW="2168525" imgH="1828800" progId="Word.Picture.8">
                  <p:embed/>
                  <p:pic>
                    <p:nvPicPr>
                      <p:cNvPr id="1609730" name="Object 2"/>
                      <p:cNvPicPr/>
                      <p:nvPr/>
                    </p:nvPicPr>
                    <p:blipFill>
                      <a:blip r:embed="rId4"/>
                      <a:stretch>
                        <a:fillRect/>
                      </a:stretch>
                    </p:blipFill>
                    <p:spPr>
                      <a:xfrm>
                        <a:off x="8710930" y="905510"/>
                        <a:ext cx="3171825" cy="2708275"/>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09730"/>
                                        </p:tgtEl>
                                        <p:attrNameLst>
                                          <p:attrName>style.visibility</p:attrName>
                                        </p:attrNameLst>
                                      </p:cBhvr>
                                      <p:to>
                                        <p:strVal val="visible"/>
                                      </p:to>
                                    </p:set>
                                    <p:anim calcmode="lin" valueType="num">
                                      <p:cBhvr additive="base">
                                        <p:cTn id="7" dur="500" fill="hold"/>
                                        <p:tgtEl>
                                          <p:spTgt spid="1609730"/>
                                        </p:tgtEl>
                                        <p:attrNameLst>
                                          <p:attrName>ppt_x</p:attrName>
                                        </p:attrNameLst>
                                      </p:cBhvr>
                                      <p:tavLst>
                                        <p:tav tm="0">
                                          <p:val>
                                            <p:strVal val="1+#ppt_w/2"/>
                                          </p:val>
                                        </p:tav>
                                        <p:tav tm="100000">
                                          <p:val>
                                            <p:strVal val="#ppt_x"/>
                                          </p:val>
                                        </p:tav>
                                      </p:tavLst>
                                    </p:anim>
                                    <p:anim calcmode="lin" valueType="num">
                                      <p:cBhvr additive="base">
                                        <p:cTn id="8" dur="500" fill="hold"/>
                                        <p:tgtEl>
                                          <p:spTgt spid="1609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1710055" y="925830"/>
            <a:ext cx="8240395" cy="1322070"/>
          </a:xfrm>
          <a:prstGeom prst="rect">
            <a:avLst/>
          </a:prstGeom>
          <a:noFill/>
        </p:spPr>
        <p:txBody>
          <a:bodyPr wrap="square" rtlCol="0">
            <a:spAutoFit/>
          </a:bodyPr>
          <a:lstStyle/>
          <a:p>
            <a:pPr marL="0" lvl="0" indent="0" algn="ctr" eaLnBrk="1" hangingPunct="1">
              <a:spcBef>
                <a:spcPct val="0"/>
              </a:spcBef>
              <a:buNone/>
            </a:pPr>
            <a:r>
              <a:rPr lang="zh-CN" altLang="en-US" sz="4000" b="1" dirty="0">
                <a:latin typeface="宋体" panose="02010600030101010101" pitchFamily="2" charset="-122"/>
                <a:sym typeface="+mn-ea"/>
              </a:rPr>
              <a:t>中国邮递员问题</a:t>
            </a:r>
            <a:r>
              <a:rPr lang="en-US" altLang="zh-CN" sz="4000" b="1" dirty="0">
                <a:latin typeface="宋体" panose="02010600030101010101" pitchFamily="2" charset="-122"/>
                <a:sym typeface="+mn-ea"/>
              </a:rPr>
              <a:t>(</a:t>
            </a:r>
            <a:r>
              <a:rPr lang="zh-CN" altLang="en-US" sz="4000" b="1" dirty="0">
                <a:latin typeface="宋体" panose="02010600030101010101" pitchFamily="2" charset="-122"/>
                <a:sym typeface="+mn-ea"/>
              </a:rPr>
              <a:t>管梅谷</a:t>
            </a:r>
            <a:r>
              <a:rPr lang="en-US" altLang="zh-CN" sz="4000" b="1" dirty="0">
                <a:latin typeface="宋体" panose="02010600030101010101" pitchFamily="2" charset="-122"/>
                <a:sym typeface="+mn-ea"/>
              </a:rPr>
              <a:t>)</a:t>
            </a:r>
          </a:p>
          <a:p>
            <a:pPr marL="0" lvl="0" indent="0" algn="ctr" eaLnBrk="1" hangingPunct="1">
              <a:spcBef>
                <a:spcPct val="0"/>
              </a:spcBef>
              <a:buNone/>
            </a:pPr>
            <a:r>
              <a:rPr lang="en-US" altLang="zh-CN" sz="4000" b="1" dirty="0">
                <a:latin typeface="Times New Roman" panose="02020603050405020304" pitchFamily="18" charset="0"/>
                <a:sym typeface="+mn-ea"/>
              </a:rPr>
              <a:t>(</a:t>
            </a:r>
            <a:r>
              <a:rPr lang="zh-CN" altLang="en-US" sz="4000" b="1" dirty="0">
                <a:latin typeface="宋体" panose="02010600030101010101" pitchFamily="2" charset="-122"/>
                <a:sym typeface="+mn-ea"/>
              </a:rPr>
              <a:t>欧拉道路的应用</a:t>
            </a:r>
            <a:r>
              <a:rPr lang="en-US" altLang="zh-CN" sz="4000" b="1" dirty="0">
                <a:latin typeface="宋体" panose="02010600030101010101" pitchFamily="2" charset="-122"/>
                <a:sym typeface="+mn-ea"/>
              </a:rPr>
              <a:t>)(</a:t>
            </a:r>
            <a:r>
              <a:rPr lang="zh-CN" altLang="en-US" sz="4000" b="1" dirty="0">
                <a:latin typeface="宋体" panose="02010600030101010101" pitchFamily="2" charset="-122"/>
                <a:sym typeface="+mn-ea"/>
              </a:rPr>
              <a:t>加权图</a:t>
            </a:r>
            <a:r>
              <a:rPr lang="en-US" altLang="zh-CN" sz="4000" b="1" dirty="0">
                <a:latin typeface="宋体" panose="02010600030101010101" pitchFamily="2" charset="-122"/>
                <a:sym typeface="+mn-ea"/>
              </a:rPr>
              <a:t>)</a:t>
            </a:r>
            <a:endParaRPr lang="zh-CN" altLang="en-US" sz="4000" b="1" dirty="0"/>
          </a:p>
        </p:txBody>
      </p:sp>
      <p:sp>
        <p:nvSpPr>
          <p:cNvPr id="2" name="Rectangle 3"/>
          <p:cNvSpPr txBox="1">
            <a:spLocks noChangeArrowheads="1"/>
          </p:cNvSpPr>
          <p:nvPr/>
        </p:nvSpPr>
        <p:spPr bwMode="auto">
          <a:xfrm>
            <a:off x="157480" y="2247900"/>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zh-CN" altLang="en-US" dirty="0">
                <a:latin typeface="Times New Roman" panose="02020603050405020304" pitchFamily="18" charset="0"/>
                <a:sym typeface="+mn-ea"/>
              </a:rPr>
              <a:t>问题</a:t>
            </a:r>
            <a:r>
              <a:rPr lang="en-US" altLang="zh-CN" dirty="0">
                <a:latin typeface="Times New Roman" panose="02020603050405020304" pitchFamily="18" charset="0"/>
                <a:sym typeface="+mn-ea"/>
              </a:rPr>
              <a:t>:</a:t>
            </a:r>
            <a:r>
              <a:rPr lang="zh-CN" altLang="en-US" dirty="0">
                <a:latin typeface="Times New Roman" panose="02020603050405020304" pitchFamily="18" charset="0"/>
                <a:sym typeface="+mn-ea"/>
              </a:rPr>
              <a:t>邮递员从邮局出发，走遍投递区域的所有街道，送完邮件后回到邮局，怎样使所走的路线全程最短</a:t>
            </a:r>
            <a:r>
              <a:rPr lang="en-US" altLang="zh-CN" dirty="0">
                <a:latin typeface="Times New Roman" panose="02020603050405020304" pitchFamily="18" charset="0"/>
                <a:sym typeface="+mn-ea"/>
              </a:rPr>
              <a:t>.</a:t>
            </a:r>
          </a:p>
          <a:p>
            <a:pPr eaLnBrk="1" hangingPunct="1"/>
            <a:r>
              <a:rPr lang="zh-CN" altLang="en-US" dirty="0">
                <a:latin typeface="Times New Roman" panose="02020603050405020304" pitchFamily="18" charset="0"/>
                <a:sym typeface="+mn-ea"/>
              </a:rPr>
              <a:t>若街道图（街道的交叉口为顶点）存在欧拉道路，显然此路是全程最短</a:t>
            </a:r>
            <a:r>
              <a:rPr lang="en-US" altLang="zh-CN" dirty="0">
                <a:latin typeface="Times New Roman" panose="02020603050405020304" pitchFamily="18" charset="0"/>
                <a:sym typeface="+mn-ea"/>
              </a:rPr>
              <a:t>.</a:t>
            </a:r>
            <a:endParaRPr lang="en-US" altLang="zh-CN" b="1" dirty="0">
              <a:latin typeface="Times New Roman" panose="02020603050405020304" pitchFamily="18" charset="0"/>
            </a:endParaRPr>
          </a:p>
          <a:p>
            <a:pPr marL="0" indent="0" eaLnBrk="1" hangingPunct="1">
              <a:buNone/>
            </a:pPr>
            <a:endParaRPr dirty="0">
              <a:latin typeface="Times New Roman" panose="02020603050405020304" pitchFamily="18" charset="0"/>
              <a:sym typeface="+mn-ea"/>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728595" y="925830"/>
            <a:ext cx="8240395" cy="706755"/>
          </a:xfrm>
          <a:prstGeom prst="rect">
            <a:avLst/>
          </a:prstGeom>
          <a:noFill/>
        </p:spPr>
        <p:txBody>
          <a:bodyPr wrap="square" rtlCol="0">
            <a:spAutoFit/>
          </a:bodyPr>
          <a:lstStyle/>
          <a:p>
            <a:pPr eaLnBrk="1" hangingPunct="1"/>
            <a:r>
              <a:rPr lang="en-US" altLang="zh-CN" sz="4000" dirty="0">
                <a:sym typeface="+mn-ea"/>
              </a:rPr>
              <a:t>Euler Circuit Algorithm</a:t>
            </a:r>
            <a:endParaRPr lang="zh-CN" altLang="en-US" sz="4000" b="1" dirty="0"/>
          </a:p>
        </p:txBody>
      </p:sp>
      <p:sp>
        <p:nvSpPr>
          <p:cNvPr id="2" name="Rectangle 3"/>
          <p:cNvSpPr txBox="1">
            <a:spLocks noChangeArrowheads="1"/>
          </p:cNvSpPr>
          <p:nvPr/>
        </p:nvSpPr>
        <p:spPr bwMode="auto">
          <a:xfrm>
            <a:off x="210185" y="1851660"/>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Begin with any arbitrary node.</a:t>
            </a:r>
            <a:endParaRPr lang="en-US" altLang="zh-CN" dirty="0"/>
          </a:p>
          <a:p>
            <a:pPr eaLnBrk="1" hangingPunct="1"/>
            <a:r>
              <a:rPr lang="en-US" altLang="zh-CN" dirty="0">
                <a:sym typeface="+mn-ea"/>
              </a:rPr>
              <a:t>Construct a simple path from it till you get back to start.</a:t>
            </a:r>
            <a:endParaRPr lang="en-US" altLang="zh-CN" dirty="0"/>
          </a:p>
          <a:p>
            <a:pPr eaLnBrk="1" hangingPunct="1"/>
            <a:r>
              <a:rPr lang="en-US" altLang="zh-CN" dirty="0">
                <a:sym typeface="+mn-ea"/>
              </a:rPr>
              <a:t>Repeat for each remaining subgraph, splicing(</a:t>
            </a:r>
            <a:r>
              <a:rPr lang="zh-CN" altLang="en-US" dirty="0">
                <a:sym typeface="+mn-ea"/>
              </a:rPr>
              <a:t>拼接</a:t>
            </a:r>
            <a:r>
              <a:rPr lang="en-US" altLang="zh-CN" dirty="0">
                <a:sym typeface="+mn-ea"/>
              </a:rPr>
              <a:t>)results back into original cycle.</a:t>
            </a:r>
            <a:endParaRPr dirty="0">
              <a:latin typeface="Times New Roman" panose="02020603050405020304" pitchFamily="18" charset="0"/>
              <a:sym typeface="+mn-ea"/>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728595" y="925830"/>
            <a:ext cx="8240395" cy="706755"/>
          </a:xfrm>
          <a:prstGeom prst="rect">
            <a:avLst/>
          </a:prstGeom>
          <a:noFill/>
        </p:spPr>
        <p:txBody>
          <a:bodyPr wrap="square" rtlCol="0">
            <a:spAutoFit/>
          </a:bodyPr>
          <a:lstStyle/>
          <a:p>
            <a:pPr eaLnBrk="1" hangingPunct="1"/>
            <a:r>
              <a:rPr lang="en-US" altLang="zh-CN" sz="4000" dirty="0">
                <a:sym typeface="+mn-ea"/>
              </a:rPr>
              <a:t>FLEURY’s Algorithm(弗勒里算法)</a:t>
            </a:r>
            <a:endParaRPr lang="zh-CN" altLang="en-US" sz="4000" b="1" dirty="0">
              <a:sym typeface="+mn-ea"/>
            </a:endParaRPr>
          </a:p>
        </p:txBody>
      </p:sp>
      <p:sp>
        <p:nvSpPr>
          <p:cNvPr id="2" name="Rectangle 3"/>
          <p:cNvSpPr txBox="1">
            <a:spLocks noChangeArrowheads="1"/>
          </p:cNvSpPr>
          <p:nvPr/>
        </p:nvSpPr>
        <p:spPr bwMode="auto">
          <a:xfrm>
            <a:off x="210185" y="176339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Let </a:t>
            </a:r>
            <a:r>
              <a:rPr lang="en-US" altLang="zh-CN" i="1" dirty="0">
                <a:sym typeface="+mn-ea"/>
              </a:rPr>
              <a:t>G</a:t>
            </a:r>
            <a:r>
              <a:rPr lang="en-US" altLang="zh-CN" dirty="0">
                <a:sym typeface="+mn-ea"/>
              </a:rPr>
              <a:t> = (</a:t>
            </a:r>
            <a:r>
              <a:rPr lang="en-US" altLang="zh-CN" i="1" dirty="0">
                <a:sym typeface="+mn-ea"/>
              </a:rPr>
              <a:t>V</a:t>
            </a:r>
            <a:r>
              <a:rPr lang="en-US" altLang="zh-CN" dirty="0">
                <a:sym typeface="+mn-ea"/>
              </a:rPr>
              <a:t>, </a:t>
            </a:r>
            <a:r>
              <a:rPr lang="en-US" altLang="zh-CN" i="1" dirty="0">
                <a:sym typeface="+mn-ea"/>
              </a:rPr>
              <a:t>E</a:t>
            </a:r>
            <a:r>
              <a:rPr lang="en-US" altLang="zh-CN" dirty="0">
                <a:sym typeface="+mn-ea"/>
              </a:rPr>
              <a:t>, </a:t>
            </a:r>
            <a:r>
              <a:rPr lang="en-US" altLang="zh-CN" dirty="0">
                <a:sym typeface="Symbol" panose="05050102010706020507" pitchFamily="18" charset="2"/>
              </a:rPr>
              <a:t></a:t>
            </a:r>
            <a:r>
              <a:rPr lang="en-US" altLang="zh-CN" dirty="0">
                <a:sym typeface="+mn-ea"/>
              </a:rPr>
              <a:t>) be a connected graph with each vertex of even degree.</a:t>
            </a:r>
            <a:endParaRPr lang="en-US" altLang="zh-CN" dirty="0"/>
          </a:p>
          <a:p>
            <a:pPr eaLnBrk="1" hangingPunct="1"/>
            <a:r>
              <a:rPr lang="en-US" altLang="zh-CN" i="1" dirty="0">
                <a:sym typeface="+mn-ea"/>
              </a:rPr>
              <a:t>Step 1</a:t>
            </a:r>
            <a:r>
              <a:rPr lang="en-US" altLang="zh-CN" dirty="0">
                <a:sym typeface="+mn-ea"/>
              </a:rPr>
              <a:t>: Select an edge </a:t>
            </a:r>
            <a:r>
              <a:rPr lang="en-US" altLang="zh-CN" i="1" dirty="0">
                <a:sym typeface="+mn-ea"/>
              </a:rPr>
              <a:t>e</a:t>
            </a:r>
            <a:r>
              <a:rPr lang="en-US" altLang="zh-CN" i="1" baseline="-25000" dirty="0">
                <a:sym typeface="+mn-ea"/>
              </a:rPr>
              <a:t>l</a:t>
            </a:r>
            <a:r>
              <a:rPr lang="en-US" altLang="zh-CN" dirty="0">
                <a:sym typeface="+mn-ea"/>
              </a:rPr>
              <a:t> that is not a bridge in </a:t>
            </a:r>
            <a:r>
              <a:rPr lang="en-US" altLang="zh-CN" i="1" dirty="0">
                <a:sym typeface="+mn-ea"/>
              </a:rPr>
              <a:t>G</a:t>
            </a:r>
            <a:r>
              <a:rPr lang="en-US" altLang="zh-CN" dirty="0">
                <a:sym typeface="+mn-ea"/>
              </a:rPr>
              <a:t>. Let its vertices be </a:t>
            </a:r>
            <a:r>
              <a:rPr lang="en-US" altLang="zh-CN" i="1" dirty="0">
                <a:sym typeface="+mn-ea"/>
              </a:rPr>
              <a:t>v</a:t>
            </a:r>
            <a:r>
              <a:rPr lang="en-US" altLang="zh-CN" i="1" baseline="-25000" dirty="0">
                <a:sym typeface="+mn-ea"/>
              </a:rPr>
              <a:t>l</a:t>
            </a:r>
            <a:r>
              <a:rPr lang="en-US" altLang="zh-CN" i="1" dirty="0">
                <a:sym typeface="+mn-ea"/>
              </a:rPr>
              <a:t>, v</a:t>
            </a:r>
            <a:r>
              <a:rPr lang="en-US" altLang="zh-CN" i="1" baseline="-25000" dirty="0">
                <a:sym typeface="+mn-ea"/>
              </a:rPr>
              <a:t>2</a:t>
            </a:r>
            <a:r>
              <a:rPr lang="en-US" altLang="zh-CN" dirty="0">
                <a:sym typeface="+mn-ea"/>
              </a:rPr>
              <a:t>.  Let </a:t>
            </a:r>
            <a:r>
              <a:rPr lang="en-US" altLang="zh-CN" dirty="0">
                <a:sym typeface="Symbol" panose="05050102010706020507" pitchFamily="18" charset="2"/>
              </a:rPr>
              <a:t></a:t>
            </a:r>
            <a:r>
              <a:rPr lang="en-US" altLang="zh-CN" dirty="0">
                <a:sym typeface="+mn-ea"/>
              </a:rPr>
              <a:t> be specified by </a:t>
            </a:r>
            <a:r>
              <a:rPr lang="en-US" altLang="zh-CN" i="1" dirty="0">
                <a:sym typeface="+mn-ea"/>
              </a:rPr>
              <a:t>V</a:t>
            </a:r>
            <a:r>
              <a:rPr lang="en-US" altLang="zh-CN" baseline="-25000" dirty="0">
                <a:sym typeface="Symbol" panose="05050102010706020507" pitchFamily="18" charset="2"/>
              </a:rPr>
              <a:t></a:t>
            </a:r>
            <a:r>
              <a:rPr lang="en-US" altLang="zh-CN" dirty="0">
                <a:sym typeface="+mn-ea"/>
              </a:rPr>
              <a:t> : </a:t>
            </a:r>
            <a:r>
              <a:rPr lang="en-US" altLang="zh-CN" i="1" dirty="0">
                <a:sym typeface="+mn-ea"/>
              </a:rPr>
              <a:t>v</a:t>
            </a:r>
            <a:r>
              <a:rPr lang="en-US" altLang="zh-CN" i="1" baseline="-25000" dirty="0">
                <a:sym typeface="+mn-ea"/>
              </a:rPr>
              <a:t>l</a:t>
            </a:r>
            <a:r>
              <a:rPr lang="en-US" altLang="zh-CN" i="1" dirty="0">
                <a:sym typeface="+mn-ea"/>
              </a:rPr>
              <a:t>, v</a:t>
            </a:r>
            <a:r>
              <a:rPr lang="en-US" altLang="zh-CN" i="1" baseline="-25000" dirty="0">
                <a:sym typeface="+mn-ea"/>
              </a:rPr>
              <a:t>2</a:t>
            </a:r>
            <a:r>
              <a:rPr lang="en-US" altLang="zh-CN" i="1" dirty="0">
                <a:sym typeface="+mn-ea"/>
              </a:rPr>
              <a:t> </a:t>
            </a:r>
            <a:r>
              <a:rPr lang="en-US" altLang="zh-CN" dirty="0">
                <a:sym typeface="+mn-ea"/>
              </a:rPr>
              <a:t>and </a:t>
            </a:r>
            <a:r>
              <a:rPr lang="en-US" altLang="zh-CN" i="1" dirty="0">
                <a:sym typeface="+mn-ea"/>
              </a:rPr>
              <a:t>E</a:t>
            </a:r>
            <a:r>
              <a:rPr lang="en-US" altLang="zh-CN" baseline="-25000" dirty="0">
                <a:sym typeface="Symbol" panose="05050102010706020507" pitchFamily="18" charset="2"/>
              </a:rPr>
              <a:t></a:t>
            </a:r>
            <a:r>
              <a:rPr lang="en-US" altLang="zh-CN" dirty="0">
                <a:sym typeface="+mn-ea"/>
              </a:rPr>
              <a:t> : </a:t>
            </a:r>
            <a:r>
              <a:rPr lang="en-US" altLang="zh-CN" i="1" dirty="0">
                <a:sym typeface="+mn-ea"/>
              </a:rPr>
              <a:t>e</a:t>
            </a:r>
            <a:r>
              <a:rPr lang="en-US" altLang="zh-CN" i="1" baseline="-25000" dirty="0">
                <a:sym typeface="+mn-ea"/>
              </a:rPr>
              <a:t>l</a:t>
            </a:r>
            <a:r>
              <a:rPr lang="en-US" altLang="zh-CN" dirty="0">
                <a:sym typeface="+mn-ea"/>
              </a:rPr>
              <a:t>. Remove </a:t>
            </a:r>
            <a:r>
              <a:rPr lang="en-US" altLang="zh-CN" i="1" dirty="0">
                <a:sym typeface="+mn-ea"/>
              </a:rPr>
              <a:t>e</a:t>
            </a:r>
            <a:r>
              <a:rPr lang="en-US" altLang="zh-CN" i="1" baseline="-25000" dirty="0">
                <a:sym typeface="+mn-ea"/>
              </a:rPr>
              <a:t>l</a:t>
            </a:r>
            <a:r>
              <a:rPr lang="en-US" altLang="zh-CN" dirty="0">
                <a:sym typeface="+mn-ea"/>
              </a:rPr>
              <a:t> from </a:t>
            </a:r>
            <a:r>
              <a:rPr lang="en-US" altLang="zh-CN" i="1" dirty="0">
                <a:sym typeface="+mn-ea"/>
              </a:rPr>
              <a:t>E</a:t>
            </a:r>
            <a:r>
              <a:rPr lang="en-US" altLang="zh-CN" dirty="0">
                <a:sym typeface="+mn-ea"/>
              </a:rPr>
              <a:t> and </a:t>
            </a:r>
            <a:r>
              <a:rPr lang="en-US" altLang="zh-CN" i="1" dirty="0">
                <a:sym typeface="+mn-ea"/>
              </a:rPr>
              <a:t>v</a:t>
            </a:r>
            <a:r>
              <a:rPr lang="en-US" altLang="zh-CN" i="1" baseline="-25000" dirty="0">
                <a:sym typeface="+mn-ea"/>
              </a:rPr>
              <a:t>l</a:t>
            </a:r>
            <a:r>
              <a:rPr lang="en-US" altLang="zh-CN" dirty="0">
                <a:sym typeface="+mn-ea"/>
              </a:rPr>
              <a:t> and </a:t>
            </a:r>
            <a:r>
              <a:rPr lang="en-US" altLang="zh-CN" i="1" dirty="0">
                <a:sym typeface="+mn-ea"/>
              </a:rPr>
              <a:t>v</a:t>
            </a:r>
            <a:r>
              <a:rPr lang="en-US" altLang="zh-CN" i="1" baseline="-25000" dirty="0">
                <a:sym typeface="+mn-ea"/>
              </a:rPr>
              <a:t>2</a:t>
            </a:r>
            <a:r>
              <a:rPr lang="en-US" altLang="zh-CN" dirty="0">
                <a:sym typeface="+mn-ea"/>
              </a:rPr>
              <a:t> from </a:t>
            </a:r>
            <a:r>
              <a:rPr lang="en-US" altLang="zh-CN" i="1" dirty="0">
                <a:sym typeface="+mn-ea"/>
              </a:rPr>
              <a:t>V</a:t>
            </a:r>
            <a:r>
              <a:rPr lang="en-US" altLang="zh-CN" dirty="0">
                <a:sym typeface="+mn-ea"/>
              </a:rPr>
              <a:t> to create </a:t>
            </a:r>
            <a:r>
              <a:rPr lang="en-US" altLang="zh-CN" i="1" dirty="0">
                <a:sym typeface="+mn-ea"/>
              </a:rPr>
              <a:t>G</a:t>
            </a:r>
            <a:r>
              <a:rPr lang="en-US" altLang="zh-CN" baseline="-25000" dirty="0">
                <a:sym typeface="+mn-ea"/>
              </a:rPr>
              <a:t>1</a:t>
            </a:r>
            <a:r>
              <a:rPr lang="en-US" altLang="zh-CN" dirty="0">
                <a:sym typeface="+mn-ea"/>
              </a:rPr>
              <a:t>.</a:t>
            </a:r>
            <a:endParaRPr dirty="0">
              <a:latin typeface="Times New Roman" panose="02020603050405020304" pitchFamily="18" charset="0"/>
              <a:sym typeface="+mn-ea"/>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10.4 Paths</a:t>
            </a:r>
          </a:p>
        </p:txBody>
      </p:sp>
      <p:sp>
        <p:nvSpPr>
          <p:cNvPr id="5" name="文本框 4"/>
          <p:cNvSpPr txBox="1"/>
          <p:nvPr/>
        </p:nvSpPr>
        <p:spPr>
          <a:xfrm>
            <a:off x="3864560" y="916142"/>
            <a:ext cx="4459705" cy="707886"/>
          </a:xfrm>
          <a:prstGeom prst="rect">
            <a:avLst/>
          </a:prstGeom>
          <a:noFill/>
        </p:spPr>
        <p:txBody>
          <a:bodyPr wrap="square" rtlCol="0">
            <a:spAutoFit/>
          </a:bodyPr>
          <a:lstStyle/>
          <a:p>
            <a:pPr algn="ctr"/>
            <a:r>
              <a:rPr lang="en-US" altLang="zh-CN" sz="4000" dirty="0"/>
              <a:t>Definition 2</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400" dirty="0"/>
              <a:t>Let n be a nonnegative integer and G a directed graph. A path of length n from u to v in G is a sequence of edges e</a:t>
            </a:r>
            <a:r>
              <a:rPr lang="en-US" altLang="zh-CN" sz="2400" baseline="-25000" dirty="0"/>
              <a:t>1</a:t>
            </a:r>
            <a:r>
              <a:rPr lang="en-US" altLang="zh-CN" sz="2400" dirty="0"/>
              <a:t>, e</a:t>
            </a:r>
            <a:r>
              <a:rPr lang="en-US" altLang="zh-CN" sz="2400" baseline="-25000" dirty="0"/>
              <a:t>2</a:t>
            </a:r>
            <a:r>
              <a:rPr lang="en-US" altLang="zh-CN" sz="2400" dirty="0"/>
              <a:t>,… , e</a:t>
            </a:r>
            <a:r>
              <a:rPr lang="en-US" altLang="zh-CN" sz="2400" baseline="-25000" dirty="0"/>
              <a:t>n </a:t>
            </a:r>
            <a:r>
              <a:rPr lang="en-US" altLang="zh-CN" sz="2400" dirty="0"/>
              <a:t>of G such that e</a:t>
            </a:r>
            <a:r>
              <a:rPr lang="en-US" altLang="zh-CN" sz="2400" baseline="-25000" dirty="0"/>
              <a:t>1</a:t>
            </a:r>
            <a:r>
              <a:rPr lang="en-US" altLang="zh-CN" sz="2400" dirty="0"/>
              <a:t> is associated with (x</a:t>
            </a:r>
            <a:r>
              <a:rPr lang="en-US" altLang="zh-CN" sz="2400" baseline="-25000" dirty="0"/>
              <a:t>0</a:t>
            </a:r>
            <a:r>
              <a:rPr lang="en-US" altLang="zh-CN" sz="2400" dirty="0"/>
              <a:t>, x</a:t>
            </a:r>
            <a:r>
              <a:rPr lang="en-US" altLang="zh-CN" sz="2400" baseline="-25000" dirty="0"/>
              <a:t>1</a:t>
            </a:r>
            <a:r>
              <a:rPr lang="en-US" altLang="zh-CN" sz="2400" dirty="0"/>
              <a:t>), e</a:t>
            </a:r>
            <a:r>
              <a:rPr lang="en-US" altLang="zh-CN" sz="2400" baseline="-25000" dirty="0"/>
              <a:t>2</a:t>
            </a:r>
            <a:r>
              <a:rPr lang="en-US" altLang="zh-CN" sz="2400" dirty="0"/>
              <a:t> is associated with (x</a:t>
            </a:r>
            <a:r>
              <a:rPr lang="en-US" altLang="zh-CN" sz="2400" baseline="-25000" dirty="0"/>
              <a:t>1</a:t>
            </a:r>
            <a:r>
              <a:rPr lang="en-US" altLang="zh-CN" sz="2400" dirty="0"/>
              <a:t>, x</a:t>
            </a:r>
            <a:r>
              <a:rPr lang="en-US" altLang="zh-CN" sz="2400" baseline="-25000" dirty="0"/>
              <a:t>2</a:t>
            </a:r>
            <a:r>
              <a:rPr lang="en-US" altLang="zh-CN" sz="2400" dirty="0"/>
              <a:t>), and so on, with en associated with (x</a:t>
            </a:r>
            <a:r>
              <a:rPr lang="en-US" altLang="zh-CN" sz="2400" baseline="-25000" dirty="0"/>
              <a:t>n-1</a:t>
            </a:r>
            <a:r>
              <a:rPr lang="en-US" altLang="zh-CN" sz="2400" dirty="0"/>
              <a:t>, x</a:t>
            </a:r>
            <a:r>
              <a:rPr lang="en-US" altLang="zh-CN" sz="2400" baseline="-25000" dirty="0"/>
              <a:t>n</a:t>
            </a:r>
            <a:r>
              <a:rPr lang="en-US" altLang="zh-CN" sz="2400" dirty="0"/>
              <a:t>), where x</a:t>
            </a:r>
            <a:r>
              <a:rPr lang="en-US" altLang="zh-CN" sz="2400" baseline="-25000" dirty="0"/>
              <a:t>0 </a:t>
            </a:r>
            <a:r>
              <a:rPr lang="en-US" altLang="zh-CN" sz="2400" dirty="0"/>
              <a:t>= u and x</a:t>
            </a:r>
            <a:r>
              <a:rPr lang="en-US" altLang="zh-CN" sz="2400" baseline="-25000" dirty="0"/>
              <a:t>n </a:t>
            </a:r>
            <a:r>
              <a:rPr lang="en-US" altLang="zh-CN" sz="2400" dirty="0"/>
              <a:t>= v. When there are no multiple edges in the directed graph, this path is denoted by its vertex sequence x</a:t>
            </a:r>
            <a:r>
              <a:rPr lang="en-US" altLang="zh-CN" sz="2400" baseline="-25000" dirty="0"/>
              <a:t>0</a:t>
            </a:r>
            <a:r>
              <a:rPr lang="en-US" altLang="zh-CN" sz="2400" dirty="0"/>
              <a:t>, x</a:t>
            </a:r>
            <a:r>
              <a:rPr lang="en-US" altLang="zh-CN" sz="2400" baseline="-25000" dirty="0"/>
              <a:t>1</a:t>
            </a:r>
            <a:r>
              <a:rPr lang="en-US" altLang="zh-CN" sz="2400" dirty="0"/>
              <a:t>, x</a:t>
            </a:r>
            <a:r>
              <a:rPr lang="en-US" altLang="zh-CN" sz="2400" baseline="-25000" dirty="0"/>
              <a:t>2</a:t>
            </a:r>
            <a:r>
              <a:rPr lang="en-US" altLang="zh-CN" sz="2400" dirty="0"/>
              <a:t>, … , x</a:t>
            </a:r>
            <a:r>
              <a:rPr lang="en-US" altLang="zh-CN" sz="2400" baseline="-25000" dirty="0"/>
              <a:t>n</a:t>
            </a:r>
            <a:r>
              <a:rPr lang="en-US" altLang="zh-CN" sz="2400" dirty="0"/>
              <a:t>. A path of length greater than zero that begins and ends at the same vertex is called a circuit or cycle. A path or circuit is called simple if it does not contain the same edge more than once.</a:t>
            </a:r>
            <a:endParaRPr lang="en-US" altLang="zh-CN" sz="4000" dirty="0"/>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728595" y="925830"/>
            <a:ext cx="8240395" cy="706755"/>
          </a:xfrm>
          <a:prstGeom prst="rect">
            <a:avLst/>
          </a:prstGeom>
          <a:noFill/>
        </p:spPr>
        <p:txBody>
          <a:bodyPr wrap="square" rtlCol="0">
            <a:spAutoFit/>
          </a:bodyPr>
          <a:lstStyle/>
          <a:p>
            <a:pPr eaLnBrk="1" hangingPunct="1"/>
            <a:r>
              <a:rPr lang="en-US" altLang="zh-CN" sz="4000" dirty="0">
                <a:sym typeface="+mn-ea"/>
              </a:rPr>
              <a:t>FLEURY’s Algorithm(弗勒里算法)</a:t>
            </a:r>
            <a:endParaRPr lang="zh-CN" altLang="en-US" sz="4000" b="1" dirty="0"/>
          </a:p>
        </p:txBody>
      </p:sp>
      <p:sp>
        <p:nvSpPr>
          <p:cNvPr id="2" name="Rectangle 3"/>
          <p:cNvSpPr txBox="1">
            <a:spLocks noChangeArrowheads="1"/>
          </p:cNvSpPr>
          <p:nvPr/>
        </p:nvSpPr>
        <p:spPr bwMode="auto">
          <a:xfrm>
            <a:off x="210185" y="176339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i="1" dirty="0">
                <a:sym typeface="+mn-ea"/>
              </a:rPr>
              <a:t>Step 2</a:t>
            </a:r>
            <a:r>
              <a:rPr lang="en-US" altLang="zh-CN" dirty="0">
                <a:sym typeface="+mn-ea"/>
              </a:rPr>
              <a:t>: Suppose that </a:t>
            </a:r>
            <a:r>
              <a:rPr lang="en-US" altLang="zh-CN" i="1" dirty="0">
                <a:sym typeface="+mn-ea"/>
              </a:rPr>
              <a:t>V</a:t>
            </a:r>
            <a:r>
              <a:rPr lang="en-US" altLang="zh-CN" baseline="-25000" dirty="0">
                <a:sym typeface="Symbol" panose="05050102010706020507" pitchFamily="18" charset="2"/>
              </a:rPr>
              <a:t></a:t>
            </a:r>
            <a:r>
              <a:rPr lang="en-US" altLang="zh-CN" dirty="0">
                <a:sym typeface="+mn-ea"/>
              </a:rPr>
              <a:t> : </a:t>
            </a:r>
            <a:r>
              <a:rPr lang="en-US" altLang="zh-CN" i="1" dirty="0">
                <a:sym typeface="+mn-ea"/>
              </a:rPr>
              <a:t>v</a:t>
            </a:r>
            <a:r>
              <a:rPr lang="en-US" altLang="zh-CN" i="1" baseline="-25000" dirty="0">
                <a:sym typeface="+mn-ea"/>
              </a:rPr>
              <a:t>l</a:t>
            </a:r>
            <a:r>
              <a:rPr lang="en-US" altLang="zh-CN" i="1" dirty="0">
                <a:sym typeface="+mn-ea"/>
              </a:rPr>
              <a:t>, v</a:t>
            </a:r>
            <a:r>
              <a:rPr lang="en-US" altLang="zh-CN" i="1" baseline="-25000" dirty="0">
                <a:sym typeface="+mn-ea"/>
              </a:rPr>
              <a:t>2</a:t>
            </a:r>
            <a:r>
              <a:rPr lang="en-US" altLang="zh-CN" i="1" dirty="0">
                <a:sym typeface="+mn-ea"/>
              </a:rPr>
              <a:t>, . . . , v</a:t>
            </a:r>
            <a:r>
              <a:rPr lang="en-US" altLang="zh-CN" i="1" baseline="-25000" dirty="0">
                <a:sym typeface="+mn-ea"/>
              </a:rPr>
              <a:t>k</a:t>
            </a:r>
            <a:r>
              <a:rPr lang="en-US" altLang="zh-CN" dirty="0">
                <a:sym typeface="+mn-ea"/>
              </a:rPr>
              <a:t> and </a:t>
            </a:r>
            <a:r>
              <a:rPr lang="en-US" altLang="zh-CN" i="1" dirty="0">
                <a:sym typeface="+mn-ea"/>
              </a:rPr>
              <a:t>E</a:t>
            </a:r>
            <a:r>
              <a:rPr lang="en-US" altLang="zh-CN" baseline="-25000" dirty="0">
                <a:sym typeface="Symbol" panose="05050102010706020507" pitchFamily="18" charset="2"/>
              </a:rPr>
              <a:t></a:t>
            </a:r>
            <a:r>
              <a:rPr lang="en-US" altLang="zh-CN" dirty="0">
                <a:sym typeface="+mn-ea"/>
              </a:rPr>
              <a:t> : </a:t>
            </a:r>
            <a:r>
              <a:rPr lang="en-US" altLang="zh-CN" i="1" dirty="0">
                <a:sym typeface="+mn-ea"/>
              </a:rPr>
              <a:t>e</a:t>
            </a:r>
            <a:r>
              <a:rPr lang="en-US" altLang="zh-CN" i="1" baseline="-25000" dirty="0">
                <a:sym typeface="+mn-ea"/>
              </a:rPr>
              <a:t>l</a:t>
            </a:r>
            <a:r>
              <a:rPr lang="en-US" altLang="zh-CN" i="1" dirty="0">
                <a:sym typeface="+mn-ea"/>
              </a:rPr>
              <a:t>, e</a:t>
            </a:r>
            <a:r>
              <a:rPr lang="en-US" altLang="zh-CN" i="1" baseline="-25000" dirty="0">
                <a:sym typeface="+mn-ea"/>
              </a:rPr>
              <a:t>2</a:t>
            </a:r>
            <a:r>
              <a:rPr lang="en-US" altLang="zh-CN" i="1" dirty="0">
                <a:sym typeface="+mn-ea"/>
              </a:rPr>
              <a:t>,…,e</a:t>
            </a:r>
            <a:r>
              <a:rPr lang="en-US" altLang="zh-CN" i="1" baseline="-25000" dirty="0">
                <a:sym typeface="+mn-ea"/>
              </a:rPr>
              <a:t>k-1</a:t>
            </a:r>
            <a:r>
              <a:rPr lang="en-US" altLang="zh-CN" baseline="-25000" dirty="0">
                <a:sym typeface="+mn-ea"/>
              </a:rPr>
              <a:t> </a:t>
            </a:r>
            <a:r>
              <a:rPr lang="en-US" altLang="zh-CN" dirty="0">
                <a:sym typeface="+mn-ea"/>
              </a:rPr>
              <a:t>have been constructed so far, and that all of these edges and isolated vertices have been  removed from </a:t>
            </a:r>
            <a:r>
              <a:rPr lang="en-US" altLang="zh-CN" i="1" dirty="0">
                <a:sym typeface="+mn-ea"/>
              </a:rPr>
              <a:t>V</a:t>
            </a:r>
            <a:r>
              <a:rPr lang="en-US" altLang="zh-CN" dirty="0">
                <a:sym typeface="+mn-ea"/>
              </a:rPr>
              <a:t> and </a:t>
            </a:r>
            <a:r>
              <a:rPr lang="en-US" altLang="zh-CN" i="1" dirty="0">
                <a:sym typeface="+mn-ea"/>
              </a:rPr>
              <a:t>E </a:t>
            </a:r>
            <a:r>
              <a:rPr lang="en-US" altLang="zh-CN" dirty="0">
                <a:sym typeface="+mn-ea"/>
              </a:rPr>
              <a:t>to form </a:t>
            </a:r>
            <a:r>
              <a:rPr lang="en-US" altLang="zh-CN" i="1" dirty="0">
                <a:sym typeface="+mn-ea"/>
              </a:rPr>
              <a:t>G</a:t>
            </a:r>
            <a:r>
              <a:rPr lang="en-US" altLang="zh-CN" i="1" baseline="-25000" dirty="0">
                <a:sym typeface="+mn-ea"/>
              </a:rPr>
              <a:t>k</a:t>
            </a:r>
            <a:r>
              <a:rPr lang="en-US" altLang="zh-CN" baseline="-25000" dirty="0">
                <a:sym typeface="+mn-ea"/>
              </a:rPr>
              <a:t>-l</a:t>
            </a:r>
            <a:r>
              <a:rPr lang="en-US" altLang="zh-CN" dirty="0">
                <a:sym typeface="+mn-ea"/>
              </a:rPr>
              <a:t>. Since </a:t>
            </a:r>
            <a:r>
              <a:rPr lang="en-US" altLang="zh-CN" i="1" dirty="0">
                <a:sym typeface="+mn-ea"/>
              </a:rPr>
              <a:t>v</a:t>
            </a:r>
            <a:r>
              <a:rPr lang="en-US" altLang="zh-CN" i="1" baseline="-25000" dirty="0">
                <a:sym typeface="+mn-ea"/>
              </a:rPr>
              <a:t>k</a:t>
            </a:r>
            <a:r>
              <a:rPr lang="en-US" altLang="zh-CN" dirty="0">
                <a:sym typeface="+mn-ea"/>
              </a:rPr>
              <a:t> has even degree and </a:t>
            </a:r>
            <a:r>
              <a:rPr lang="en-US" altLang="zh-CN" i="1" dirty="0">
                <a:sym typeface="+mn-ea"/>
              </a:rPr>
              <a:t>e</a:t>
            </a:r>
            <a:r>
              <a:rPr lang="en-US" altLang="zh-CN" baseline="-25000" dirty="0">
                <a:sym typeface="+mn-ea"/>
              </a:rPr>
              <a:t>k-l</a:t>
            </a:r>
            <a:r>
              <a:rPr lang="en-US" altLang="zh-CN" dirty="0">
                <a:sym typeface="+mn-ea"/>
              </a:rPr>
              <a:t> ends there, there must be an edge </a:t>
            </a:r>
            <a:r>
              <a:rPr lang="en-US" altLang="zh-CN" i="1" dirty="0">
                <a:sym typeface="+mn-ea"/>
              </a:rPr>
              <a:t>e</a:t>
            </a:r>
            <a:r>
              <a:rPr lang="en-US" altLang="zh-CN" i="1" baseline="-25000" dirty="0">
                <a:sym typeface="+mn-ea"/>
              </a:rPr>
              <a:t>k</a:t>
            </a:r>
            <a:r>
              <a:rPr lang="en-US" altLang="zh-CN" dirty="0">
                <a:sym typeface="+mn-ea"/>
              </a:rPr>
              <a:t> in </a:t>
            </a:r>
            <a:r>
              <a:rPr lang="en-US" altLang="zh-CN" i="1" dirty="0">
                <a:sym typeface="+mn-ea"/>
              </a:rPr>
              <a:t>G</a:t>
            </a:r>
            <a:r>
              <a:rPr lang="en-US" altLang="zh-CN" i="1" baseline="-25000" dirty="0">
                <a:sym typeface="+mn-ea"/>
              </a:rPr>
              <a:t>k-l</a:t>
            </a:r>
            <a:r>
              <a:rPr lang="en-US" altLang="zh-CN" dirty="0">
                <a:sym typeface="+mn-ea"/>
              </a:rPr>
              <a:t> that also has </a:t>
            </a:r>
            <a:r>
              <a:rPr lang="en-US" altLang="zh-CN" i="1" dirty="0">
                <a:sym typeface="+mn-ea"/>
              </a:rPr>
              <a:t>v</a:t>
            </a:r>
            <a:r>
              <a:rPr lang="en-US" altLang="zh-CN" i="1" baseline="-25000" dirty="0">
                <a:sym typeface="+mn-ea"/>
              </a:rPr>
              <a:t>k</a:t>
            </a:r>
            <a:r>
              <a:rPr lang="en-US" altLang="zh-CN" dirty="0">
                <a:sym typeface="+mn-ea"/>
              </a:rPr>
              <a:t> as a vertex. If there is more than one such edge, select </a:t>
            </a:r>
            <a:r>
              <a:rPr lang="en-US" altLang="zh-CN" dirty="0">
                <a:solidFill>
                  <a:srgbClr val="FF0000"/>
                </a:solidFill>
                <a:sym typeface="+mn-ea"/>
              </a:rPr>
              <a:t>one that is not a bridge</a:t>
            </a:r>
            <a:r>
              <a:rPr lang="en-US" altLang="zh-CN" dirty="0">
                <a:sym typeface="+mn-ea"/>
              </a:rPr>
              <a:t> for </a:t>
            </a:r>
            <a:r>
              <a:rPr lang="en-US" altLang="zh-CN" i="1" dirty="0">
                <a:sym typeface="+mn-ea"/>
              </a:rPr>
              <a:t>G</a:t>
            </a:r>
            <a:r>
              <a:rPr lang="en-US" altLang="zh-CN" i="1" baseline="-25000" dirty="0">
                <a:sym typeface="+mn-ea"/>
              </a:rPr>
              <a:t>k-</a:t>
            </a:r>
            <a:r>
              <a:rPr lang="en-US" altLang="zh-CN" baseline="-25000" dirty="0">
                <a:sym typeface="+mn-ea"/>
              </a:rPr>
              <a:t>1</a:t>
            </a:r>
            <a:r>
              <a:rPr lang="en-US" altLang="zh-CN" dirty="0">
                <a:sym typeface="+mn-ea"/>
              </a:rPr>
              <a:t>. Denote the vertex of </a:t>
            </a:r>
            <a:r>
              <a:rPr lang="en-US" altLang="zh-CN" i="1" dirty="0">
                <a:sym typeface="+mn-ea"/>
              </a:rPr>
              <a:t>e</a:t>
            </a:r>
            <a:r>
              <a:rPr lang="en-US" altLang="zh-CN" i="1" baseline="-25000" dirty="0">
                <a:sym typeface="+mn-ea"/>
              </a:rPr>
              <a:t>k</a:t>
            </a:r>
            <a:r>
              <a:rPr lang="en-US" altLang="zh-CN" dirty="0">
                <a:sym typeface="+mn-ea"/>
              </a:rPr>
              <a:t> other than </a:t>
            </a:r>
            <a:r>
              <a:rPr lang="en-US" altLang="zh-CN" i="1" dirty="0">
                <a:sym typeface="+mn-ea"/>
              </a:rPr>
              <a:t>v</a:t>
            </a:r>
            <a:r>
              <a:rPr lang="en-US" altLang="zh-CN" dirty="0">
                <a:sym typeface="+mn-ea"/>
              </a:rPr>
              <a:t> by </a:t>
            </a:r>
            <a:r>
              <a:rPr lang="en-US" altLang="zh-CN" i="1" dirty="0">
                <a:sym typeface="+mn-ea"/>
              </a:rPr>
              <a:t>v</a:t>
            </a:r>
            <a:r>
              <a:rPr lang="en-US" altLang="zh-CN" i="1" baseline="-25000" dirty="0">
                <a:sym typeface="+mn-ea"/>
              </a:rPr>
              <a:t>k+</a:t>
            </a:r>
            <a:r>
              <a:rPr lang="en-US" altLang="zh-CN" baseline="-25000" dirty="0">
                <a:sym typeface="+mn-ea"/>
              </a:rPr>
              <a:t>l</a:t>
            </a:r>
            <a:r>
              <a:rPr lang="en-US" altLang="zh-CN" dirty="0">
                <a:sym typeface="+mn-ea"/>
              </a:rPr>
              <a:t> and extend </a:t>
            </a:r>
            <a:r>
              <a:rPr lang="en-US" altLang="zh-CN" i="1" dirty="0">
                <a:sym typeface="+mn-ea"/>
              </a:rPr>
              <a:t>V</a:t>
            </a:r>
            <a:r>
              <a:rPr lang="en-US" altLang="zh-CN" baseline="-25000" dirty="0">
                <a:sym typeface="Symbol" panose="05050102010706020507" pitchFamily="18" charset="2"/>
              </a:rPr>
              <a:t></a:t>
            </a:r>
            <a:r>
              <a:rPr lang="en-US" altLang="zh-CN" dirty="0">
                <a:sym typeface="+mn-ea"/>
              </a:rPr>
              <a:t> and </a:t>
            </a:r>
            <a:r>
              <a:rPr lang="en-US" altLang="zh-CN" i="1" dirty="0">
                <a:sym typeface="+mn-ea"/>
              </a:rPr>
              <a:t>E</a:t>
            </a:r>
            <a:r>
              <a:rPr lang="en-US" altLang="zh-CN" baseline="-25000" dirty="0">
                <a:sym typeface="Symbol" panose="05050102010706020507" pitchFamily="18" charset="2"/>
              </a:rPr>
              <a:t></a:t>
            </a:r>
            <a:r>
              <a:rPr lang="en-US" altLang="zh-CN" dirty="0">
                <a:sym typeface="+mn-ea"/>
              </a:rPr>
              <a:t> to </a:t>
            </a:r>
            <a:r>
              <a:rPr lang="en-US" altLang="zh-CN" i="1" dirty="0">
                <a:sym typeface="+mn-ea"/>
              </a:rPr>
              <a:t>V</a:t>
            </a:r>
            <a:r>
              <a:rPr lang="en-US" altLang="zh-CN" baseline="-25000" dirty="0">
                <a:sym typeface="Symbol" panose="05050102010706020507" pitchFamily="18" charset="2"/>
              </a:rPr>
              <a:t></a:t>
            </a:r>
            <a:r>
              <a:rPr lang="en-US" altLang="zh-CN" dirty="0">
                <a:sym typeface="+mn-ea"/>
              </a:rPr>
              <a:t> : </a:t>
            </a:r>
            <a:r>
              <a:rPr lang="en-US" altLang="zh-CN" i="1" dirty="0">
                <a:sym typeface="+mn-ea"/>
              </a:rPr>
              <a:t>v</a:t>
            </a:r>
            <a:r>
              <a:rPr lang="en-US" altLang="zh-CN" i="1" baseline="-25000" dirty="0">
                <a:sym typeface="+mn-ea"/>
              </a:rPr>
              <a:t>l</a:t>
            </a:r>
            <a:r>
              <a:rPr lang="en-US" altLang="zh-CN" i="1" dirty="0">
                <a:sym typeface="+mn-ea"/>
              </a:rPr>
              <a:t>, v</a:t>
            </a:r>
            <a:r>
              <a:rPr lang="en-US" altLang="zh-CN" i="1" baseline="-25000" dirty="0">
                <a:sym typeface="+mn-ea"/>
              </a:rPr>
              <a:t>2</a:t>
            </a:r>
            <a:r>
              <a:rPr lang="en-US" altLang="zh-CN" i="1" dirty="0">
                <a:sym typeface="+mn-ea"/>
              </a:rPr>
              <a:t>, . . . , v</a:t>
            </a:r>
            <a:r>
              <a:rPr lang="en-US" altLang="zh-CN" i="1" baseline="-25000" dirty="0">
                <a:sym typeface="+mn-ea"/>
              </a:rPr>
              <a:t>k</a:t>
            </a:r>
            <a:r>
              <a:rPr lang="en-US" altLang="zh-CN" dirty="0">
                <a:sym typeface="+mn-ea"/>
              </a:rPr>
              <a:t> , </a:t>
            </a:r>
            <a:r>
              <a:rPr lang="en-US" altLang="zh-CN" i="1" dirty="0">
                <a:sym typeface="+mn-ea"/>
              </a:rPr>
              <a:t>v</a:t>
            </a:r>
            <a:r>
              <a:rPr lang="en-US" altLang="zh-CN" i="1" baseline="-25000" dirty="0">
                <a:sym typeface="+mn-ea"/>
              </a:rPr>
              <a:t>k+1</a:t>
            </a:r>
            <a:r>
              <a:rPr lang="en-US" altLang="zh-CN" dirty="0">
                <a:sym typeface="+mn-ea"/>
              </a:rPr>
              <a:t> and </a:t>
            </a:r>
            <a:r>
              <a:rPr lang="en-US" altLang="zh-CN" i="1" dirty="0">
                <a:sym typeface="+mn-ea"/>
              </a:rPr>
              <a:t>E</a:t>
            </a:r>
            <a:r>
              <a:rPr lang="en-US" altLang="zh-CN" baseline="-25000" dirty="0">
                <a:sym typeface="Symbol" panose="05050102010706020507" pitchFamily="18" charset="2"/>
              </a:rPr>
              <a:t></a:t>
            </a:r>
            <a:r>
              <a:rPr lang="en-US" altLang="zh-CN" dirty="0">
                <a:sym typeface="+mn-ea"/>
              </a:rPr>
              <a:t> : </a:t>
            </a:r>
            <a:r>
              <a:rPr lang="en-US" altLang="zh-CN" i="1" dirty="0">
                <a:sym typeface="+mn-ea"/>
              </a:rPr>
              <a:t>e</a:t>
            </a:r>
            <a:r>
              <a:rPr lang="en-US" altLang="zh-CN" i="1" baseline="-25000" dirty="0">
                <a:sym typeface="+mn-ea"/>
              </a:rPr>
              <a:t>l</a:t>
            </a:r>
            <a:r>
              <a:rPr lang="en-US" altLang="zh-CN" i="1" dirty="0">
                <a:sym typeface="+mn-ea"/>
              </a:rPr>
              <a:t>, e</a:t>
            </a:r>
            <a:r>
              <a:rPr lang="en-US" altLang="zh-CN" i="1" baseline="-25000" dirty="0">
                <a:sym typeface="+mn-ea"/>
              </a:rPr>
              <a:t>2</a:t>
            </a:r>
            <a:r>
              <a:rPr lang="en-US" altLang="zh-CN" i="1" dirty="0">
                <a:sym typeface="+mn-ea"/>
              </a:rPr>
              <a:t>,…,e</a:t>
            </a:r>
            <a:r>
              <a:rPr lang="en-US" altLang="zh-CN" i="1" baseline="-25000" dirty="0">
                <a:sym typeface="+mn-ea"/>
              </a:rPr>
              <a:t>k-1</a:t>
            </a:r>
            <a:r>
              <a:rPr lang="en-US" altLang="zh-CN" baseline="-25000" dirty="0">
                <a:sym typeface="+mn-ea"/>
              </a:rPr>
              <a:t> </a:t>
            </a:r>
            <a:r>
              <a:rPr lang="en-US" altLang="zh-CN" i="1" dirty="0">
                <a:sym typeface="+mn-ea"/>
              </a:rPr>
              <a:t>,e</a:t>
            </a:r>
            <a:r>
              <a:rPr lang="en-US" altLang="zh-CN" i="1" baseline="-25000" dirty="0">
                <a:sym typeface="+mn-ea"/>
              </a:rPr>
              <a:t>k</a:t>
            </a:r>
          </a:p>
          <a:p>
            <a:pPr eaLnBrk="1" hangingPunct="1">
              <a:lnSpc>
                <a:spcPct val="110000"/>
              </a:lnSpc>
            </a:pPr>
            <a:r>
              <a:rPr lang="en-US" altLang="zh-CN" i="1" dirty="0">
                <a:sym typeface="+mn-ea"/>
              </a:rPr>
              <a:t>Step 3</a:t>
            </a:r>
            <a:r>
              <a:rPr lang="en-US" altLang="zh-CN" dirty="0">
                <a:sym typeface="+mn-ea"/>
              </a:rPr>
              <a:t>: Repeat step 2 until no edges remains in </a:t>
            </a:r>
            <a:r>
              <a:rPr lang="en-US" altLang="zh-CN" i="1" dirty="0">
                <a:sym typeface="+mn-ea"/>
              </a:rPr>
              <a:t>E</a:t>
            </a:r>
            <a:r>
              <a:rPr lang="en-US" altLang="zh-CN" dirty="0">
                <a:sym typeface="+mn-ea"/>
              </a:rPr>
              <a:t>.</a:t>
            </a:r>
            <a:endParaRPr dirty="0">
              <a:latin typeface="Times New Roman" panose="02020603050405020304" pitchFamily="18" charset="0"/>
              <a:sym typeface="+mn-ea"/>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35"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457700" y="912495"/>
            <a:ext cx="2818765" cy="706755"/>
          </a:xfrm>
          <a:prstGeom prst="rect">
            <a:avLst/>
          </a:prstGeom>
          <a:noFill/>
        </p:spPr>
        <p:txBody>
          <a:bodyPr wrap="square" rtlCol="0">
            <a:spAutoFit/>
          </a:bodyPr>
          <a:lstStyle/>
          <a:p>
            <a:pPr eaLnBrk="1" hangingPunct="1"/>
            <a:r>
              <a:rPr lang="en-US" altLang="zh-CN" sz="4000" dirty="0">
                <a:sym typeface="+mn-ea"/>
              </a:rPr>
              <a:t>Example</a:t>
            </a:r>
            <a:endParaRPr lang="zh-CN" altLang="en-US" sz="4000" b="1" dirty="0"/>
          </a:p>
        </p:txBody>
      </p:sp>
      <p:pic>
        <p:nvPicPr>
          <p:cNvPr id="32772" name="Picture 4"/>
          <p:cNvPicPr>
            <a:picLocks noChangeAspect="1"/>
          </p:cNvPicPr>
          <p:nvPr/>
        </p:nvPicPr>
        <p:blipFill>
          <a:blip r:embed="rId4"/>
          <a:stretch>
            <a:fillRect/>
          </a:stretch>
        </p:blipFill>
        <p:spPr>
          <a:xfrm>
            <a:off x="2728595" y="2486025"/>
            <a:ext cx="6276975" cy="3048000"/>
          </a:xfrm>
          <a:prstGeom prst="rect">
            <a:avLst/>
          </a:prstGeom>
          <a:noFill/>
          <a:ln w="9525">
            <a:noFill/>
          </a:ln>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35"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457700" y="912495"/>
            <a:ext cx="2818765" cy="706755"/>
          </a:xfrm>
          <a:prstGeom prst="rect">
            <a:avLst/>
          </a:prstGeom>
          <a:noFill/>
        </p:spPr>
        <p:txBody>
          <a:bodyPr wrap="square" rtlCol="0">
            <a:spAutoFit/>
          </a:bodyPr>
          <a:lstStyle/>
          <a:p>
            <a:pPr eaLnBrk="1" hangingPunct="1"/>
            <a:r>
              <a:rPr lang="en-US" altLang="zh-CN" sz="4000" dirty="0">
                <a:sym typeface="+mn-ea"/>
              </a:rPr>
              <a:t>Example</a:t>
            </a:r>
            <a:endParaRPr lang="zh-CN" altLang="en-US" sz="4000" b="1" dirty="0"/>
          </a:p>
        </p:txBody>
      </p:sp>
      <p:pic>
        <p:nvPicPr>
          <p:cNvPr id="32772" name="Picture 4"/>
          <p:cNvPicPr>
            <a:picLocks noChangeAspect="1"/>
          </p:cNvPicPr>
          <p:nvPr/>
        </p:nvPicPr>
        <p:blipFill>
          <a:blip r:embed="rId4"/>
          <a:stretch>
            <a:fillRect/>
          </a:stretch>
        </p:blipFill>
        <p:spPr>
          <a:xfrm>
            <a:off x="8447405" y="795020"/>
            <a:ext cx="3744595" cy="1818640"/>
          </a:xfrm>
          <a:prstGeom prst="rect">
            <a:avLst/>
          </a:prstGeom>
          <a:noFill/>
          <a:ln w="9525">
            <a:noFill/>
          </a:ln>
        </p:spPr>
      </p:pic>
      <p:pic>
        <p:nvPicPr>
          <p:cNvPr id="33796" name="Picture 4"/>
          <p:cNvPicPr>
            <a:picLocks noChangeAspect="1"/>
          </p:cNvPicPr>
          <p:nvPr/>
        </p:nvPicPr>
        <p:blipFill>
          <a:blip r:embed="rId5"/>
          <a:stretch>
            <a:fillRect/>
          </a:stretch>
        </p:blipFill>
        <p:spPr>
          <a:xfrm>
            <a:off x="106045" y="2192020"/>
            <a:ext cx="9144000" cy="4665663"/>
          </a:xfrm>
          <a:prstGeom prst="rect">
            <a:avLst/>
          </a:prstGeom>
          <a:noFill/>
          <a:ln w="9525">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35"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4457700" y="912495"/>
            <a:ext cx="2818765" cy="706755"/>
          </a:xfrm>
          <a:prstGeom prst="rect">
            <a:avLst/>
          </a:prstGeom>
          <a:noFill/>
        </p:spPr>
        <p:txBody>
          <a:bodyPr wrap="square" rtlCol="0">
            <a:spAutoFit/>
          </a:bodyPr>
          <a:lstStyle/>
          <a:p>
            <a:pPr eaLnBrk="1" hangingPunct="1"/>
            <a:r>
              <a:rPr lang="en-US" altLang="zh-CN" sz="4000" dirty="0">
                <a:sym typeface="+mn-ea"/>
              </a:rPr>
              <a:t>Example</a:t>
            </a:r>
            <a:endParaRPr lang="zh-CN" altLang="en-US" sz="4000" b="1" dirty="0"/>
          </a:p>
        </p:txBody>
      </p:sp>
      <p:pic>
        <p:nvPicPr>
          <p:cNvPr id="34820" name="Picture 4"/>
          <p:cNvPicPr>
            <a:picLocks noChangeAspect="1"/>
          </p:cNvPicPr>
          <p:nvPr/>
        </p:nvPicPr>
        <p:blipFill>
          <a:blip r:embed="rId4"/>
          <a:stretch>
            <a:fillRect/>
          </a:stretch>
        </p:blipFill>
        <p:spPr>
          <a:xfrm>
            <a:off x="2608580" y="2117090"/>
            <a:ext cx="6229350" cy="3381375"/>
          </a:xfrm>
          <a:prstGeom prst="rect">
            <a:avLst/>
          </a:prstGeom>
          <a:noFill/>
          <a:ln w="9525">
            <a:noFill/>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5" name="文本框 4"/>
          <p:cNvSpPr txBox="1"/>
          <p:nvPr/>
        </p:nvSpPr>
        <p:spPr>
          <a:xfrm>
            <a:off x="2728595" y="925830"/>
            <a:ext cx="8240395" cy="706755"/>
          </a:xfrm>
          <a:prstGeom prst="rect">
            <a:avLst/>
          </a:prstGeom>
          <a:noFill/>
        </p:spPr>
        <p:txBody>
          <a:bodyPr wrap="square" rtlCol="0">
            <a:spAutoFit/>
          </a:bodyPr>
          <a:lstStyle/>
          <a:p>
            <a:pPr eaLnBrk="1" hangingPunct="1"/>
            <a:r>
              <a:rPr lang="en-US" altLang="zh-CN" sz="4000" dirty="0">
                <a:sym typeface="+mn-ea"/>
              </a:rPr>
              <a:t>Euler Paths and Circuits</a:t>
            </a:r>
            <a:endParaRPr lang="zh-CN" altLang="en-US" sz="4000" b="1" dirty="0"/>
          </a:p>
        </p:txBody>
      </p:sp>
      <p:sp>
        <p:nvSpPr>
          <p:cNvPr id="2" name="Rectangle 3"/>
          <p:cNvSpPr txBox="1">
            <a:spLocks noChangeArrowheads="1"/>
          </p:cNvSpPr>
          <p:nvPr/>
        </p:nvSpPr>
        <p:spPr bwMode="auto">
          <a:xfrm>
            <a:off x="210185" y="1851660"/>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Definition</a:t>
            </a:r>
            <a:endParaRPr lang="en-US" altLang="zh-CN" dirty="0"/>
          </a:p>
          <a:p>
            <a:pPr eaLnBrk="1" hangingPunct="1"/>
            <a:r>
              <a:rPr lang="en-US" altLang="zh-CN" dirty="0">
                <a:sym typeface="+mn-ea"/>
              </a:rPr>
              <a:t>Existence  theorems</a:t>
            </a:r>
            <a:endParaRPr lang="en-US" altLang="zh-CN" dirty="0"/>
          </a:p>
          <a:p>
            <a:pPr eaLnBrk="1" hangingPunct="1"/>
            <a:r>
              <a:rPr lang="en-US" altLang="zh-CN" dirty="0">
                <a:sym typeface="+mn-ea"/>
              </a:rPr>
              <a:t>Produce an Euler circuit –Fleury’ Algorithm</a:t>
            </a:r>
            <a:endParaRPr dirty="0">
              <a:latin typeface="Times New Roman" panose="02020603050405020304" pitchFamily="18" charset="0"/>
              <a:sym typeface="+mn-ea"/>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a:t>
            </a:r>
            <a:r>
              <a:rPr lang="zh-CN" altLang="en-US" dirty="0">
                <a:latin typeface="宋体" panose="02010600030101010101" pitchFamily="2" charset="-122"/>
                <a:sym typeface="+mn-ea"/>
              </a:rPr>
              <a:t>定理</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（欧拉定理）：</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没有次为０的孤立顶点的无向图存在欧拉道路的充要条件是：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图是连通的；</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(2)</a:t>
            </a:r>
            <a:r>
              <a:rPr lang="zh-CN" altLang="en-US" dirty="0">
                <a:latin typeface="宋体" panose="02010600030101010101" pitchFamily="2" charset="-122"/>
                <a:sym typeface="+mn-ea"/>
              </a:rPr>
              <a:t>图中奇次顶点个数是０个或</a:t>
            </a:r>
            <a:r>
              <a:rPr lang="en-US" altLang="zh-CN" dirty="0">
                <a:latin typeface="宋体" panose="02010600030101010101" pitchFamily="2" charset="-122"/>
                <a:sym typeface="+mn-ea"/>
              </a:rPr>
              <a:t>2</a:t>
            </a:r>
            <a:r>
              <a:rPr lang="zh-CN" altLang="en-US" dirty="0">
                <a:latin typeface="宋体" panose="02010600030101010101" pitchFamily="2" charset="-122"/>
                <a:sym typeface="+mn-ea"/>
              </a:rPr>
              <a:t>个。</a:t>
            </a:r>
            <a:endParaRPr dirty="0">
              <a:latin typeface="Times New Roman" panose="02020603050405020304" pitchFamily="18" charset="0"/>
              <a:sym typeface="+mn-ea"/>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宋体" panose="02010600030101010101" pitchFamily="2" charset="-122"/>
                <a:sym typeface="+mn-ea"/>
              </a:rPr>
              <a:t>证明：</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必要性：</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若存在欧拉道路，且没有０次顶点，则每个顶点都有边关联，而边又全在欧拉道路上，故所有顶点都连通。</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除了起点，终点外，欧拉道路每经过一个顶点，使顶点的次增加２，故只有起点和终点才可能成为奇次顶点，而一个奇次顶点是不可能的，当无奇次顶点时，是欧拉回路。</a:t>
            </a:r>
          </a:p>
          <a:p>
            <a:pPr marL="0" lvl="0" indent="0" eaLnBrk="1" hangingPunct="1">
              <a:spcBef>
                <a:spcPct val="50000"/>
              </a:spcBef>
              <a:buNone/>
            </a:pPr>
            <a:r>
              <a:rPr lang="zh-CN" altLang="en-US" dirty="0">
                <a:latin typeface="宋体" panose="02010600030101010101" pitchFamily="2" charset="-122"/>
                <a:sym typeface="+mn-ea"/>
              </a:rPr>
              <a:t>充分性：</a:t>
            </a:r>
            <a:endParaRPr lang="zh-CN" altLang="en-US" b="1" dirty="0">
              <a:latin typeface="宋体" panose="02010600030101010101" pitchFamily="2" charset="-122"/>
            </a:endParaRPr>
          </a:p>
          <a:p>
            <a:pPr marL="0" lvl="0" indent="0" eaLnBrk="1" hangingPunct="1">
              <a:spcBef>
                <a:spcPct val="50000"/>
              </a:spcBef>
              <a:buNone/>
            </a:pPr>
            <a:r>
              <a:rPr lang="zh-CN" altLang="en-US" dirty="0">
                <a:latin typeface="宋体" panose="02010600030101010101" pitchFamily="2" charset="-122"/>
                <a:sym typeface="+mn-ea"/>
              </a:rPr>
              <a:t>   若</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(2)</a:t>
            </a:r>
            <a:r>
              <a:rPr lang="zh-CN" altLang="en-US" dirty="0">
                <a:latin typeface="宋体" panose="02010600030101010101" pitchFamily="2" charset="-122"/>
                <a:sym typeface="+mn-ea"/>
              </a:rPr>
              <a:t>成立</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构造欧拉道路</a:t>
            </a:r>
            <a:r>
              <a:rPr lang="en-US" altLang="zh-CN" dirty="0">
                <a:latin typeface="宋体" panose="02010600030101010101" pitchFamily="2" charset="-122"/>
                <a:sym typeface="+mn-ea"/>
              </a:rPr>
              <a:t>.</a:t>
            </a:r>
            <a:endParaRPr lang="en-US" altLang="zh-CN" b="1" dirty="0">
              <a:latin typeface="宋体" panose="02010600030101010101" pitchFamily="2" charset="-122"/>
            </a:endParaRPr>
          </a:p>
          <a:p>
            <a:pPr marL="0" lvl="0" indent="0" algn="just" eaLnBrk="1" hangingPunct="1">
              <a:spcBef>
                <a:spcPct val="0"/>
              </a:spcBef>
              <a:buNone/>
            </a:pPr>
            <a:endParaRPr dirty="0">
              <a:latin typeface="Times New Roman" panose="02020603050405020304" pitchFamily="18" charset="0"/>
              <a:sym typeface="+mn-ea"/>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若图Ｇ存在奇次顶点，任取一个作为起点，若不存在，则任取一个顶点作为起点。</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若此图有ｎ条边，总次为２ｎ。每进入或离开一个顶点，让此顶点的次减１，由于除了两个（或没有）奇次顶点外，其余顶点次为偶数，只要进得去，一定出得来，直至进入另一个奇次顶点（或起点）作为终点。</a:t>
            </a:r>
            <a:r>
              <a:rPr lang="zh-CN" altLang="en-US" dirty="0">
                <a:latin typeface="Times New Roman" panose="02020603050405020304" pitchFamily="18" charset="0"/>
                <a:sym typeface="+mn-ea"/>
              </a:rPr>
              <a:t>这样构造的是简单道路，如果经过所有的边，即得到一条欧拉道路。</a:t>
            </a:r>
          </a:p>
          <a:p>
            <a:pPr marL="0" lvl="0" indent="0" algn="just" eaLnBrk="1" hangingPunct="1">
              <a:spcBef>
                <a:spcPct val="0"/>
              </a:spcBef>
              <a:buNone/>
            </a:pPr>
            <a:endParaRPr lang="zh-CN" altLang="en-US" dirty="0">
              <a:latin typeface="Times New Roman" panose="02020603050405020304" pitchFamily="18" charset="0"/>
              <a:sym typeface="+mn-ea"/>
            </a:endParaRPr>
          </a:p>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不然，记走过的简单道路为ｐ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上顶点集Ｖ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，边集Ｅ</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）是Ｇ的子图。</a:t>
            </a:r>
            <a:endParaRPr lang="zh-CN" altLang="en-US" b="1" dirty="0">
              <a:latin typeface="宋体" panose="02010600030101010101" pitchFamily="2" charset="-122"/>
            </a:endParaRPr>
          </a:p>
          <a:p>
            <a:pPr marL="0" lvl="0" indent="0" algn="just" eaLnBrk="1" hangingPunct="1">
              <a:spcBef>
                <a:spcPct val="0"/>
              </a:spcBef>
              <a:buNone/>
            </a:pPr>
            <a:endParaRPr dirty="0">
              <a:latin typeface="Times New Roman" panose="02020603050405020304" pitchFamily="18" charset="0"/>
              <a:sym typeface="+mn-ea"/>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若Ｇ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）是Ｇ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的关于Ｇ的余图，Ｅ</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＝Ｅ－Ｅ</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，但Ｖ</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en-US" altLang="zh-CN" dirty="0">
                <a:latin typeface="宋体" panose="02010600030101010101" pitchFamily="2" charset="-122"/>
                <a:sym typeface="+mn-ea"/>
              </a:rPr>
              <a:t>≠φ</a:t>
            </a:r>
            <a:r>
              <a:rPr lang="zh-CN" altLang="en-US" dirty="0">
                <a:latin typeface="宋体" panose="02010600030101010101" pitchFamily="2" charset="-122"/>
                <a:sym typeface="+mn-ea"/>
              </a:rPr>
              <a:t>，否则Ｇ不连通，设Ｃ∈Ｖ</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，从Ｃ出发，用上面方法作Ｇ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的简单回路ｐ</a:t>
            </a:r>
            <a:r>
              <a:rPr lang="en-US" altLang="zh-CN" baseline="-25000" dirty="0">
                <a:latin typeface="宋体" panose="02010600030101010101" pitchFamily="2" charset="-122"/>
                <a:sym typeface="+mn-ea"/>
              </a:rPr>
              <a:t>2</a:t>
            </a:r>
            <a:r>
              <a:rPr lang="en-US" altLang="zh-CN" dirty="0">
                <a:latin typeface="宋体" panose="02010600030101010101" pitchFamily="2" charset="-122"/>
                <a:sym typeface="+mn-ea"/>
              </a:rPr>
              <a:t> </a:t>
            </a:r>
            <a:r>
              <a:rPr lang="zh-CN" altLang="en-US" dirty="0">
                <a:latin typeface="宋体" panose="02010600030101010101" pitchFamily="2" charset="-122"/>
                <a:sym typeface="+mn-ea"/>
              </a:rPr>
              <a:t>回到Ｃ</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这能做到。</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因为作好ｐ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后，留下顶点的次都是偶次。若ｐ</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ｐ</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经过所有边，则欧拉道路是ｐ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走到Ｃ时，先把ｐ</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走完，最后走完ｐ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的余下道路。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若ｐ</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ｐ</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仍未经过所有边，将ｐ</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ｐ</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视为ｐ</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重复上述过程，由于Ｅ边有限，故存在欧拉道路。</a:t>
            </a:r>
            <a:endParaRPr dirty="0">
              <a:latin typeface="Times New Roman" panose="02020603050405020304" pitchFamily="18" charset="0"/>
              <a:sym typeface="+mn-ea"/>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304165" y="433641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eaLnBrk="1" hangingPunct="1">
              <a:spcBef>
                <a:spcPct val="50000"/>
              </a:spcBef>
              <a:buNone/>
            </a:pPr>
            <a:r>
              <a:rPr lang="zh-CN" altLang="en-US" dirty="0">
                <a:latin typeface="Times New Roman" panose="02020603050405020304" pitchFamily="18" charset="0"/>
                <a:sym typeface="+mn-ea"/>
              </a:rPr>
              <a:t>（</a:t>
            </a:r>
            <a:r>
              <a:rPr lang="en-US" altLang="zh-CN" dirty="0">
                <a:latin typeface="Times New Roman" panose="02020603050405020304" pitchFamily="18" charset="0"/>
                <a:sym typeface="+mn-ea"/>
              </a:rPr>
              <a:t>1</a:t>
            </a:r>
            <a:r>
              <a:rPr lang="zh-CN" altLang="en-US" dirty="0">
                <a:latin typeface="Times New Roman" panose="02020603050405020304" pitchFamily="18" charset="0"/>
                <a:sym typeface="+mn-ea"/>
              </a:rPr>
              <a:t>）顶点的次：</a:t>
            </a:r>
            <a:r>
              <a:rPr lang="en-US" altLang="zh-CN" dirty="0">
                <a:latin typeface="Times New Roman" panose="02020603050405020304" pitchFamily="18" charset="0"/>
                <a:sym typeface="+mn-ea"/>
              </a:rPr>
              <a:t>A(3) , B(2) , C(4) , D(2) , E(6), F(2) , G(6) , H(2) , I(4) , J(3</a:t>
            </a:r>
            <a:r>
              <a:rPr lang="zh-CN" altLang="en-US" dirty="0">
                <a:latin typeface="Times New Roman" panose="02020603050405020304" pitchFamily="18" charset="0"/>
                <a:sym typeface="+mn-ea"/>
              </a:rPr>
              <a:t>）。其中奇次顶点</a:t>
            </a:r>
            <a:r>
              <a:rPr lang="en-US" altLang="zh-CN" dirty="0">
                <a:latin typeface="Times New Roman" panose="02020603050405020304" pitchFamily="18" charset="0"/>
                <a:sym typeface="+mn-ea"/>
              </a:rPr>
              <a:t>A</a:t>
            </a:r>
            <a:r>
              <a:rPr lang="zh-CN" altLang="en-US" dirty="0">
                <a:latin typeface="Times New Roman" panose="02020603050405020304" pitchFamily="18" charset="0"/>
                <a:sym typeface="+mn-ea"/>
              </a:rPr>
              <a:t>，</a:t>
            </a:r>
            <a:r>
              <a:rPr lang="en-US" altLang="zh-CN" dirty="0">
                <a:latin typeface="Times New Roman" panose="02020603050405020304" pitchFamily="18" charset="0"/>
                <a:sym typeface="+mn-ea"/>
              </a:rPr>
              <a:t>J</a:t>
            </a:r>
            <a:endParaRPr lang="en-US" altLang="zh-CN" b="1" dirty="0">
              <a:latin typeface="Times New Roman" panose="02020603050405020304" pitchFamily="18" charset="0"/>
            </a:endParaRPr>
          </a:p>
          <a:p>
            <a:pPr marL="0" lvl="0" indent="0" eaLnBrk="1" hangingPunct="1">
              <a:spcBef>
                <a:spcPct val="50000"/>
              </a:spcBef>
              <a:buNone/>
            </a:pPr>
            <a:r>
              <a:rPr lang="zh-CN" altLang="en-US" dirty="0">
                <a:latin typeface="Times New Roman" panose="02020603050405020304" pitchFamily="18" charset="0"/>
                <a:sym typeface="+mn-ea"/>
              </a:rPr>
              <a:t>（</a:t>
            </a:r>
            <a:r>
              <a:rPr lang="en-US" altLang="zh-CN" dirty="0">
                <a:latin typeface="Times New Roman" panose="02020603050405020304" pitchFamily="18" charset="0"/>
                <a:sym typeface="+mn-ea"/>
              </a:rPr>
              <a:t>2</a:t>
            </a:r>
            <a:r>
              <a:rPr lang="zh-CN" altLang="en-US" dirty="0">
                <a:latin typeface="Times New Roman" panose="02020603050405020304" pitchFamily="18" charset="0"/>
                <a:sym typeface="+mn-ea"/>
              </a:rPr>
              <a:t>）从</a:t>
            </a:r>
            <a:r>
              <a:rPr lang="en-US" altLang="zh-CN" dirty="0">
                <a:latin typeface="Times New Roman" panose="02020603050405020304" pitchFamily="18" charset="0"/>
                <a:sym typeface="+mn-ea"/>
              </a:rPr>
              <a:t>A</a:t>
            </a:r>
            <a:r>
              <a:rPr lang="zh-CN" altLang="en-US" dirty="0">
                <a:latin typeface="Times New Roman" panose="02020603050405020304" pitchFamily="18" charset="0"/>
                <a:sym typeface="+mn-ea"/>
              </a:rPr>
              <a:t>出发，走一条道路   </a:t>
            </a:r>
            <a:endParaRPr lang="zh-CN" altLang="en-US" b="1" dirty="0">
              <a:latin typeface="Times New Roman" panose="02020603050405020304" pitchFamily="18" charset="0"/>
            </a:endParaRPr>
          </a:p>
          <a:p>
            <a:pPr marL="0" lvl="0" indent="0" eaLnBrk="1" hangingPunct="1">
              <a:spcBef>
                <a:spcPct val="50000"/>
              </a:spcBef>
              <a:buNone/>
            </a:pPr>
            <a:r>
              <a:rPr lang="zh-CN" altLang="en-US" dirty="0">
                <a:latin typeface="Times New Roman" panose="02020603050405020304" pitchFamily="18" charset="0"/>
                <a:sym typeface="+mn-ea"/>
              </a:rPr>
              <a:t>        （</a:t>
            </a:r>
            <a:r>
              <a:rPr lang="en-US" altLang="zh-CN" dirty="0">
                <a:latin typeface="Times New Roman" panose="02020603050405020304" pitchFamily="18" charset="0"/>
                <a:sym typeface="+mn-ea"/>
              </a:rPr>
              <a:t>A,C,E,A,B,C,D,E,G,J</a:t>
            </a:r>
            <a:r>
              <a:rPr lang="zh-CN" altLang="en-US" dirty="0">
                <a:latin typeface="Times New Roman" panose="02020603050405020304" pitchFamily="18" charset="0"/>
                <a:sym typeface="+mn-ea"/>
              </a:rPr>
              <a:t>）</a:t>
            </a:r>
            <a:endParaRPr dirty="0">
              <a:latin typeface="Times New Roman" panose="02020603050405020304" pitchFamily="18" charset="0"/>
              <a:sym typeface="+mn-ea"/>
            </a:endParaRPr>
          </a:p>
        </p:txBody>
      </p:sp>
      <p:graphicFrame>
        <p:nvGraphicFramePr>
          <p:cNvPr id="1615875" name="Object 3"/>
          <p:cNvGraphicFramePr>
            <a:graphicFrameLocks noChangeAspect="1"/>
          </p:cNvGraphicFramePr>
          <p:nvPr/>
        </p:nvGraphicFramePr>
        <p:xfrm>
          <a:off x="1926590" y="795020"/>
          <a:ext cx="7315200" cy="4624388"/>
        </p:xfrm>
        <a:graphic>
          <a:graphicData uri="http://schemas.openxmlformats.org/presentationml/2006/ole">
            <mc:AlternateContent xmlns:mc="http://schemas.openxmlformats.org/markup-compatibility/2006">
              <mc:Choice xmlns:v="urn:schemas-microsoft-com:vml" Requires="v">
                <p:oleObj r:id="rId4" imgW="3429000" imgH="2468880" progId="Word.Picture.8">
                  <p:embed/>
                </p:oleObj>
              </mc:Choice>
              <mc:Fallback>
                <p:oleObj r:id="rId4" imgW="3429000" imgH="2468880" progId="Word.Picture.8">
                  <p:embed/>
                  <p:pic>
                    <p:nvPicPr>
                      <p:cNvPr id="1615875" name="Object 3"/>
                      <p:cNvPicPr/>
                      <p:nvPr/>
                    </p:nvPicPr>
                    <p:blipFill>
                      <a:blip r:embed="rId5"/>
                      <a:stretch>
                        <a:fillRect/>
                      </a:stretch>
                    </p:blipFill>
                    <p:spPr>
                      <a:xfrm>
                        <a:off x="1926590" y="795020"/>
                        <a:ext cx="7315200" cy="4624388"/>
                      </a:xfrm>
                      <a:prstGeom prst="rect">
                        <a:avLst/>
                      </a:prstGeom>
                      <a:noFill/>
                      <a:ln w="38100">
                        <a:noFill/>
                        <a:miter/>
                      </a:ln>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15875"/>
                                        </p:tgtEl>
                                        <p:attrNameLst>
                                          <p:attrName>style.visibility</p:attrName>
                                        </p:attrNameLst>
                                      </p:cBhvr>
                                      <p:to>
                                        <p:strVal val="visible"/>
                                      </p:to>
                                    </p:set>
                                    <p:animEffect transition="in" filter="wipe(up)">
                                      <p:cBhvr>
                                        <p:cTn id="7" dur="500"/>
                                        <p:tgtEl>
                                          <p:spTgt spid="1615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Text Box 2">
            <a:extLst>
              <a:ext uri="{FF2B5EF4-FFF2-40B4-BE49-F238E27FC236}">
                <a16:creationId xmlns:a16="http://schemas.microsoft.com/office/drawing/2014/main" id="{A0D19CF4-0A85-4A73-8A0C-85B7282A65EC}"/>
              </a:ext>
            </a:extLst>
          </p:cNvPr>
          <p:cNvSpPr txBox="1">
            <a:spLocks noChangeArrowheads="1"/>
          </p:cNvSpPr>
          <p:nvPr/>
        </p:nvSpPr>
        <p:spPr bwMode="auto">
          <a:xfrm>
            <a:off x="3550403" y="763622"/>
            <a:ext cx="105556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en-US" altLang="zh-CN" sz="4400" b="1" kern="0" dirty="0">
                <a:solidFill>
                  <a:schemeClr val="tx2"/>
                </a:solidFill>
                <a:latin typeface="+mj-lt"/>
                <a:ea typeface="+mj-ea"/>
                <a:cs typeface="+mj-cs"/>
              </a:rPr>
              <a:t>Connectivity /</a:t>
            </a:r>
            <a:r>
              <a:rPr lang="zh-CN" altLang="en-US" sz="4400" b="1" kern="0" dirty="0">
                <a:solidFill>
                  <a:schemeClr val="tx2"/>
                </a:solidFill>
                <a:latin typeface="+mj-lt"/>
                <a:ea typeface="+mj-ea"/>
                <a:cs typeface="+mj-cs"/>
              </a:rPr>
              <a:t>连通性</a:t>
            </a:r>
            <a:endParaRPr lang="en-US" altLang="zh-CN" sz="4400" b="1" kern="0" dirty="0">
              <a:solidFill>
                <a:schemeClr val="tx2"/>
              </a:solidFill>
              <a:latin typeface="+mj-lt"/>
              <a:ea typeface="+mj-ea"/>
              <a:cs typeface="+mj-cs"/>
            </a:endParaRPr>
          </a:p>
        </p:txBody>
      </p:sp>
      <p:sp>
        <p:nvSpPr>
          <p:cNvPr id="8" name="Text Box 3">
            <a:extLst>
              <a:ext uri="{FF2B5EF4-FFF2-40B4-BE49-F238E27FC236}">
                <a16:creationId xmlns:a16="http://schemas.microsoft.com/office/drawing/2014/main" id="{7422C1EA-A5F1-499E-B4C0-4A26A5EC3FFE}"/>
              </a:ext>
            </a:extLst>
          </p:cNvPr>
          <p:cNvSpPr txBox="1">
            <a:spLocks noChangeArrowheads="1"/>
          </p:cNvSpPr>
          <p:nvPr/>
        </p:nvSpPr>
        <p:spPr bwMode="auto">
          <a:xfrm>
            <a:off x="316424" y="1577308"/>
            <a:ext cx="11875576" cy="481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en-US" altLang="zh-CN" b="1" kern="0" dirty="0">
                <a:latin typeface="+mn-lt"/>
                <a:ea typeface="+mn-ea"/>
              </a:rPr>
              <a:t>[</a:t>
            </a:r>
            <a:r>
              <a:rPr lang="zh-CN" altLang="en-US" b="1" kern="0" dirty="0">
                <a:latin typeface="+mn-lt"/>
                <a:ea typeface="+mn-ea"/>
              </a:rPr>
              <a:t>定义</a:t>
            </a:r>
            <a:r>
              <a:rPr lang="en-US" altLang="zh-CN" b="1" kern="0" dirty="0">
                <a:latin typeface="+mn-lt"/>
                <a:ea typeface="+mn-ea"/>
              </a:rPr>
              <a:t>]</a:t>
            </a:r>
            <a:r>
              <a:rPr lang="zh-CN" altLang="en-US" b="1" kern="0" dirty="0">
                <a:latin typeface="+mn-lt"/>
                <a:ea typeface="+mn-ea"/>
              </a:rPr>
              <a:t>道路</a:t>
            </a:r>
            <a:r>
              <a:rPr lang="en-US" altLang="zh-CN" b="1" kern="0" dirty="0">
                <a:latin typeface="+mn-lt"/>
                <a:ea typeface="+mn-ea"/>
              </a:rPr>
              <a:t>/path:</a:t>
            </a:r>
            <a:endParaRPr lang="zh-CN" altLang="en-US" b="1" kern="0" dirty="0">
              <a:latin typeface="+mn-lt"/>
              <a:ea typeface="+mn-ea"/>
            </a:endParaRPr>
          </a:p>
          <a:p>
            <a:pPr fontAlgn="base">
              <a:lnSpc>
                <a:spcPct val="150000"/>
              </a:lnSpc>
              <a:spcAft>
                <a:spcPct val="0"/>
              </a:spcAft>
              <a:buNone/>
            </a:pPr>
            <a:r>
              <a:rPr lang="zh-CN" altLang="en-US" b="1" kern="0" dirty="0">
                <a:latin typeface="+mn-lt"/>
                <a:ea typeface="+mn-ea"/>
              </a:rPr>
              <a:t>   当Ｇ中相邻边的序列（Ｖ</a:t>
            </a:r>
            <a:r>
              <a:rPr lang="en-US" altLang="zh-CN" b="1" kern="0" baseline="-25000" dirty="0">
                <a:latin typeface="+mn-lt"/>
                <a:ea typeface="+mn-ea"/>
              </a:rPr>
              <a:t>0</a:t>
            </a:r>
            <a:r>
              <a:rPr lang="zh-CN" altLang="en-US" b="1" kern="0" dirty="0">
                <a:latin typeface="+mn-lt"/>
                <a:ea typeface="+mn-ea"/>
              </a:rPr>
              <a:t>，Ｖ</a:t>
            </a:r>
            <a:r>
              <a:rPr lang="en-US" altLang="zh-CN" b="1" kern="0" baseline="-25000" dirty="0">
                <a:latin typeface="+mn-lt"/>
                <a:ea typeface="+mn-ea"/>
              </a:rPr>
              <a:t>1</a:t>
            </a:r>
            <a:r>
              <a:rPr lang="zh-CN" altLang="en-US" b="1" kern="0" dirty="0">
                <a:latin typeface="+mn-lt"/>
                <a:ea typeface="+mn-ea"/>
              </a:rPr>
              <a:t>），（Ｖ</a:t>
            </a:r>
            <a:r>
              <a:rPr lang="en-US" altLang="zh-CN" b="1" kern="0" baseline="-25000" dirty="0">
                <a:latin typeface="+mn-lt"/>
                <a:ea typeface="+mn-ea"/>
              </a:rPr>
              <a:t>1</a:t>
            </a:r>
            <a:r>
              <a:rPr lang="zh-CN" altLang="en-US" b="1" kern="0" dirty="0">
                <a:latin typeface="+mn-lt"/>
                <a:ea typeface="+mn-ea"/>
              </a:rPr>
              <a:t>，Ｖ</a:t>
            </a:r>
            <a:r>
              <a:rPr lang="en-US" altLang="zh-CN" b="1" kern="0" baseline="-25000" dirty="0">
                <a:latin typeface="+mn-lt"/>
                <a:ea typeface="+mn-ea"/>
              </a:rPr>
              <a:t>2</a:t>
            </a:r>
            <a:r>
              <a:rPr lang="zh-CN" altLang="en-US" b="1" kern="0" dirty="0">
                <a:latin typeface="+mn-lt"/>
                <a:ea typeface="+mn-ea"/>
              </a:rPr>
              <a:t>），</a:t>
            </a:r>
            <a:r>
              <a:rPr lang="en-US" altLang="zh-CN" b="1" kern="0" dirty="0">
                <a:latin typeface="+mn-lt"/>
                <a:ea typeface="+mn-ea"/>
              </a:rPr>
              <a:t>…</a:t>
            </a:r>
          </a:p>
          <a:p>
            <a:pPr fontAlgn="base">
              <a:lnSpc>
                <a:spcPct val="150000"/>
              </a:lnSpc>
              <a:spcAft>
                <a:spcPct val="0"/>
              </a:spcAft>
              <a:buNone/>
            </a:pPr>
            <a:r>
              <a:rPr lang="zh-CN" altLang="en-US" b="1" kern="0" dirty="0">
                <a:latin typeface="+mn-lt"/>
                <a:ea typeface="+mn-ea"/>
              </a:rPr>
              <a:t>（Ｖ</a:t>
            </a:r>
            <a:r>
              <a:rPr lang="en-US" altLang="zh-CN" b="1" kern="0" baseline="-25000" dirty="0">
                <a:latin typeface="+mn-lt"/>
                <a:ea typeface="+mn-ea"/>
              </a:rPr>
              <a:t>k-1</a:t>
            </a:r>
            <a:r>
              <a:rPr lang="zh-CN" altLang="en-US" b="1" kern="0" dirty="0">
                <a:latin typeface="+mn-lt"/>
                <a:ea typeface="+mn-ea"/>
              </a:rPr>
              <a:t>，Ｖ</a:t>
            </a:r>
            <a:r>
              <a:rPr lang="en-US" altLang="zh-CN" b="1" kern="0" baseline="-25000" dirty="0">
                <a:latin typeface="+mn-lt"/>
                <a:ea typeface="+mn-ea"/>
              </a:rPr>
              <a:t>k</a:t>
            </a:r>
            <a:r>
              <a:rPr lang="zh-CN" altLang="en-US" b="1" kern="0" dirty="0">
                <a:latin typeface="+mn-lt"/>
                <a:ea typeface="+mn-ea"/>
              </a:rPr>
              <a:t>）称为一条道路（通路）。此道路的长度为ｋ。也可以（Ｖ</a:t>
            </a:r>
            <a:r>
              <a:rPr lang="en-US" altLang="zh-CN" b="1" kern="0" baseline="-25000" dirty="0">
                <a:latin typeface="+mn-lt"/>
                <a:ea typeface="+mn-ea"/>
              </a:rPr>
              <a:t>0</a:t>
            </a:r>
            <a:r>
              <a:rPr lang="zh-CN" altLang="en-US" b="1" kern="0" dirty="0">
                <a:latin typeface="+mn-lt"/>
                <a:ea typeface="+mn-ea"/>
              </a:rPr>
              <a:t>，Ｖ</a:t>
            </a:r>
            <a:r>
              <a:rPr lang="en-US" altLang="zh-CN" b="1" kern="0" baseline="-25000" dirty="0">
                <a:latin typeface="+mn-lt"/>
                <a:ea typeface="+mn-ea"/>
              </a:rPr>
              <a:t>1</a:t>
            </a:r>
            <a:r>
              <a:rPr lang="zh-CN" altLang="en-US" b="1" kern="0" dirty="0">
                <a:latin typeface="+mn-lt"/>
                <a:ea typeface="+mn-ea"/>
              </a:rPr>
              <a:t>，</a:t>
            </a:r>
            <a:r>
              <a:rPr lang="en-US" altLang="zh-CN" b="1" kern="0" dirty="0">
                <a:latin typeface="+mn-lt"/>
                <a:ea typeface="+mn-ea"/>
              </a:rPr>
              <a:t>…</a:t>
            </a:r>
            <a:r>
              <a:rPr lang="zh-CN" altLang="en-US" b="1" kern="0" dirty="0">
                <a:latin typeface="+mn-lt"/>
                <a:ea typeface="+mn-ea"/>
              </a:rPr>
              <a:t>，Ｖ</a:t>
            </a:r>
            <a:r>
              <a:rPr lang="en-US" altLang="zh-CN" b="1" kern="0" baseline="-25000" dirty="0">
                <a:latin typeface="+mn-lt"/>
                <a:ea typeface="+mn-ea"/>
              </a:rPr>
              <a:t>k</a:t>
            </a:r>
            <a:r>
              <a:rPr lang="zh-CN" altLang="en-US" b="1" kern="0" dirty="0">
                <a:latin typeface="+mn-lt"/>
                <a:ea typeface="+mn-ea"/>
              </a:rPr>
              <a:t>）表示道路，Ｖ</a:t>
            </a:r>
            <a:r>
              <a:rPr lang="en-US" altLang="zh-CN" b="1" kern="0" baseline="-25000" dirty="0">
                <a:latin typeface="+mn-lt"/>
                <a:ea typeface="+mn-ea"/>
              </a:rPr>
              <a:t>0</a:t>
            </a:r>
            <a:r>
              <a:rPr lang="zh-CN" altLang="en-US" b="1" kern="0" dirty="0">
                <a:latin typeface="+mn-lt"/>
                <a:ea typeface="+mn-ea"/>
              </a:rPr>
              <a:t>为起点，Ｖ</a:t>
            </a:r>
            <a:r>
              <a:rPr lang="en-US" altLang="zh-CN" b="1" kern="0" baseline="-25000" dirty="0">
                <a:latin typeface="+mn-lt"/>
                <a:ea typeface="+mn-ea"/>
              </a:rPr>
              <a:t>k</a:t>
            </a:r>
            <a:r>
              <a:rPr lang="zh-CN" altLang="en-US" b="1" kern="0" dirty="0">
                <a:latin typeface="+mn-lt"/>
                <a:ea typeface="+mn-ea"/>
              </a:rPr>
              <a:t>为终点。</a:t>
            </a:r>
          </a:p>
          <a:p>
            <a:pPr fontAlgn="base">
              <a:lnSpc>
                <a:spcPct val="150000"/>
              </a:lnSpc>
              <a:spcAft>
                <a:spcPct val="0"/>
              </a:spcAft>
              <a:buNone/>
            </a:pPr>
            <a:r>
              <a:rPr lang="zh-CN" altLang="en-US" b="1" kern="0" dirty="0">
                <a:latin typeface="+mn-lt"/>
                <a:ea typeface="+mn-ea"/>
              </a:rPr>
              <a:t>      当Ｖ</a:t>
            </a:r>
            <a:r>
              <a:rPr lang="en-US" altLang="zh-CN" b="1" kern="0" baseline="-25000" dirty="0">
                <a:latin typeface="+mn-lt"/>
                <a:ea typeface="+mn-ea"/>
              </a:rPr>
              <a:t>0</a:t>
            </a:r>
            <a:r>
              <a:rPr lang="en-US" altLang="zh-CN" b="1" kern="0" dirty="0">
                <a:latin typeface="+mn-lt"/>
                <a:ea typeface="+mn-ea"/>
              </a:rPr>
              <a:t>=</a:t>
            </a:r>
            <a:r>
              <a:rPr lang="zh-CN" altLang="en-US" b="1" kern="0" dirty="0">
                <a:latin typeface="+mn-lt"/>
                <a:ea typeface="+mn-ea"/>
              </a:rPr>
              <a:t>Ｖ</a:t>
            </a:r>
            <a:r>
              <a:rPr lang="en-US" altLang="zh-CN" b="1" kern="0" baseline="-25000" dirty="0">
                <a:latin typeface="+mn-lt"/>
                <a:ea typeface="+mn-ea"/>
              </a:rPr>
              <a:t>k</a:t>
            </a:r>
            <a:r>
              <a:rPr lang="zh-CN" altLang="en-US" b="1" kern="0" dirty="0">
                <a:latin typeface="+mn-lt"/>
                <a:ea typeface="+mn-ea"/>
              </a:rPr>
              <a:t>时，该道路称为</a:t>
            </a:r>
            <a:r>
              <a:rPr lang="zh-CN" altLang="en-US" b="1" kern="0" dirty="0">
                <a:solidFill>
                  <a:srgbClr val="FF0000"/>
                </a:solidFill>
                <a:latin typeface="+mn-lt"/>
                <a:ea typeface="+mn-ea"/>
              </a:rPr>
              <a:t>回路</a:t>
            </a:r>
            <a:r>
              <a:rPr lang="en-US" altLang="zh-CN" b="1" kern="0" dirty="0">
                <a:solidFill>
                  <a:srgbClr val="FF0000"/>
                </a:solidFill>
                <a:latin typeface="+mn-lt"/>
                <a:ea typeface="+mn-ea"/>
              </a:rPr>
              <a:t>/circuit</a:t>
            </a:r>
            <a:r>
              <a:rPr lang="zh-CN" altLang="en-US" b="1" kern="0" dirty="0">
                <a:latin typeface="+mn-lt"/>
                <a:ea typeface="+mn-ea"/>
              </a:rPr>
              <a:t>。</a:t>
            </a:r>
          </a:p>
          <a:p>
            <a:pPr algn="just" eaLnBrk="1" hangingPunct="1">
              <a:lnSpc>
                <a:spcPct val="150000"/>
              </a:lnSpc>
              <a:spcBef>
                <a:spcPct val="0"/>
              </a:spcBef>
              <a:buFontTx/>
              <a:buNone/>
            </a:pPr>
            <a:endParaRPr kumimoji="1" lang="en-US" altLang="zh-CN" sz="3600" b="1" dirty="0">
              <a:latin typeface="Times New Roman" panose="02020603050405020304" pitchFamily="18" charset="0"/>
            </a:endParaRPr>
          </a:p>
        </p:txBody>
      </p:sp>
    </p:spTree>
    <p:extLst>
      <p:ext uri="{BB962C8B-B14F-4D97-AF65-F5344CB8AC3E}">
        <p14:creationId xmlns:p14="http://schemas.microsoft.com/office/powerpoint/2010/main" val="282552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宋体" panose="02010600030101010101" pitchFamily="2" charset="-122"/>
                <a:sym typeface="+mn-ea"/>
              </a:rPr>
              <a:t>（</a:t>
            </a:r>
            <a:r>
              <a:rPr lang="en-US" altLang="zh-CN" dirty="0">
                <a:latin typeface="宋体" panose="02010600030101010101" pitchFamily="2" charset="-122"/>
                <a:sym typeface="+mn-ea"/>
              </a:rPr>
              <a:t>3</a:t>
            </a:r>
            <a:r>
              <a:rPr lang="zh-CN" altLang="en-US" dirty="0">
                <a:latin typeface="宋体" panose="02010600030101010101" pitchFamily="2" charset="-122"/>
                <a:sym typeface="+mn-ea"/>
              </a:rPr>
              <a:t>）Ｇ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Ｖ</a:t>
            </a:r>
            <a:r>
              <a:rPr lang="en-US" altLang="zh-CN" baseline="-25000" dirty="0">
                <a:latin typeface="宋体" panose="02010600030101010101" pitchFamily="2" charset="-122"/>
                <a:sym typeface="+mn-ea"/>
              </a:rPr>
              <a:t>1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B</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D</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endParaRPr lang="en-US" altLang="zh-CN" b="1" dirty="0">
              <a:latin typeface="宋体" panose="02010600030101010101" pitchFamily="2" charset="-122"/>
            </a:endParaRPr>
          </a:p>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1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B</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B</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D</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D</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t>
            </a:r>
            <a:endParaRPr lang="en-US" altLang="zh-CN" b="1" dirty="0">
              <a:latin typeface="宋体" panose="02010600030101010101" pitchFamily="2" charset="-122"/>
            </a:endParaRPr>
          </a:p>
          <a:p>
            <a:pPr marL="0" lvl="0" indent="0" eaLnBrk="1" hangingPunct="1">
              <a:spcBef>
                <a:spcPct val="0"/>
              </a:spcBef>
              <a:buNone/>
            </a:pPr>
            <a:endParaRPr lang="en-US" altLang="zh-CN" b="1" dirty="0">
              <a:latin typeface="宋体" panose="02010600030101010101" pitchFamily="2" charset="-122"/>
            </a:endParaRPr>
          </a:p>
          <a:p>
            <a:pPr marL="0" lvl="0" indent="0"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，Ｅ</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eaLnBrk="1" hangingPunct="1">
              <a:spcBef>
                <a:spcPct val="0"/>
              </a:spcBef>
              <a:buNone/>
            </a:pPr>
            <a:r>
              <a:rPr lang="zh-CN" altLang="en-US" dirty="0">
                <a:latin typeface="宋体" panose="02010600030101010101" pitchFamily="2" charset="-122"/>
                <a:sym typeface="+mn-ea"/>
              </a:rPr>
              <a:t>     Ｅ</a:t>
            </a:r>
            <a:r>
              <a:rPr lang="en-US" altLang="zh-CN" baseline="-25000" dirty="0">
                <a:latin typeface="宋体" panose="02010600030101010101" pitchFamily="2" charset="-122"/>
                <a:sym typeface="+mn-ea"/>
              </a:rPr>
              <a:t>2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H</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H</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t>
            </a:r>
            <a:endParaRPr lang="en-US" altLang="zh-CN" b="1" dirty="0">
              <a:latin typeface="宋体" panose="02010600030101010101" pitchFamily="2" charset="-122"/>
            </a:endParaRPr>
          </a:p>
          <a:p>
            <a:pPr marL="0" lvl="0" indent="0"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H</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endParaRPr lang="en-US" altLang="zh-CN"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r>
              <a:rPr lang="en-US" altLang="zh-CN" dirty="0">
                <a:latin typeface="宋体" panose="02010600030101010101" pitchFamily="2" charset="-122"/>
                <a:sym typeface="+mn-ea"/>
              </a:rPr>
              <a:t>      E∈</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1</a:t>
            </a:r>
            <a:r>
              <a:rPr lang="en-US" altLang="zh-CN" dirty="0">
                <a:latin typeface="宋体" panose="02010600030101010101" pitchFamily="2" charset="-122"/>
                <a:sym typeface="Symbol" panose="05050102010706020507" pitchFamily="18" charset="2"/>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endParaRPr dirty="0">
              <a:latin typeface="Times New Roman" panose="02020603050405020304" pitchFamily="18" charset="0"/>
              <a:sym typeface="+mn-ea"/>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40" y="2647851"/>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10.5.2 Euler Paths and Circuit</a:t>
            </a:r>
            <a:endParaRPr lang="en-US" altLang="zh-CN" sz="3200" dirty="0"/>
          </a:p>
        </p:txBody>
      </p:sp>
      <p:sp>
        <p:nvSpPr>
          <p:cNvPr id="2" name="Rectangle 3"/>
          <p:cNvSpPr txBox="1">
            <a:spLocks noChangeArrowheads="1"/>
          </p:cNvSpPr>
          <p:nvPr/>
        </p:nvSpPr>
        <p:spPr bwMode="auto">
          <a:xfrm>
            <a:off x="104775" y="1137285"/>
            <a:ext cx="12087225" cy="38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zh-CN" altLang="en-US" dirty="0">
                <a:latin typeface="宋体" panose="02010600030101010101" pitchFamily="2" charset="-122"/>
                <a:sym typeface="+mn-ea"/>
              </a:rPr>
              <a:t>（</a:t>
            </a:r>
            <a:r>
              <a:rPr lang="en-US" altLang="zh-CN" dirty="0">
                <a:latin typeface="宋体" panose="02010600030101010101" pitchFamily="2" charset="-122"/>
                <a:sym typeface="+mn-ea"/>
              </a:rPr>
              <a:t>4</a:t>
            </a:r>
            <a:r>
              <a:rPr lang="zh-CN" altLang="en-US" dirty="0">
                <a:latin typeface="宋体" panose="02010600030101010101" pitchFamily="2" charset="-122"/>
                <a:sym typeface="+mn-ea"/>
              </a:rPr>
              <a:t>）从</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出发回到</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的回路（</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），加入到</a:t>
            </a:r>
            <a:r>
              <a:rPr lang="en-US" altLang="zh-CN" dirty="0">
                <a:latin typeface="宋体" panose="02010600030101010101" pitchFamily="2" charset="-122"/>
                <a:sym typeface="+mn-ea"/>
              </a:rPr>
              <a:t>P</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中</a:t>
            </a:r>
            <a:r>
              <a:rPr lang="zh-CN" altLang="en-US" baseline="-25000" dirty="0">
                <a:latin typeface="宋体" panose="02010600030101010101" pitchFamily="2" charset="-122"/>
                <a:sym typeface="+mn-ea"/>
              </a:rPr>
              <a:t> </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Ｐ</a:t>
            </a:r>
            <a:r>
              <a:rPr lang="en-US" altLang="zh-CN" baseline="-30000" dirty="0">
                <a:latin typeface="宋体" panose="02010600030101010101" pitchFamily="2" charset="-122"/>
                <a:sym typeface="+mn-ea"/>
              </a:rPr>
              <a:t>1</a:t>
            </a:r>
            <a:r>
              <a:rPr lang="en-US" altLang="zh-CN" dirty="0">
                <a:latin typeface="宋体" panose="02010600030101010101" pitchFamily="2" charset="-122"/>
                <a:sym typeface="Symbol" panose="05050102010706020507" pitchFamily="18" charset="2"/>
              </a:rPr>
              <a:t></a:t>
            </a:r>
            <a:r>
              <a:rPr lang="en-US" altLang="zh-CN" dirty="0">
                <a:latin typeface="宋体" panose="02010600030101010101" pitchFamily="2" charset="-122"/>
                <a:sym typeface="+mn-ea"/>
              </a:rPr>
              <a:t> </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F</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E</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A</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B</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C</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D</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J</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a:t>
            </a:r>
            <a:r>
              <a:rPr lang="en-US" altLang="zh-CN" dirty="0">
                <a:latin typeface="宋体" panose="02010600030101010101" pitchFamily="2" charset="-122"/>
                <a:sym typeface="+mn-ea"/>
              </a:rPr>
              <a:t>5</a:t>
            </a:r>
            <a:r>
              <a:rPr lang="zh-CN" altLang="en-US" dirty="0">
                <a:latin typeface="宋体" panose="02010600030101010101" pitchFamily="2" charset="-122"/>
                <a:sym typeface="+mn-ea"/>
              </a:rPr>
              <a:t>）还有未经过的边，重复上述过程 ，从</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出发，（</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H</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I</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G</a:t>
            </a:r>
            <a:r>
              <a:rPr lang="zh-CN" altLang="en-US" dirty="0">
                <a:latin typeface="宋体" panose="02010600030101010101" pitchFamily="2" charset="-122"/>
                <a:sym typeface="+mn-ea"/>
              </a:rPr>
              <a:t>），再加入即得欧拉道路。</a:t>
            </a:r>
            <a:endParaRPr dirty="0">
              <a:latin typeface="Times New Roman" panose="02020603050405020304" pitchFamily="18" charset="0"/>
              <a:sym typeface="+mn-ea"/>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
        <p:nvSpPr>
          <p:cNvPr id="5" name="文本框 4"/>
          <p:cNvSpPr txBox="1"/>
          <p:nvPr/>
        </p:nvSpPr>
        <p:spPr>
          <a:xfrm>
            <a:off x="2239645" y="2644775"/>
            <a:ext cx="8240395" cy="1322070"/>
          </a:xfrm>
          <a:prstGeom prst="rect">
            <a:avLst/>
          </a:prstGeom>
          <a:noFill/>
        </p:spPr>
        <p:txBody>
          <a:bodyPr wrap="square" rtlCol="0">
            <a:spAutoFit/>
          </a:bodyPr>
          <a:lstStyle/>
          <a:p>
            <a:pPr algn="ctr" eaLnBrk="1" hangingPunct="1">
              <a:buClrTx/>
              <a:buSzTx/>
              <a:buFontTx/>
            </a:pPr>
            <a:r>
              <a:rPr lang="en-US" altLang="zh-CN" sz="4000" dirty="0">
                <a:sym typeface="+mn-ea"/>
              </a:rPr>
              <a:t>Hamiltonian Paths and Circuits</a:t>
            </a:r>
          </a:p>
          <a:p>
            <a:pPr algn="ctr" eaLnBrk="1" hangingPunct="1">
              <a:buClrTx/>
              <a:buSzTx/>
              <a:buFontTx/>
            </a:pPr>
            <a:r>
              <a:rPr lang="zh-CN" altLang="en-US" sz="4000" dirty="0">
                <a:sym typeface="+mn-ea"/>
              </a:rPr>
              <a:t>（哈密顿路径与回路）</a:t>
            </a:r>
            <a:endParaRPr lang="zh-CN" altLang="en-US" sz="4000" b="1" dirty="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
        <p:nvSpPr>
          <p:cNvPr id="2" name="Rectangle 3"/>
          <p:cNvSpPr txBox="1">
            <a:spLocks noChangeArrowheads="1"/>
          </p:cNvSpPr>
          <p:nvPr/>
        </p:nvSpPr>
        <p:spPr bwMode="auto">
          <a:xfrm>
            <a:off x="52070" y="988695"/>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Hamilton(</a:t>
            </a:r>
            <a:r>
              <a:rPr lang="zh-CN" altLang="en-US" dirty="0">
                <a:latin typeface="宋体" panose="02010600030101010101" pitchFamily="2" charset="-122"/>
                <a:sym typeface="+mn-ea"/>
              </a:rPr>
              <a:t>哈密顿</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道路问题：</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１８５９年发明的一种游戏。</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在一个实心的正十二面体，</a:t>
            </a:r>
            <a:r>
              <a:rPr lang="en-US" altLang="zh-CN" dirty="0">
                <a:latin typeface="宋体" panose="02010600030101010101" pitchFamily="2" charset="-122"/>
                <a:sym typeface="+mn-ea"/>
              </a:rPr>
              <a:t>20</a:t>
            </a:r>
            <a:r>
              <a:rPr lang="zh-CN" altLang="en-US" dirty="0">
                <a:latin typeface="宋体" panose="02010600030101010101" pitchFamily="2" charset="-122"/>
                <a:sym typeface="+mn-ea"/>
              </a:rPr>
              <a:t>个顶点标上世界著名大城市的名字，要求游戏者从某一城市出发，遍历各城市一次，最后回到原地。</a:t>
            </a:r>
            <a:endParaRPr lang="zh-CN" altLang="en-US" b="1" dirty="0">
              <a:latin typeface="宋体" panose="0201060003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这就是“绕行世界”问题。即</a:t>
            </a:r>
            <a:r>
              <a:rPr lang="zh-CN" altLang="en-US" dirty="0">
                <a:latin typeface="Times New Roman" panose="02020603050405020304" pitchFamily="18" charset="0"/>
                <a:sym typeface="+mn-ea"/>
              </a:rPr>
              <a:t>找一条经过所有顶点（城市）的基本道路（回路）。</a:t>
            </a:r>
            <a:endParaRPr dirty="0">
              <a:latin typeface="Times New Roman" panose="02020603050405020304" pitchFamily="18" charset="0"/>
              <a:sym typeface="+mn-ea"/>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
        <p:nvSpPr>
          <p:cNvPr id="5" name="文本框 4"/>
          <p:cNvSpPr txBox="1"/>
          <p:nvPr/>
        </p:nvSpPr>
        <p:spPr>
          <a:xfrm>
            <a:off x="1079500" y="925830"/>
            <a:ext cx="9889490" cy="706755"/>
          </a:xfrm>
          <a:prstGeom prst="rect">
            <a:avLst/>
          </a:prstGeom>
          <a:noFill/>
        </p:spPr>
        <p:txBody>
          <a:bodyPr wrap="square" rtlCol="0">
            <a:spAutoFit/>
          </a:bodyPr>
          <a:lstStyle/>
          <a:p>
            <a:pPr eaLnBrk="1" hangingPunct="1"/>
            <a:r>
              <a:rPr lang="en-US" altLang="zh-CN" sz="4000" dirty="0">
                <a:sym typeface="+mn-ea"/>
              </a:rPr>
              <a:t>Round-the-World Puzzle(</a:t>
            </a:r>
            <a:r>
              <a:rPr lang="zh-CN" altLang="en-US" sz="4000" dirty="0">
                <a:sym typeface="+mn-ea"/>
              </a:rPr>
              <a:t>周游世界智力题</a:t>
            </a:r>
            <a:r>
              <a:rPr lang="en-US" altLang="zh-CN" sz="4000" dirty="0">
                <a:sym typeface="+mn-ea"/>
              </a:rPr>
              <a:t>)</a:t>
            </a:r>
            <a:endParaRPr lang="zh-CN" altLang="en-US" sz="4000" b="1" dirty="0"/>
          </a:p>
        </p:txBody>
      </p:sp>
      <p:sp>
        <p:nvSpPr>
          <p:cNvPr id="2" name="Rectangle 3"/>
          <p:cNvSpPr txBox="1">
            <a:spLocks noChangeArrowheads="1"/>
          </p:cNvSpPr>
          <p:nvPr/>
        </p:nvSpPr>
        <p:spPr bwMode="auto">
          <a:xfrm>
            <a:off x="210185" y="1838960"/>
            <a:ext cx="12087225" cy="488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Can we traverse all the vertices of a dodecahedron(</a:t>
            </a:r>
            <a:r>
              <a:rPr lang="zh-CN" altLang="en-US" dirty="0">
                <a:sym typeface="+mn-ea"/>
              </a:rPr>
              <a:t>十二面体</a:t>
            </a:r>
            <a:r>
              <a:rPr lang="en-US" altLang="zh-CN" dirty="0">
                <a:sym typeface="+mn-ea"/>
              </a:rPr>
              <a:t>), visiting each once?</a:t>
            </a:r>
            <a:endParaRPr dirty="0">
              <a:latin typeface="Times New Roman" panose="02020603050405020304" pitchFamily="18" charset="0"/>
              <a:sym typeface="+mn-ea"/>
            </a:endParaRPr>
          </a:p>
        </p:txBody>
      </p:sp>
      <p:pic>
        <p:nvPicPr>
          <p:cNvPr id="46084" name="Picture 4" descr="Icosian_game"/>
          <p:cNvPicPr>
            <a:picLocks noChangeAspect="1"/>
          </p:cNvPicPr>
          <p:nvPr/>
        </p:nvPicPr>
        <p:blipFill>
          <a:blip r:embed="rId4"/>
          <a:stretch>
            <a:fillRect/>
          </a:stretch>
        </p:blipFill>
        <p:spPr>
          <a:xfrm>
            <a:off x="7722870" y="3249930"/>
            <a:ext cx="1895475" cy="2362200"/>
          </a:xfrm>
          <a:prstGeom prst="rect">
            <a:avLst/>
          </a:prstGeom>
          <a:noFill/>
          <a:ln w="9525">
            <a:noFill/>
          </a:ln>
        </p:spPr>
      </p:pic>
      <p:pic>
        <p:nvPicPr>
          <p:cNvPr id="46085" name="Picture 5"/>
          <p:cNvPicPr>
            <a:picLocks noGrp="1" noChangeAspect="1"/>
          </p:cNvPicPr>
          <p:nvPr>
            <p:ph idx="1"/>
          </p:nvPr>
        </p:nvPicPr>
        <p:blipFill>
          <a:blip r:embed="rId5"/>
          <a:srcRect l="43056" t="25926" r="31944" b="57407"/>
          <a:stretch>
            <a:fillRect/>
          </a:stretch>
        </p:blipFill>
        <p:spPr>
          <a:xfrm>
            <a:off x="2406333" y="3151505"/>
            <a:ext cx="4841875" cy="2513013"/>
          </a:xfrm>
        </p:spPr>
      </p:pic>
      <p:sp>
        <p:nvSpPr>
          <p:cNvPr id="46086" name="Text Box 6"/>
          <p:cNvSpPr txBox="1"/>
          <p:nvPr/>
        </p:nvSpPr>
        <p:spPr>
          <a:xfrm>
            <a:off x="2465070" y="5577205"/>
            <a:ext cx="28305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Dodecahedron puzzle</a:t>
            </a:r>
          </a:p>
        </p:txBody>
      </p:sp>
      <p:sp>
        <p:nvSpPr>
          <p:cNvPr id="46087" name="Text Box 7"/>
          <p:cNvSpPr txBox="1"/>
          <p:nvPr/>
        </p:nvSpPr>
        <p:spPr>
          <a:xfrm>
            <a:off x="5513070" y="5424805"/>
            <a:ext cx="1501775"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Equivalent</a:t>
            </a:r>
            <a:br>
              <a:rPr lang="en-US" altLang="zh-CN" sz="2400" dirty="0">
                <a:latin typeface="Times New Roman" panose="02020603050405020304" pitchFamily="18" charset="0"/>
              </a:rPr>
            </a:br>
            <a:r>
              <a:rPr lang="en-US" altLang="zh-CN" sz="2400" dirty="0">
                <a:latin typeface="Times New Roman" panose="02020603050405020304" pitchFamily="18" charset="0"/>
              </a:rPr>
              <a:t>graph</a:t>
            </a:r>
          </a:p>
        </p:txBody>
      </p:sp>
      <p:sp>
        <p:nvSpPr>
          <p:cNvPr id="46088" name="Text Box 8"/>
          <p:cNvSpPr txBox="1"/>
          <p:nvPr/>
        </p:nvSpPr>
        <p:spPr>
          <a:xfrm>
            <a:off x="7494270" y="5612130"/>
            <a:ext cx="23082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spcBef>
                <a:spcPct val="0"/>
              </a:spcBef>
              <a:buNone/>
            </a:pPr>
            <a:r>
              <a:rPr lang="en-US" altLang="zh-CN" sz="2400" dirty="0">
                <a:latin typeface="Times New Roman" panose="02020603050405020304" pitchFamily="18" charset="0"/>
              </a:rPr>
              <a:t>Pegboard version</a:t>
            </a: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3864560" y="916142"/>
            <a:ext cx="4459705" cy="706755"/>
          </a:xfrm>
          <a:prstGeom prst="rect">
            <a:avLst/>
          </a:prstGeom>
          <a:noFill/>
        </p:spPr>
        <p:txBody>
          <a:bodyPr wrap="square" rtlCol="0">
            <a:spAutoFit/>
          </a:bodyPr>
          <a:lstStyle/>
          <a:p>
            <a:pPr algn="ctr"/>
            <a:r>
              <a:rPr lang="en-US" altLang="zh-CN" sz="4000" dirty="0"/>
              <a:t>Definition 2</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r>
              <a:rPr lang="en-US" altLang="zh-CN" sz="2800" dirty="0"/>
              <a:t>A simple path in a graph G that passes through every vertex exactly once is called a </a:t>
            </a:r>
            <a:r>
              <a:rPr lang="en-US" altLang="zh-CN" sz="2800" dirty="0">
                <a:solidFill>
                  <a:srgbClr val="FF0000"/>
                </a:solidFill>
              </a:rPr>
              <a:t>Hamilton path (</a:t>
            </a:r>
            <a:r>
              <a:rPr lang="zh-CN" altLang="en-US" sz="2800" dirty="0">
                <a:solidFill>
                  <a:srgbClr val="FF0000"/>
                </a:solidFill>
              </a:rPr>
              <a:t>哈密顿通路</a:t>
            </a:r>
            <a:r>
              <a:rPr lang="en-US" altLang="zh-CN" sz="2800" dirty="0">
                <a:solidFill>
                  <a:srgbClr val="FF0000"/>
                </a:solidFill>
              </a:rPr>
              <a:t>)</a:t>
            </a:r>
            <a:r>
              <a:rPr lang="en-US" altLang="zh-CN" sz="2800" dirty="0"/>
              <a:t>, and a simple circuit in a graph G that passes through every vertex exactly once is called a </a:t>
            </a:r>
            <a:r>
              <a:rPr lang="en-US" altLang="zh-CN" sz="2800" dirty="0">
                <a:solidFill>
                  <a:srgbClr val="FF0000"/>
                </a:solidFill>
              </a:rPr>
              <a:t>Hamilton circuit (</a:t>
            </a:r>
            <a:r>
              <a:rPr lang="zh-CN" altLang="en-US" sz="2800" dirty="0">
                <a:solidFill>
                  <a:srgbClr val="FF0000"/>
                </a:solidFill>
              </a:rPr>
              <a:t>哈密顿回路</a:t>
            </a:r>
            <a:r>
              <a:rPr lang="en-US" altLang="zh-CN" sz="2800" dirty="0">
                <a:solidFill>
                  <a:srgbClr val="FF0000"/>
                </a:solidFill>
              </a:rPr>
              <a:t>). </a:t>
            </a:r>
            <a:r>
              <a:rPr lang="en-US" altLang="zh-CN" sz="2800" dirty="0"/>
              <a:t>That is, the simple path x</a:t>
            </a:r>
            <a:r>
              <a:rPr lang="en-US" altLang="zh-CN" sz="2800" baseline="-25000" dirty="0"/>
              <a:t>0</a:t>
            </a:r>
            <a:r>
              <a:rPr lang="en-US" altLang="zh-CN" sz="2800" dirty="0"/>
              <a:t>, x</a:t>
            </a:r>
            <a:r>
              <a:rPr lang="en-US" altLang="zh-CN" sz="2800" baseline="-25000" dirty="0"/>
              <a:t>1</a:t>
            </a:r>
            <a:r>
              <a:rPr lang="en-US" altLang="zh-CN" sz="2800" dirty="0"/>
              <a:t>, … , x</a:t>
            </a:r>
            <a:r>
              <a:rPr lang="en-US" altLang="zh-CN" sz="2800" baseline="-25000" dirty="0"/>
              <a:t>n−1</a:t>
            </a:r>
            <a:r>
              <a:rPr lang="en-US" altLang="zh-CN" sz="2800" dirty="0"/>
              <a:t>, xn in the graph G = (V, E) is a Hamilton path if V = {x</a:t>
            </a:r>
            <a:r>
              <a:rPr lang="en-US" altLang="zh-CN" sz="2800" baseline="-25000" dirty="0"/>
              <a:t>0</a:t>
            </a:r>
            <a:r>
              <a:rPr lang="en-US" altLang="zh-CN" sz="2800" dirty="0"/>
              <a:t>, x</a:t>
            </a:r>
            <a:r>
              <a:rPr lang="en-US" altLang="zh-CN" sz="2800" baseline="-25000" dirty="0"/>
              <a:t>1</a:t>
            </a:r>
            <a:r>
              <a:rPr lang="en-US" altLang="zh-CN" sz="2800" dirty="0"/>
              <a:t>, … , x</a:t>
            </a:r>
            <a:r>
              <a:rPr lang="en-US" altLang="zh-CN" sz="2800" baseline="-25000" dirty="0"/>
              <a:t>n−1</a:t>
            </a:r>
            <a:r>
              <a:rPr lang="en-US" altLang="zh-CN" sz="2800" dirty="0"/>
              <a:t>, x</a:t>
            </a:r>
            <a:r>
              <a:rPr lang="en-US" altLang="zh-CN" sz="2800" baseline="-25000" dirty="0"/>
              <a:t>n</a:t>
            </a:r>
            <a:r>
              <a:rPr lang="en-US" altLang="zh-CN" sz="2800" dirty="0"/>
              <a:t>} and x</a:t>
            </a:r>
            <a:r>
              <a:rPr lang="en-US" altLang="zh-CN" sz="2800" baseline="-25000" dirty="0"/>
              <a:t>i </a:t>
            </a:r>
            <a:r>
              <a:rPr lang="en-US" altLang="zh-CN" sz="2800" dirty="0"/>
              <a:t>≠ x</a:t>
            </a:r>
            <a:r>
              <a:rPr lang="en-US" altLang="zh-CN" sz="2800" baseline="-25000" dirty="0"/>
              <a:t>j</a:t>
            </a:r>
            <a:r>
              <a:rPr lang="en-US" altLang="zh-CN" sz="2800" dirty="0"/>
              <a:t> for 0 ≤ i &lt; j ≤ n, and the simple circuit x0, x</a:t>
            </a:r>
            <a:r>
              <a:rPr lang="en-US" altLang="zh-CN" sz="2800" baseline="-25000" dirty="0"/>
              <a:t>1,</a:t>
            </a:r>
            <a:r>
              <a:rPr lang="en-US" altLang="zh-CN" sz="2800" dirty="0"/>
              <a:t> … , x</a:t>
            </a:r>
            <a:r>
              <a:rPr lang="en-US" altLang="zh-CN" sz="2800" baseline="-25000" dirty="0"/>
              <a:t>n−1</a:t>
            </a:r>
            <a:r>
              <a:rPr lang="en-US" altLang="zh-CN" sz="2800" dirty="0"/>
              <a:t>, x</a:t>
            </a:r>
            <a:r>
              <a:rPr lang="en-US" altLang="zh-CN" sz="2800" baseline="-25000" dirty="0"/>
              <a:t>n</a:t>
            </a:r>
            <a:r>
              <a:rPr lang="en-US" altLang="zh-CN" sz="2800" dirty="0"/>
              <a:t>, x</a:t>
            </a:r>
            <a:r>
              <a:rPr lang="en-US" altLang="zh-CN" sz="2800" baseline="-25000" dirty="0"/>
              <a:t>0</a:t>
            </a:r>
            <a:r>
              <a:rPr lang="en-US" altLang="zh-CN" sz="2800" dirty="0"/>
              <a:t> (with n &gt; 0) is a Hamilton circuit if x</a:t>
            </a:r>
            <a:r>
              <a:rPr lang="en-US" altLang="zh-CN" sz="2800" baseline="-25000" dirty="0"/>
              <a:t>0</a:t>
            </a:r>
            <a:r>
              <a:rPr lang="en-US" altLang="zh-CN" sz="2800" dirty="0"/>
              <a:t>, x</a:t>
            </a:r>
            <a:r>
              <a:rPr lang="en-US" altLang="zh-CN" sz="2800" baseline="-25000" dirty="0"/>
              <a:t>1</a:t>
            </a:r>
            <a:r>
              <a:rPr lang="en-US" altLang="zh-CN" sz="2800" dirty="0"/>
              <a:t>, … , x</a:t>
            </a:r>
            <a:r>
              <a:rPr lang="en-US" altLang="zh-CN" sz="2800" baseline="-25000" dirty="0"/>
              <a:t>n−</a:t>
            </a:r>
            <a:r>
              <a:rPr lang="en-US" altLang="zh-CN" sz="2800" dirty="0"/>
              <a:t>1, x</a:t>
            </a:r>
            <a:r>
              <a:rPr lang="en-US" altLang="zh-CN" sz="2800" baseline="-25000" dirty="0"/>
              <a:t>n</a:t>
            </a:r>
            <a:r>
              <a:rPr lang="en-US" altLang="zh-CN" sz="2800" dirty="0"/>
              <a:t> is a Hamilton path</a:t>
            </a:r>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2338705" y="916305"/>
            <a:ext cx="6993890" cy="706755"/>
          </a:xfrm>
          <a:prstGeom prst="rect">
            <a:avLst/>
          </a:prstGeom>
          <a:noFill/>
        </p:spPr>
        <p:txBody>
          <a:bodyPr wrap="square" rtlCol="0">
            <a:spAutoFit/>
          </a:bodyPr>
          <a:lstStyle/>
          <a:p>
            <a:pPr eaLnBrk="1" hangingPunct="1"/>
            <a:r>
              <a:rPr lang="en-US" altLang="zh-CN" sz="4000" dirty="0">
                <a:sym typeface="+mn-ea"/>
              </a:rPr>
              <a:t>Hamiltonian Graph（哈密顿图）</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A graph has a </a:t>
            </a:r>
            <a:r>
              <a:rPr lang="en-US" altLang="zh-CN" i="1" dirty="0">
                <a:solidFill>
                  <a:schemeClr val="hlink"/>
                </a:solidFill>
                <a:sym typeface="+mn-ea"/>
              </a:rPr>
              <a:t>Hamiltonian tour</a:t>
            </a:r>
            <a:r>
              <a:rPr lang="en-US" altLang="zh-CN" dirty="0">
                <a:sym typeface="+mn-ea"/>
              </a:rPr>
              <a:t> if there is a tour that visits every vertex exactly once (and returns to its starting point).</a:t>
            </a:r>
            <a:endParaRPr lang="en-US" altLang="zh-CN" dirty="0"/>
          </a:p>
          <a:p>
            <a:pPr eaLnBrk="1" hangingPunct="1"/>
            <a:r>
              <a:rPr lang="en-US" altLang="zh-CN" dirty="0">
                <a:sym typeface="+mn-ea"/>
              </a:rPr>
              <a:t>A graph with a Hamiltonian tour is called a </a:t>
            </a:r>
            <a:r>
              <a:rPr lang="en-US" altLang="zh-CN" i="1" dirty="0">
                <a:solidFill>
                  <a:schemeClr val="hlink"/>
                </a:solidFill>
                <a:sym typeface="+mn-ea"/>
              </a:rPr>
              <a:t>Hamiltonian</a:t>
            </a:r>
            <a:r>
              <a:rPr lang="en-US" altLang="zh-CN" dirty="0">
                <a:solidFill>
                  <a:schemeClr val="hlink"/>
                </a:solidFill>
                <a:sym typeface="+mn-ea"/>
              </a:rPr>
              <a:t> </a:t>
            </a:r>
            <a:r>
              <a:rPr lang="en-US" altLang="zh-CN" i="1" dirty="0">
                <a:solidFill>
                  <a:schemeClr val="hlink"/>
                </a:solidFill>
                <a:sym typeface="+mn-ea"/>
              </a:rPr>
              <a:t>graph</a:t>
            </a:r>
            <a:r>
              <a:rPr lang="en-US" altLang="zh-CN" dirty="0">
                <a:sym typeface="+mn-ea"/>
              </a:rPr>
              <a:t>.</a:t>
            </a:r>
            <a:endParaRPr lang="en-US" altLang="zh-CN" dirty="0"/>
          </a:p>
          <a:p>
            <a:pPr eaLnBrk="1" hangingPunct="1"/>
            <a:r>
              <a:rPr lang="en-US" altLang="zh-CN" dirty="0">
                <a:sym typeface="+mn-ea"/>
              </a:rPr>
              <a:t>A </a:t>
            </a:r>
            <a:r>
              <a:rPr lang="en-US" altLang="zh-CN" i="1" dirty="0">
                <a:solidFill>
                  <a:schemeClr val="hlink"/>
                </a:solidFill>
                <a:sym typeface="+mn-ea"/>
              </a:rPr>
              <a:t>Hamiltonian path</a:t>
            </a:r>
            <a:r>
              <a:rPr lang="en-US" altLang="zh-CN" dirty="0">
                <a:sym typeface="+mn-ea"/>
              </a:rPr>
              <a:t> is a path that contains each vertex exactly once.</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汉密顿通路（回路）</a:t>
            </a:r>
            <a:endParaRPr lang="en-US" altLang="zh-CN" sz="2800"/>
          </a:p>
          <a:p>
            <a:pPr lvl="1">
              <a:lnSpc>
                <a:spcPct val="150000"/>
              </a:lnSpc>
              <a:buClr>
                <a:schemeClr val="tx1"/>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sym typeface="+mn-ea"/>
              </a:rPr>
              <a:t>经过图中每个</a:t>
            </a:r>
            <a:r>
              <a:rPr lang="zh-CN" altLang="en-US" sz="2400" dirty="0">
                <a:solidFill>
                  <a:schemeClr val="hlink"/>
                </a:solidFill>
                <a:latin typeface="黑体" panose="02010609060101010101" pitchFamily="2" charset="-122"/>
                <a:ea typeface="黑体" panose="02010609060101010101" pitchFamily="2" charset="-122"/>
                <a:sym typeface="+mn-ea"/>
              </a:rPr>
              <a:t>结点</a:t>
            </a:r>
            <a:r>
              <a:rPr lang="zh-CN" altLang="en-US" sz="2400" dirty="0">
                <a:latin typeface="黑体" panose="02010609060101010101" pitchFamily="2" charset="-122"/>
                <a:ea typeface="黑体" panose="02010609060101010101" pitchFamily="2" charset="-122"/>
                <a:sym typeface="+mn-ea"/>
              </a:rPr>
              <a:t>一次且仅一次的通路</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回路</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a:t>
            </a:r>
            <a:endParaRPr lang="en-US" altLang="zh-CN" sz="2400"/>
          </a:p>
          <a:p>
            <a:pPr>
              <a:lnSpc>
                <a:spcPct val="150000"/>
              </a:lnSpc>
              <a:buFont typeface="Wingdings" panose="05000000000000000000" pitchFamily="2" charset="2"/>
              <a:buChar char="l"/>
            </a:pPr>
            <a:r>
              <a:rPr lang="zh-CN" altLang="en-US" sz="2800" dirty="0">
                <a:latin typeface="黑体" panose="02010609060101010101" pitchFamily="2" charset="-122"/>
                <a:ea typeface="黑体" panose="02010609060101010101" pitchFamily="2" charset="-122"/>
                <a:sym typeface="+mn-ea"/>
              </a:rPr>
              <a:t>汉密顿图</a:t>
            </a:r>
            <a:endParaRPr lang="en-US" altLang="zh-CN" sz="2800"/>
          </a:p>
          <a:p>
            <a:pPr lvl="1">
              <a:lnSpc>
                <a:spcPct val="150000"/>
              </a:lnSpc>
              <a:buClr>
                <a:schemeClr val="tx1"/>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sym typeface="+mn-ea"/>
              </a:rPr>
              <a:t>在汉密顿回路的图</a:t>
            </a:r>
            <a:endParaRPr lang="en-US" altLang="zh-CN" sz="2400"/>
          </a:p>
        </p:txBody>
      </p:sp>
      <p:sp>
        <p:nvSpPr>
          <p:cNvPr id="6" name="文本框 5"/>
          <p:cNvSpPr txBox="1"/>
          <p:nvPr/>
        </p:nvSpPr>
        <p:spPr>
          <a:xfrm>
            <a:off x="210046" y="152400"/>
            <a:ext cx="11056470"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endParaRPr lang="en-US" altLang="zh-CN" sz="3200"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1"/>
          <p:cNvPicPr>
            <a:picLocks noChangeAspect="1"/>
          </p:cNvPicPr>
          <p:nvPr/>
        </p:nvPicPr>
        <p:blipFill>
          <a:blip r:embed="rId2"/>
          <a:stretch>
            <a:fillRect/>
          </a:stretch>
        </p:blipFill>
        <p:spPr>
          <a:xfrm>
            <a:off x="2208213" y="260350"/>
            <a:ext cx="7645400" cy="3143250"/>
          </a:xfrm>
          <a:prstGeom prst="rect">
            <a:avLst/>
          </a:prstGeom>
          <a:noFill/>
          <a:ln w="9525">
            <a:noFill/>
          </a:ln>
        </p:spPr>
      </p:pic>
      <p:pic>
        <p:nvPicPr>
          <p:cNvPr id="50179" name="图片 2"/>
          <p:cNvPicPr>
            <a:picLocks noChangeAspect="1"/>
          </p:cNvPicPr>
          <p:nvPr/>
        </p:nvPicPr>
        <p:blipFill>
          <a:blip r:embed="rId3"/>
          <a:stretch>
            <a:fillRect/>
          </a:stretch>
        </p:blipFill>
        <p:spPr>
          <a:xfrm>
            <a:off x="2495550" y="3284538"/>
            <a:ext cx="6877050" cy="2990850"/>
          </a:xfrm>
          <a:prstGeom prst="rect">
            <a:avLst/>
          </a:prstGeom>
          <a:noFill/>
          <a:ln w="9525">
            <a:noFill/>
          </a:ln>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004310" y="831850"/>
            <a:ext cx="4183380" cy="706755"/>
          </a:xfrm>
          <a:prstGeom prst="rect">
            <a:avLst/>
          </a:prstGeom>
          <a:noFill/>
        </p:spPr>
        <p:txBody>
          <a:bodyPr wrap="square" rtlCol="0">
            <a:spAutoFit/>
          </a:bodyPr>
          <a:lstStyle/>
          <a:p>
            <a:pPr eaLnBrk="1" hangingPunct="1"/>
            <a:r>
              <a:rPr lang="en-US" altLang="zh-CN" sz="4000" dirty="0">
                <a:sym typeface="+mn-ea"/>
              </a:rPr>
              <a:t>Is it Hamiltonian?</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A graph of the vertices of a dodecahedron.</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3" name="Group 4"/>
          <p:cNvGrpSpPr/>
          <p:nvPr/>
        </p:nvGrpSpPr>
        <p:grpSpPr>
          <a:xfrm>
            <a:off x="3624898" y="2324735"/>
            <a:ext cx="4568825" cy="4108450"/>
            <a:chOff x="774" y="268"/>
            <a:chExt cx="3248" cy="2955"/>
          </a:xfrm>
        </p:grpSpPr>
        <p:sp>
          <p:nvSpPr>
            <p:cNvPr id="6" name="Oval 5"/>
            <p:cNvSpPr/>
            <p:nvPr/>
          </p:nvSpPr>
          <p:spPr>
            <a:xfrm>
              <a:off x="2290" y="268"/>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8" name="Oval 6"/>
            <p:cNvSpPr/>
            <p:nvPr/>
          </p:nvSpPr>
          <p:spPr>
            <a:xfrm>
              <a:off x="774" y="124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9" name="Oval 7"/>
            <p:cNvSpPr/>
            <p:nvPr/>
          </p:nvSpPr>
          <p:spPr>
            <a:xfrm>
              <a:off x="3862" y="119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0" name="Oval 8"/>
            <p:cNvSpPr/>
            <p:nvPr/>
          </p:nvSpPr>
          <p:spPr>
            <a:xfrm>
              <a:off x="2275" y="70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1" name="Oval 9"/>
            <p:cNvSpPr/>
            <p:nvPr/>
          </p:nvSpPr>
          <p:spPr>
            <a:xfrm>
              <a:off x="3270" y="1417"/>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2" name="Oval 10"/>
            <p:cNvSpPr/>
            <p:nvPr/>
          </p:nvSpPr>
          <p:spPr>
            <a:xfrm>
              <a:off x="1308" y="1425"/>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3" name="Oval 11"/>
            <p:cNvSpPr/>
            <p:nvPr/>
          </p:nvSpPr>
          <p:spPr>
            <a:xfrm>
              <a:off x="2717" y="116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4" name="Oval 12"/>
            <p:cNvSpPr/>
            <p:nvPr/>
          </p:nvSpPr>
          <p:spPr>
            <a:xfrm>
              <a:off x="1812" y="1152"/>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5" name="Oval 13"/>
            <p:cNvSpPr/>
            <p:nvPr/>
          </p:nvSpPr>
          <p:spPr>
            <a:xfrm>
              <a:off x="1246" y="306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6" name="Oval 14"/>
            <p:cNvSpPr/>
            <p:nvPr/>
          </p:nvSpPr>
          <p:spPr>
            <a:xfrm>
              <a:off x="3551" y="3055"/>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7" name="Oval 15"/>
            <p:cNvSpPr/>
            <p:nvPr/>
          </p:nvSpPr>
          <p:spPr>
            <a:xfrm>
              <a:off x="1620" y="2022"/>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8" name="Oval 16"/>
            <p:cNvSpPr/>
            <p:nvPr/>
          </p:nvSpPr>
          <p:spPr>
            <a:xfrm>
              <a:off x="3000" y="194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9" name="Oval 17"/>
            <p:cNvSpPr/>
            <p:nvPr/>
          </p:nvSpPr>
          <p:spPr>
            <a:xfrm>
              <a:off x="2556" y="175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0" name="Oval 18"/>
            <p:cNvSpPr/>
            <p:nvPr/>
          </p:nvSpPr>
          <p:spPr>
            <a:xfrm>
              <a:off x="3119" y="2622"/>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1" name="Oval 19"/>
            <p:cNvSpPr/>
            <p:nvPr/>
          </p:nvSpPr>
          <p:spPr>
            <a:xfrm>
              <a:off x="1531" y="2596"/>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2" name="Oval 20"/>
            <p:cNvSpPr/>
            <p:nvPr/>
          </p:nvSpPr>
          <p:spPr>
            <a:xfrm>
              <a:off x="2139" y="1411"/>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3" name="Oval 21"/>
            <p:cNvSpPr/>
            <p:nvPr/>
          </p:nvSpPr>
          <p:spPr>
            <a:xfrm>
              <a:off x="2469" y="1418"/>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4" name="Oval 22"/>
            <p:cNvSpPr/>
            <p:nvPr/>
          </p:nvSpPr>
          <p:spPr>
            <a:xfrm>
              <a:off x="2294" y="1974"/>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5" name="Oval 23"/>
            <p:cNvSpPr/>
            <p:nvPr/>
          </p:nvSpPr>
          <p:spPr>
            <a:xfrm>
              <a:off x="2297" y="236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26" name="Oval 24"/>
            <p:cNvSpPr/>
            <p:nvPr/>
          </p:nvSpPr>
          <p:spPr>
            <a:xfrm>
              <a:off x="2057" y="175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27" name="AutoShape 25"/>
            <p:cNvCxnSpPr>
              <a:stCxn id="8" idx="7"/>
              <a:endCxn id="6" idx="2"/>
            </p:cNvCxnSpPr>
            <p:nvPr/>
          </p:nvCxnSpPr>
          <p:spPr>
            <a:xfrm flipV="1">
              <a:off x="911" y="348"/>
              <a:ext cx="1370" cy="915"/>
            </a:xfrm>
            <a:prstGeom prst="straightConnector1">
              <a:avLst/>
            </a:prstGeom>
            <a:ln w="28575" cap="sq" cmpd="sng">
              <a:solidFill>
                <a:schemeClr val="tx2"/>
              </a:solidFill>
              <a:prstDash val="solid"/>
              <a:headEnd type="none" w="med" len="med"/>
              <a:tailEnd type="none" w="med" len="med"/>
            </a:ln>
          </p:spPr>
        </p:cxnSp>
        <p:cxnSp>
          <p:nvCxnSpPr>
            <p:cNvPr id="28" name="AutoShape 26"/>
            <p:cNvCxnSpPr>
              <a:stCxn id="9" idx="1"/>
              <a:endCxn id="6" idx="6"/>
            </p:cNvCxnSpPr>
            <p:nvPr/>
          </p:nvCxnSpPr>
          <p:spPr>
            <a:xfrm flipH="1" flipV="1">
              <a:off x="2459" y="348"/>
              <a:ext cx="1426" cy="859"/>
            </a:xfrm>
            <a:prstGeom prst="straightConnector1">
              <a:avLst/>
            </a:prstGeom>
            <a:ln w="28575" cap="sq" cmpd="sng">
              <a:solidFill>
                <a:schemeClr val="tx2"/>
              </a:solidFill>
              <a:prstDash val="solid"/>
              <a:headEnd type="none" w="med" len="med"/>
              <a:tailEnd type="none" w="med" len="med"/>
            </a:ln>
          </p:spPr>
        </p:cxnSp>
        <p:cxnSp>
          <p:nvCxnSpPr>
            <p:cNvPr id="29" name="AutoShape 27"/>
            <p:cNvCxnSpPr>
              <a:stCxn id="14" idx="7"/>
              <a:endCxn id="10" idx="3"/>
            </p:cNvCxnSpPr>
            <p:nvPr/>
          </p:nvCxnSpPr>
          <p:spPr>
            <a:xfrm flipV="1">
              <a:off x="1949" y="855"/>
              <a:ext cx="349" cy="311"/>
            </a:xfrm>
            <a:prstGeom prst="straightConnector1">
              <a:avLst/>
            </a:prstGeom>
            <a:ln w="28575" cap="sq" cmpd="sng">
              <a:solidFill>
                <a:schemeClr val="tx2"/>
              </a:solidFill>
              <a:prstDash val="solid"/>
              <a:headEnd type="none" w="med" len="med"/>
              <a:tailEnd type="none" w="med" len="med"/>
            </a:ln>
          </p:spPr>
        </p:cxnSp>
        <p:cxnSp>
          <p:nvCxnSpPr>
            <p:cNvPr id="30" name="AutoShape 28"/>
            <p:cNvCxnSpPr>
              <a:stCxn id="13" idx="1"/>
              <a:endCxn id="10" idx="5"/>
            </p:cNvCxnSpPr>
            <p:nvPr/>
          </p:nvCxnSpPr>
          <p:spPr>
            <a:xfrm flipH="1" flipV="1">
              <a:off x="2412" y="855"/>
              <a:ext cx="328" cy="322"/>
            </a:xfrm>
            <a:prstGeom prst="straightConnector1">
              <a:avLst/>
            </a:prstGeom>
            <a:ln w="28575" cap="sq" cmpd="sng">
              <a:solidFill>
                <a:schemeClr val="tx2"/>
              </a:solidFill>
              <a:prstDash val="solid"/>
              <a:headEnd type="none" w="med" len="med"/>
              <a:tailEnd type="none" w="med" len="med"/>
            </a:ln>
          </p:spPr>
        </p:cxnSp>
        <p:cxnSp>
          <p:nvCxnSpPr>
            <p:cNvPr id="31" name="AutoShape 29"/>
            <p:cNvCxnSpPr>
              <a:stCxn id="12" idx="7"/>
              <a:endCxn id="14" idx="2"/>
            </p:cNvCxnSpPr>
            <p:nvPr/>
          </p:nvCxnSpPr>
          <p:spPr>
            <a:xfrm flipV="1">
              <a:off x="1445" y="1232"/>
              <a:ext cx="358" cy="207"/>
            </a:xfrm>
            <a:prstGeom prst="straightConnector1">
              <a:avLst/>
            </a:prstGeom>
            <a:ln w="28575" cap="sq" cmpd="sng">
              <a:solidFill>
                <a:schemeClr val="tx2"/>
              </a:solidFill>
              <a:prstDash val="solid"/>
              <a:headEnd type="none" w="med" len="med"/>
              <a:tailEnd type="none" w="med" len="med"/>
            </a:ln>
          </p:spPr>
        </p:cxnSp>
        <p:cxnSp>
          <p:nvCxnSpPr>
            <p:cNvPr id="32" name="AutoShape 30"/>
            <p:cNvCxnSpPr>
              <a:stCxn id="11" idx="1"/>
              <a:endCxn id="13" idx="6"/>
            </p:cNvCxnSpPr>
            <p:nvPr/>
          </p:nvCxnSpPr>
          <p:spPr>
            <a:xfrm flipH="1" flipV="1">
              <a:off x="2886" y="1243"/>
              <a:ext cx="407" cy="188"/>
            </a:xfrm>
            <a:prstGeom prst="straightConnector1">
              <a:avLst/>
            </a:prstGeom>
            <a:ln w="28575" cap="sq" cmpd="sng">
              <a:solidFill>
                <a:schemeClr val="tx2"/>
              </a:solidFill>
              <a:prstDash val="solid"/>
              <a:headEnd type="none" w="med" len="med"/>
              <a:tailEnd type="none" w="med" len="med"/>
            </a:ln>
          </p:spPr>
        </p:cxnSp>
        <p:cxnSp>
          <p:nvCxnSpPr>
            <p:cNvPr id="33" name="AutoShape 31"/>
            <p:cNvCxnSpPr>
              <a:stCxn id="17" idx="1"/>
              <a:endCxn id="12" idx="4"/>
            </p:cNvCxnSpPr>
            <p:nvPr/>
          </p:nvCxnSpPr>
          <p:spPr>
            <a:xfrm flipH="1" flipV="1">
              <a:off x="1388" y="1594"/>
              <a:ext cx="255" cy="442"/>
            </a:xfrm>
            <a:prstGeom prst="straightConnector1">
              <a:avLst/>
            </a:prstGeom>
            <a:ln w="28575" cap="sq" cmpd="sng">
              <a:solidFill>
                <a:schemeClr val="tx2"/>
              </a:solidFill>
              <a:prstDash val="solid"/>
              <a:headEnd type="none" w="med" len="med"/>
              <a:tailEnd type="none" w="med" len="med"/>
            </a:ln>
          </p:spPr>
        </p:cxnSp>
        <p:cxnSp>
          <p:nvCxnSpPr>
            <p:cNvPr id="34" name="AutoShape 32"/>
            <p:cNvCxnSpPr>
              <a:stCxn id="18" idx="7"/>
              <a:endCxn id="11" idx="4"/>
            </p:cNvCxnSpPr>
            <p:nvPr/>
          </p:nvCxnSpPr>
          <p:spPr>
            <a:xfrm flipV="1">
              <a:off x="3137" y="1586"/>
              <a:ext cx="213" cy="371"/>
            </a:xfrm>
            <a:prstGeom prst="straightConnector1">
              <a:avLst/>
            </a:prstGeom>
            <a:ln w="28575" cap="sq" cmpd="sng">
              <a:solidFill>
                <a:schemeClr val="tx2"/>
              </a:solidFill>
              <a:prstDash val="solid"/>
              <a:headEnd type="none" w="med" len="med"/>
              <a:tailEnd type="none" w="med" len="med"/>
            </a:ln>
          </p:spPr>
        </p:cxnSp>
        <p:cxnSp>
          <p:nvCxnSpPr>
            <p:cNvPr id="35" name="AutoShape 33"/>
            <p:cNvCxnSpPr>
              <a:stCxn id="20" idx="0"/>
              <a:endCxn id="18" idx="4"/>
            </p:cNvCxnSpPr>
            <p:nvPr/>
          </p:nvCxnSpPr>
          <p:spPr>
            <a:xfrm flipH="1" flipV="1">
              <a:off x="3080" y="2112"/>
              <a:ext cx="119" cy="501"/>
            </a:xfrm>
            <a:prstGeom prst="straightConnector1">
              <a:avLst/>
            </a:prstGeom>
            <a:ln w="28575" cap="sq" cmpd="sng">
              <a:solidFill>
                <a:schemeClr val="tx2"/>
              </a:solidFill>
              <a:prstDash val="solid"/>
              <a:headEnd type="none" w="med" len="med"/>
              <a:tailEnd type="none" w="med" len="med"/>
            </a:ln>
          </p:spPr>
        </p:cxnSp>
        <p:cxnSp>
          <p:nvCxnSpPr>
            <p:cNvPr id="36" name="AutoShape 34"/>
            <p:cNvCxnSpPr>
              <a:stCxn id="21" idx="0"/>
              <a:endCxn id="17" idx="4"/>
            </p:cNvCxnSpPr>
            <p:nvPr/>
          </p:nvCxnSpPr>
          <p:spPr>
            <a:xfrm flipV="1">
              <a:off x="1611" y="2191"/>
              <a:ext cx="89" cy="396"/>
            </a:xfrm>
            <a:prstGeom prst="straightConnector1">
              <a:avLst/>
            </a:prstGeom>
            <a:ln w="28575" cap="sq" cmpd="sng">
              <a:solidFill>
                <a:schemeClr val="tx2"/>
              </a:solidFill>
              <a:prstDash val="solid"/>
              <a:headEnd type="none" w="med" len="med"/>
              <a:tailEnd type="none" w="med" len="med"/>
            </a:ln>
          </p:spPr>
        </p:cxnSp>
        <p:cxnSp>
          <p:nvCxnSpPr>
            <p:cNvPr id="37" name="AutoShape 35"/>
            <p:cNvCxnSpPr>
              <a:stCxn id="21" idx="6"/>
              <a:endCxn id="25" idx="3"/>
            </p:cNvCxnSpPr>
            <p:nvPr/>
          </p:nvCxnSpPr>
          <p:spPr>
            <a:xfrm flipV="1">
              <a:off x="1700" y="2515"/>
              <a:ext cx="620" cy="161"/>
            </a:xfrm>
            <a:prstGeom prst="straightConnector1">
              <a:avLst/>
            </a:prstGeom>
            <a:ln w="28575" cap="sq" cmpd="sng">
              <a:solidFill>
                <a:schemeClr val="tx2"/>
              </a:solidFill>
              <a:prstDash val="solid"/>
              <a:headEnd type="none" w="med" len="med"/>
              <a:tailEnd type="none" w="med" len="med"/>
            </a:ln>
          </p:spPr>
        </p:cxnSp>
        <p:cxnSp>
          <p:nvCxnSpPr>
            <p:cNvPr id="38" name="AutoShape 36"/>
            <p:cNvCxnSpPr>
              <a:stCxn id="20" idx="2"/>
              <a:endCxn id="25" idx="5"/>
            </p:cNvCxnSpPr>
            <p:nvPr/>
          </p:nvCxnSpPr>
          <p:spPr>
            <a:xfrm flipH="1" flipV="1">
              <a:off x="2434" y="2515"/>
              <a:ext cx="676" cy="187"/>
            </a:xfrm>
            <a:prstGeom prst="straightConnector1">
              <a:avLst/>
            </a:prstGeom>
            <a:ln w="28575" cap="sq" cmpd="sng">
              <a:solidFill>
                <a:schemeClr val="tx2"/>
              </a:solidFill>
              <a:prstDash val="solid"/>
              <a:headEnd type="none" w="med" len="med"/>
              <a:tailEnd type="none" w="med" len="med"/>
            </a:ln>
          </p:spPr>
        </p:cxnSp>
        <p:cxnSp>
          <p:nvCxnSpPr>
            <p:cNvPr id="39" name="AutoShape 37"/>
            <p:cNvCxnSpPr>
              <a:stCxn id="8" idx="4"/>
              <a:endCxn id="15" idx="0"/>
            </p:cNvCxnSpPr>
            <p:nvPr/>
          </p:nvCxnSpPr>
          <p:spPr>
            <a:xfrm>
              <a:off x="854" y="1418"/>
              <a:ext cx="472" cy="1636"/>
            </a:xfrm>
            <a:prstGeom prst="straightConnector1">
              <a:avLst/>
            </a:prstGeom>
            <a:ln w="28575" cap="sq" cmpd="sng">
              <a:solidFill>
                <a:schemeClr val="tx2"/>
              </a:solidFill>
              <a:prstDash val="solid"/>
              <a:headEnd type="none" w="med" len="med"/>
              <a:tailEnd type="none" w="med" len="med"/>
            </a:ln>
          </p:spPr>
        </p:cxnSp>
        <p:cxnSp>
          <p:nvCxnSpPr>
            <p:cNvPr id="40" name="AutoShape 38"/>
            <p:cNvCxnSpPr>
              <a:stCxn id="16" idx="0"/>
              <a:endCxn id="9" idx="4"/>
            </p:cNvCxnSpPr>
            <p:nvPr/>
          </p:nvCxnSpPr>
          <p:spPr>
            <a:xfrm flipV="1">
              <a:off x="3631" y="1362"/>
              <a:ext cx="311" cy="1684"/>
            </a:xfrm>
            <a:prstGeom prst="straightConnector1">
              <a:avLst/>
            </a:prstGeom>
            <a:ln w="28575" cap="sq" cmpd="sng">
              <a:solidFill>
                <a:schemeClr val="tx2"/>
              </a:solidFill>
              <a:prstDash val="solid"/>
              <a:headEnd type="none" w="med" len="med"/>
              <a:tailEnd type="none" w="med" len="med"/>
            </a:ln>
          </p:spPr>
        </p:cxnSp>
        <p:cxnSp>
          <p:nvCxnSpPr>
            <p:cNvPr id="41" name="AutoShape 39"/>
            <p:cNvCxnSpPr>
              <a:stCxn id="15" idx="6"/>
              <a:endCxn id="16" idx="2"/>
            </p:cNvCxnSpPr>
            <p:nvPr/>
          </p:nvCxnSpPr>
          <p:spPr>
            <a:xfrm flipV="1">
              <a:off x="1415" y="3135"/>
              <a:ext cx="2127" cy="8"/>
            </a:xfrm>
            <a:prstGeom prst="straightConnector1">
              <a:avLst/>
            </a:prstGeom>
            <a:ln w="28575" cap="sq" cmpd="sng">
              <a:solidFill>
                <a:schemeClr val="tx2"/>
              </a:solidFill>
              <a:prstDash val="solid"/>
              <a:headEnd type="none" w="med" len="med"/>
              <a:tailEnd type="none" w="med" len="med"/>
            </a:ln>
          </p:spPr>
        </p:cxnSp>
        <p:cxnSp>
          <p:nvCxnSpPr>
            <p:cNvPr id="42" name="AutoShape 40"/>
            <p:cNvCxnSpPr>
              <a:stCxn id="14" idx="5"/>
              <a:endCxn id="22" idx="1"/>
            </p:cNvCxnSpPr>
            <p:nvPr/>
          </p:nvCxnSpPr>
          <p:spPr>
            <a:xfrm>
              <a:off x="1949" y="1298"/>
              <a:ext cx="213" cy="127"/>
            </a:xfrm>
            <a:prstGeom prst="straightConnector1">
              <a:avLst/>
            </a:prstGeom>
            <a:ln w="28575" cap="sq" cmpd="sng">
              <a:solidFill>
                <a:schemeClr val="tx2"/>
              </a:solidFill>
              <a:prstDash val="solid"/>
              <a:headEnd type="none" w="med" len="med"/>
              <a:tailEnd type="none" w="med" len="med"/>
            </a:ln>
          </p:spPr>
        </p:cxnSp>
        <p:cxnSp>
          <p:nvCxnSpPr>
            <p:cNvPr id="43" name="AutoShape 41"/>
            <p:cNvCxnSpPr>
              <a:stCxn id="13" idx="3"/>
              <a:endCxn id="23" idx="7"/>
            </p:cNvCxnSpPr>
            <p:nvPr/>
          </p:nvCxnSpPr>
          <p:spPr>
            <a:xfrm flipH="1">
              <a:off x="2606" y="1309"/>
              <a:ext cx="134" cy="123"/>
            </a:xfrm>
            <a:prstGeom prst="straightConnector1">
              <a:avLst/>
            </a:prstGeom>
            <a:ln w="28575" cap="sq" cmpd="sng">
              <a:solidFill>
                <a:schemeClr val="tx2"/>
              </a:solidFill>
              <a:prstDash val="solid"/>
              <a:headEnd type="none" w="med" len="med"/>
              <a:tailEnd type="none" w="med" len="med"/>
            </a:ln>
          </p:spPr>
        </p:cxnSp>
        <p:cxnSp>
          <p:nvCxnSpPr>
            <p:cNvPr id="44" name="AutoShape 42"/>
            <p:cNvCxnSpPr>
              <a:stCxn id="17" idx="7"/>
              <a:endCxn id="26" idx="2"/>
            </p:cNvCxnSpPr>
            <p:nvPr/>
          </p:nvCxnSpPr>
          <p:spPr>
            <a:xfrm flipV="1">
              <a:off x="1757" y="1839"/>
              <a:ext cx="291" cy="197"/>
            </a:xfrm>
            <a:prstGeom prst="straightConnector1">
              <a:avLst/>
            </a:prstGeom>
            <a:ln w="28575" cap="sq" cmpd="sng">
              <a:solidFill>
                <a:schemeClr val="tx2"/>
              </a:solidFill>
              <a:prstDash val="solid"/>
              <a:headEnd type="none" w="med" len="med"/>
              <a:tailEnd type="none" w="med" len="med"/>
            </a:ln>
          </p:spPr>
        </p:cxnSp>
        <p:cxnSp>
          <p:nvCxnSpPr>
            <p:cNvPr id="45" name="AutoShape 43"/>
            <p:cNvCxnSpPr>
              <a:stCxn id="24" idx="4"/>
              <a:endCxn id="25" idx="0"/>
            </p:cNvCxnSpPr>
            <p:nvPr/>
          </p:nvCxnSpPr>
          <p:spPr>
            <a:xfrm>
              <a:off x="2374" y="2143"/>
              <a:ext cx="3" cy="217"/>
            </a:xfrm>
            <a:prstGeom prst="straightConnector1">
              <a:avLst/>
            </a:prstGeom>
            <a:ln w="28575" cap="sq" cmpd="sng">
              <a:solidFill>
                <a:schemeClr val="tx2"/>
              </a:solidFill>
              <a:prstDash val="solid"/>
              <a:headEnd type="none" w="med" len="med"/>
              <a:tailEnd type="none" w="med" len="med"/>
            </a:ln>
          </p:spPr>
        </p:cxnSp>
        <p:cxnSp>
          <p:nvCxnSpPr>
            <p:cNvPr id="46" name="AutoShape 44"/>
            <p:cNvCxnSpPr>
              <a:stCxn id="19" idx="6"/>
              <a:endCxn id="18" idx="1"/>
            </p:cNvCxnSpPr>
            <p:nvPr/>
          </p:nvCxnSpPr>
          <p:spPr>
            <a:xfrm>
              <a:off x="2725" y="1833"/>
              <a:ext cx="298" cy="124"/>
            </a:xfrm>
            <a:prstGeom prst="straightConnector1">
              <a:avLst/>
            </a:prstGeom>
            <a:ln w="28575" cap="sq" cmpd="sng">
              <a:solidFill>
                <a:schemeClr val="tx2"/>
              </a:solidFill>
              <a:prstDash val="solid"/>
              <a:headEnd type="none" w="med" len="med"/>
              <a:tailEnd type="none" w="med" len="med"/>
            </a:ln>
          </p:spPr>
        </p:cxnSp>
        <p:cxnSp>
          <p:nvCxnSpPr>
            <p:cNvPr id="47" name="AutoShape 45"/>
            <p:cNvCxnSpPr>
              <a:stCxn id="26" idx="0"/>
              <a:endCxn id="22" idx="4"/>
            </p:cNvCxnSpPr>
            <p:nvPr/>
          </p:nvCxnSpPr>
          <p:spPr>
            <a:xfrm flipV="1">
              <a:off x="2137" y="1580"/>
              <a:ext cx="82" cy="170"/>
            </a:xfrm>
            <a:prstGeom prst="straightConnector1">
              <a:avLst/>
            </a:prstGeom>
            <a:ln w="28575" cap="sq" cmpd="sng">
              <a:solidFill>
                <a:schemeClr val="tx2"/>
              </a:solidFill>
              <a:prstDash val="solid"/>
              <a:headEnd type="none" w="med" len="med"/>
              <a:tailEnd type="none" w="med" len="med"/>
            </a:ln>
          </p:spPr>
        </p:cxnSp>
        <p:cxnSp>
          <p:nvCxnSpPr>
            <p:cNvPr id="48" name="AutoShape 46"/>
            <p:cNvCxnSpPr>
              <a:stCxn id="19" idx="0"/>
              <a:endCxn id="23" idx="4"/>
            </p:cNvCxnSpPr>
            <p:nvPr/>
          </p:nvCxnSpPr>
          <p:spPr>
            <a:xfrm flipH="1" flipV="1">
              <a:off x="2549" y="1587"/>
              <a:ext cx="87" cy="157"/>
            </a:xfrm>
            <a:prstGeom prst="straightConnector1">
              <a:avLst/>
            </a:prstGeom>
            <a:ln w="28575" cap="sq" cmpd="sng">
              <a:solidFill>
                <a:schemeClr val="tx2"/>
              </a:solidFill>
              <a:prstDash val="solid"/>
              <a:headEnd type="none" w="med" len="med"/>
              <a:tailEnd type="none" w="med" len="med"/>
            </a:ln>
          </p:spPr>
        </p:cxnSp>
        <p:cxnSp>
          <p:nvCxnSpPr>
            <p:cNvPr id="49" name="AutoShape 47"/>
            <p:cNvCxnSpPr>
              <a:stCxn id="26" idx="5"/>
              <a:endCxn id="24" idx="1"/>
            </p:cNvCxnSpPr>
            <p:nvPr/>
          </p:nvCxnSpPr>
          <p:spPr>
            <a:xfrm>
              <a:off x="2194" y="1905"/>
              <a:ext cx="123" cy="83"/>
            </a:xfrm>
            <a:prstGeom prst="straightConnector1">
              <a:avLst/>
            </a:prstGeom>
            <a:ln w="28575" cap="sq" cmpd="sng">
              <a:solidFill>
                <a:schemeClr val="tx2"/>
              </a:solidFill>
              <a:prstDash val="solid"/>
              <a:headEnd type="none" w="med" len="med"/>
              <a:tailEnd type="none" w="med" len="med"/>
            </a:ln>
          </p:spPr>
        </p:cxnSp>
        <p:cxnSp>
          <p:nvCxnSpPr>
            <p:cNvPr id="50" name="AutoShape 48"/>
            <p:cNvCxnSpPr>
              <a:stCxn id="24" idx="7"/>
              <a:endCxn id="19" idx="3"/>
            </p:cNvCxnSpPr>
            <p:nvPr/>
          </p:nvCxnSpPr>
          <p:spPr>
            <a:xfrm flipV="1">
              <a:off x="2431" y="1899"/>
              <a:ext cx="148" cy="89"/>
            </a:xfrm>
            <a:prstGeom prst="straightConnector1">
              <a:avLst/>
            </a:prstGeom>
            <a:ln w="28575" cap="sq" cmpd="sng">
              <a:solidFill>
                <a:schemeClr val="tx2"/>
              </a:solidFill>
              <a:prstDash val="solid"/>
              <a:headEnd type="none" w="med" len="med"/>
              <a:tailEnd type="none" w="med" len="med"/>
            </a:ln>
          </p:spPr>
        </p:cxnSp>
        <p:cxnSp>
          <p:nvCxnSpPr>
            <p:cNvPr id="51" name="AutoShape 49"/>
            <p:cNvCxnSpPr>
              <a:stCxn id="22" idx="6"/>
              <a:endCxn id="23" idx="2"/>
            </p:cNvCxnSpPr>
            <p:nvPr/>
          </p:nvCxnSpPr>
          <p:spPr>
            <a:xfrm>
              <a:off x="2308" y="1491"/>
              <a:ext cx="152" cy="7"/>
            </a:xfrm>
            <a:prstGeom prst="straightConnector1">
              <a:avLst/>
            </a:prstGeom>
            <a:ln w="28575" cap="sq" cmpd="sng">
              <a:solidFill>
                <a:schemeClr val="tx2"/>
              </a:solidFill>
              <a:prstDash val="solid"/>
              <a:headEnd type="none" w="med" len="med"/>
              <a:tailEnd type="none" w="med" len="med"/>
            </a:ln>
          </p:spPr>
        </p:cxnSp>
        <p:cxnSp>
          <p:nvCxnSpPr>
            <p:cNvPr id="52" name="AutoShape 50"/>
            <p:cNvCxnSpPr>
              <a:stCxn id="15" idx="7"/>
              <a:endCxn id="21" idx="3"/>
            </p:cNvCxnSpPr>
            <p:nvPr/>
          </p:nvCxnSpPr>
          <p:spPr>
            <a:xfrm flipV="1">
              <a:off x="1383" y="2742"/>
              <a:ext cx="171" cy="335"/>
            </a:xfrm>
            <a:prstGeom prst="straightConnector1">
              <a:avLst/>
            </a:prstGeom>
            <a:ln w="28575" cap="sq" cmpd="sng">
              <a:solidFill>
                <a:schemeClr val="tx2"/>
              </a:solidFill>
              <a:prstDash val="solid"/>
              <a:headEnd type="none" w="med" len="med"/>
              <a:tailEnd type="none" w="med" len="med"/>
            </a:ln>
          </p:spPr>
        </p:cxnSp>
        <p:cxnSp>
          <p:nvCxnSpPr>
            <p:cNvPr id="53" name="AutoShape 51"/>
            <p:cNvCxnSpPr>
              <a:stCxn id="8" idx="6"/>
              <a:endCxn id="12" idx="2"/>
            </p:cNvCxnSpPr>
            <p:nvPr/>
          </p:nvCxnSpPr>
          <p:spPr>
            <a:xfrm>
              <a:off x="943" y="1329"/>
              <a:ext cx="356" cy="176"/>
            </a:xfrm>
            <a:prstGeom prst="straightConnector1">
              <a:avLst/>
            </a:prstGeom>
            <a:ln w="28575" cap="sq" cmpd="sng">
              <a:solidFill>
                <a:schemeClr val="tx2"/>
              </a:solidFill>
              <a:prstDash val="solid"/>
              <a:headEnd type="none" w="med" len="med"/>
              <a:tailEnd type="none" w="med" len="med"/>
            </a:ln>
          </p:spPr>
        </p:cxnSp>
        <p:cxnSp>
          <p:nvCxnSpPr>
            <p:cNvPr id="54" name="AutoShape 52"/>
            <p:cNvCxnSpPr>
              <a:stCxn id="6" idx="4"/>
              <a:endCxn id="10" idx="0"/>
            </p:cNvCxnSpPr>
            <p:nvPr/>
          </p:nvCxnSpPr>
          <p:spPr>
            <a:xfrm flipH="1">
              <a:off x="2355" y="437"/>
              <a:ext cx="15" cy="263"/>
            </a:xfrm>
            <a:prstGeom prst="straightConnector1">
              <a:avLst/>
            </a:prstGeom>
            <a:ln w="28575" cap="sq" cmpd="sng">
              <a:solidFill>
                <a:schemeClr val="tx2"/>
              </a:solidFill>
              <a:prstDash val="solid"/>
              <a:headEnd type="none" w="med" len="med"/>
              <a:tailEnd type="none" w="med" len="med"/>
            </a:ln>
          </p:spPr>
        </p:cxnSp>
        <p:cxnSp>
          <p:nvCxnSpPr>
            <p:cNvPr id="55" name="AutoShape 53"/>
            <p:cNvCxnSpPr>
              <a:stCxn id="16" idx="1"/>
              <a:endCxn id="20" idx="5"/>
            </p:cNvCxnSpPr>
            <p:nvPr/>
          </p:nvCxnSpPr>
          <p:spPr>
            <a:xfrm flipH="1" flipV="1">
              <a:off x="3256" y="2768"/>
              <a:ext cx="318" cy="301"/>
            </a:xfrm>
            <a:prstGeom prst="straightConnector1">
              <a:avLst/>
            </a:prstGeom>
            <a:ln w="28575" cap="sq" cmpd="sng">
              <a:solidFill>
                <a:schemeClr val="tx2"/>
              </a:solidFill>
              <a:prstDash val="solid"/>
              <a:headEnd type="none" w="med" len="med"/>
              <a:tailEnd type="none" w="med" len="med"/>
            </a:ln>
          </p:spPr>
        </p:cxnSp>
        <p:cxnSp>
          <p:nvCxnSpPr>
            <p:cNvPr id="56" name="AutoShape 54"/>
            <p:cNvCxnSpPr>
              <a:stCxn id="11" idx="6"/>
              <a:endCxn id="9" idx="2"/>
            </p:cNvCxnSpPr>
            <p:nvPr/>
          </p:nvCxnSpPr>
          <p:spPr>
            <a:xfrm flipV="1">
              <a:off x="3439" y="1273"/>
              <a:ext cx="414" cy="224"/>
            </a:xfrm>
            <a:prstGeom prst="straightConnector1">
              <a:avLst/>
            </a:prstGeom>
            <a:ln w="28575" cap="sq" cmpd="sng">
              <a:solidFill>
                <a:schemeClr val="tx2"/>
              </a:solidFill>
              <a:prstDash val="solid"/>
              <a:headEnd type="none" w="med" len="med"/>
              <a:tailEnd type="none" w="med" len="med"/>
            </a:ln>
          </p:spPr>
        </p:cxnSp>
      </p:grpSp>
      <p:grpSp>
        <p:nvGrpSpPr>
          <p:cNvPr id="57" name="Group 55"/>
          <p:cNvGrpSpPr/>
          <p:nvPr/>
        </p:nvGrpSpPr>
        <p:grpSpPr>
          <a:xfrm>
            <a:off x="3013710" y="2196148"/>
            <a:ext cx="5562600" cy="4840287"/>
            <a:chOff x="353" y="121"/>
            <a:chExt cx="3955" cy="3481"/>
          </a:xfrm>
        </p:grpSpPr>
        <p:sp>
          <p:nvSpPr>
            <p:cNvPr id="58" name="Text Box 56"/>
            <p:cNvSpPr txBox="1"/>
            <p:nvPr/>
          </p:nvSpPr>
          <p:spPr>
            <a:xfrm>
              <a:off x="353" y="377"/>
              <a:ext cx="885" cy="382"/>
            </a:xfrm>
            <a:prstGeom prst="rect">
              <a:avLst/>
            </a:prstGeom>
            <a:noFill/>
            <a:ln w="12700" cap="sq" cmpd="sng">
              <a:solidFill>
                <a:srgbClr val="FF6600"/>
              </a:solidFill>
              <a:prstDash val="solid"/>
              <a:miter/>
              <a:headEnd type="none" w="med" len="med"/>
              <a:tailEnd type="none" w="med" len="med"/>
            </a:ln>
          </p:spPr>
          <p:txBody>
            <a:bodyPr wrap="none" lIns="274320" rIns="27432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800" dirty="0">
                  <a:latin typeface="Comic Sans MS" panose="030F0702030302020204" pitchFamily="66" charset="0"/>
                </a:rPr>
                <a:t>Yes.</a:t>
              </a:r>
            </a:p>
          </p:txBody>
        </p:sp>
        <p:sp>
          <p:nvSpPr>
            <p:cNvPr id="59" name="Freeform 57"/>
            <p:cNvSpPr/>
            <p:nvPr/>
          </p:nvSpPr>
          <p:spPr>
            <a:xfrm>
              <a:off x="430" y="121"/>
              <a:ext cx="3878" cy="3481"/>
            </a:xfrm>
            <a:custGeom>
              <a:avLst/>
              <a:gdLst/>
              <a:ahLst/>
              <a:cxnLst>
                <a:cxn ang="0">
                  <a:pos x="284" y="1082"/>
                </a:cxn>
                <a:cxn ang="0">
                  <a:pos x="1910" y="10"/>
                </a:cxn>
                <a:cxn ang="0">
                  <a:pos x="3652" y="1023"/>
                </a:cxn>
                <a:cxn ang="0">
                  <a:pos x="3266" y="3189"/>
                </a:cxn>
                <a:cxn ang="0">
                  <a:pos x="2668" y="2773"/>
                </a:cxn>
                <a:cxn ang="0">
                  <a:pos x="2428" y="1876"/>
                </a:cxn>
                <a:cxn ang="0">
                  <a:pos x="2763" y="1206"/>
                </a:cxn>
                <a:cxn ang="0">
                  <a:pos x="1903" y="819"/>
                </a:cxn>
                <a:cxn ang="0">
                  <a:pos x="1538" y="1235"/>
                </a:cxn>
                <a:cxn ang="0">
                  <a:pos x="1064" y="1424"/>
                </a:cxn>
                <a:cxn ang="0">
                  <a:pos x="1400" y="1935"/>
                </a:cxn>
                <a:cxn ang="0">
                  <a:pos x="1567" y="1891"/>
                </a:cxn>
                <a:cxn ang="0">
                  <a:pos x="1480" y="1629"/>
                </a:cxn>
                <a:cxn ang="0">
                  <a:pos x="1691" y="1228"/>
                </a:cxn>
                <a:cxn ang="0">
                  <a:pos x="2151" y="1220"/>
                </a:cxn>
                <a:cxn ang="0">
                  <a:pos x="2333" y="1650"/>
                </a:cxn>
                <a:cxn ang="0">
                  <a:pos x="2078" y="2008"/>
                </a:cxn>
                <a:cxn ang="0">
                  <a:pos x="2114" y="2401"/>
                </a:cxn>
                <a:cxn ang="0">
                  <a:pos x="1305" y="2715"/>
                </a:cxn>
                <a:cxn ang="0">
                  <a:pos x="999" y="3138"/>
                </a:cxn>
                <a:cxn ang="0">
                  <a:pos x="751" y="3196"/>
                </a:cxn>
                <a:cxn ang="0">
                  <a:pos x="474" y="2657"/>
                </a:cxn>
                <a:cxn ang="0">
                  <a:pos x="204" y="1512"/>
                </a:cxn>
                <a:cxn ang="0">
                  <a:pos x="284" y="1082"/>
                </a:cxn>
              </a:cxnLst>
              <a:rect l="0" t="0" r="0" b="0"/>
              <a:pathLst>
                <a:path w="3878" h="3481">
                  <a:moveTo>
                    <a:pt x="284" y="1082"/>
                  </a:moveTo>
                  <a:cubicBezTo>
                    <a:pt x="568" y="832"/>
                    <a:pt x="1349" y="20"/>
                    <a:pt x="1910" y="10"/>
                  </a:cubicBezTo>
                  <a:cubicBezTo>
                    <a:pt x="2471" y="0"/>
                    <a:pt x="3426" y="493"/>
                    <a:pt x="3652" y="1023"/>
                  </a:cubicBezTo>
                  <a:cubicBezTo>
                    <a:pt x="3878" y="1553"/>
                    <a:pt x="3430" y="2897"/>
                    <a:pt x="3266" y="3189"/>
                  </a:cubicBezTo>
                  <a:cubicBezTo>
                    <a:pt x="3102" y="3481"/>
                    <a:pt x="2808" y="2992"/>
                    <a:pt x="2668" y="2773"/>
                  </a:cubicBezTo>
                  <a:cubicBezTo>
                    <a:pt x="2528" y="2554"/>
                    <a:pt x="2412" y="2137"/>
                    <a:pt x="2428" y="1876"/>
                  </a:cubicBezTo>
                  <a:cubicBezTo>
                    <a:pt x="2444" y="1615"/>
                    <a:pt x="2851" y="1382"/>
                    <a:pt x="2763" y="1206"/>
                  </a:cubicBezTo>
                  <a:cubicBezTo>
                    <a:pt x="2675" y="1030"/>
                    <a:pt x="2107" y="814"/>
                    <a:pt x="1903" y="819"/>
                  </a:cubicBezTo>
                  <a:cubicBezTo>
                    <a:pt x="1699" y="824"/>
                    <a:pt x="1678" y="1134"/>
                    <a:pt x="1538" y="1235"/>
                  </a:cubicBezTo>
                  <a:cubicBezTo>
                    <a:pt x="1398" y="1336"/>
                    <a:pt x="1087" y="1307"/>
                    <a:pt x="1064" y="1424"/>
                  </a:cubicBezTo>
                  <a:cubicBezTo>
                    <a:pt x="1041" y="1541"/>
                    <a:pt x="1316" y="1857"/>
                    <a:pt x="1400" y="1935"/>
                  </a:cubicBezTo>
                  <a:cubicBezTo>
                    <a:pt x="1484" y="2013"/>
                    <a:pt x="1554" y="1942"/>
                    <a:pt x="1567" y="1891"/>
                  </a:cubicBezTo>
                  <a:cubicBezTo>
                    <a:pt x="1580" y="1840"/>
                    <a:pt x="1459" y="1739"/>
                    <a:pt x="1480" y="1629"/>
                  </a:cubicBezTo>
                  <a:cubicBezTo>
                    <a:pt x="1501" y="1519"/>
                    <a:pt x="1579" y="1296"/>
                    <a:pt x="1691" y="1228"/>
                  </a:cubicBezTo>
                  <a:cubicBezTo>
                    <a:pt x="1803" y="1160"/>
                    <a:pt x="2044" y="1150"/>
                    <a:pt x="2151" y="1220"/>
                  </a:cubicBezTo>
                  <a:cubicBezTo>
                    <a:pt x="2258" y="1290"/>
                    <a:pt x="2345" y="1519"/>
                    <a:pt x="2333" y="1650"/>
                  </a:cubicBezTo>
                  <a:cubicBezTo>
                    <a:pt x="2321" y="1781"/>
                    <a:pt x="2114" y="1883"/>
                    <a:pt x="2078" y="2008"/>
                  </a:cubicBezTo>
                  <a:cubicBezTo>
                    <a:pt x="2042" y="2133"/>
                    <a:pt x="2243" y="2283"/>
                    <a:pt x="2114" y="2401"/>
                  </a:cubicBezTo>
                  <a:cubicBezTo>
                    <a:pt x="1985" y="2519"/>
                    <a:pt x="1491" y="2592"/>
                    <a:pt x="1305" y="2715"/>
                  </a:cubicBezTo>
                  <a:cubicBezTo>
                    <a:pt x="1119" y="2838"/>
                    <a:pt x="1091" y="3058"/>
                    <a:pt x="999" y="3138"/>
                  </a:cubicBezTo>
                  <a:cubicBezTo>
                    <a:pt x="907" y="3218"/>
                    <a:pt x="838" y="3276"/>
                    <a:pt x="751" y="3196"/>
                  </a:cubicBezTo>
                  <a:cubicBezTo>
                    <a:pt x="664" y="3116"/>
                    <a:pt x="565" y="2937"/>
                    <a:pt x="474" y="2657"/>
                  </a:cubicBezTo>
                  <a:cubicBezTo>
                    <a:pt x="383" y="2377"/>
                    <a:pt x="236" y="1774"/>
                    <a:pt x="204" y="1512"/>
                  </a:cubicBezTo>
                  <a:cubicBezTo>
                    <a:pt x="172" y="1250"/>
                    <a:pt x="0" y="1332"/>
                    <a:pt x="284" y="1082"/>
                  </a:cubicBezTo>
                  <a:close/>
                </a:path>
              </a:pathLst>
            </a:custGeom>
            <a:noFill/>
            <a:ln w="38100" cap="sq" cmpd="sng">
              <a:solidFill>
                <a:srgbClr val="FF6600">
                  <a:alpha val="100000"/>
                </a:srgbClr>
              </a:solidFill>
              <a:prstDash val="solid"/>
              <a:round/>
              <a:headEnd type="none" w="med" len="med"/>
              <a:tailEnd type="none" w="med" len="med"/>
            </a:ln>
          </p:spPr>
          <p:txBody>
            <a:bodyPr/>
            <a:lstStyle/>
            <a:p>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sp>
        <p:nvSpPr>
          <p:cNvPr id="5" name="Text Box 2">
            <a:extLst>
              <a:ext uri="{FF2B5EF4-FFF2-40B4-BE49-F238E27FC236}">
                <a16:creationId xmlns:a16="http://schemas.microsoft.com/office/drawing/2014/main" id="{A0D19CF4-0A85-4A73-8A0C-85B7282A65EC}"/>
              </a:ext>
            </a:extLst>
          </p:cNvPr>
          <p:cNvSpPr txBox="1">
            <a:spLocks noChangeArrowheads="1"/>
          </p:cNvSpPr>
          <p:nvPr/>
        </p:nvSpPr>
        <p:spPr bwMode="auto">
          <a:xfrm>
            <a:off x="3550403" y="763622"/>
            <a:ext cx="105556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None/>
            </a:pPr>
            <a:r>
              <a:rPr lang="en-US" altLang="zh-CN" sz="4400" b="1" kern="0" dirty="0">
                <a:solidFill>
                  <a:schemeClr val="tx2"/>
                </a:solidFill>
                <a:latin typeface="+mj-lt"/>
                <a:ea typeface="+mj-ea"/>
                <a:cs typeface="+mj-cs"/>
              </a:rPr>
              <a:t>Connectivity /</a:t>
            </a:r>
            <a:r>
              <a:rPr lang="zh-CN" altLang="en-US" sz="4400" b="1" kern="0" dirty="0">
                <a:solidFill>
                  <a:schemeClr val="tx2"/>
                </a:solidFill>
                <a:latin typeface="+mj-lt"/>
                <a:ea typeface="+mj-ea"/>
                <a:cs typeface="+mj-cs"/>
              </a:rPr>
              <a:t>连通性</a:t>
            </a:r>
            <a:endParaRPr lang="en-US" altLang="zh-CN" sz="4400" b="1" kern="0" dirty="0">
              <a:solidFill>
                <a:schemeClr val="tx2"/>
              </a:solidFill>
              <a:latin typeface="+mj-lt"/>
              <a:ea typeface="+mj-ea"/>
              <a:cs typeface="+mj-cs"/>
            </a:endParaRPr>
          </a:p>
        </p:txBody>
      </p:sp>
      <p:sp>
        <p:nvSpPr>
          <p:cNvPr id="6" name="Text Box 2">
            <a:extLst>
              <a:ext uri="{FF2B5EF4-FFF2-40B4-BE49-F238E27FC236}">
                <a16:creationId xmlns:a16="http://schemas.microsoft.com/office/drawing/2014/main" id="{8233EDB5-116E-41E4-95A1-45342BDAD559}"/>
              </a:ext>
            </a:extLst>
          </p:cNvPr>
          <p:cNvSpPr txBox="1">
            <a:spLocks noChangeArrowheads="1"/>
          </p:cNvSpPr>
          <p:nvPr/>
        </p:nvSpPr>
        <p:spPr bwMode="auto">
          <a:xfrm>
            <a:off x="351749" y="1559071"/>
            <a:ext cx="11488501" cy="2291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en-US" altLang="zh-CN" b="1" kern="0" dirty="0">
                <a:latin typeface="+mn-lt"/>
                <a:ea typeface="+mn-ea"/>
              </a:rPr>
              <a:t>[</a:t>
            </a:r>
            <a:r>
              <a:rPr lang="zh-CN" altLang="en-US" b="1" kern="0" dirty="0">
                <a:latin typeface="+mn-lt"/>
                <a:ea typeface="+mn-ea"/>
              </a:rPr>
              <a:t>定义</a:t>
            </a:r>
            <a:r>
              <a:rPr lang="en-US" altLang="zh-CN" b="1" kern="0" dirty="0">
                <a:latin typeface="+mn-lt"/>
                <a:ea typeface="+mn-ea"/>
              </a:rPr>
              <a:t>]</a:t>
            </a:r>
            <a:r>
              <a:rPr lang="zh-CN" altLang="en-US" b="1" kern="0" dirty="0">
                <a:latin typeface="+mn-lt"/>
                <a:ea typeface="+mn-ea"/>
              </a:rPr>
              <a:t>简单道路</a:t>
            </a:r>
            <a:r>
              <a:rPr lang="en-US" altLang="zh-CN" b="1" kern="0" dirty="0">
                <a:latin typeface="+mn-lt"/>
                <a:ea typeface="+mn-ea"/>
              </a:rPr>
              <a:t>/Simple Path</a:t>
            </a:r>
            <a:r>
              <a:rPr lang="zh-CN" altLang="en-US" b="1" kern="0" dirty="0">
                <a:latin typeface="+mn-lt"/>
                <a:ea typeface="+mn-ea"/>
              </a:rPr>
              <a:t>：</a:t>
            </a:r>
          </a:p>
          <a:p>
            <a:pPr fontAlgn="base">
              <a:lnSpc>
                <a:spcPct val="150000"/>
              </a:lnSpc>
              <a:spcAft>
                <a:spcPct val="0"/>
              </a:spcAft>
              <a:buNone/>
            </a:pPr>
            <a:r>
              <a:rPr lang="zh-CN" altLang="en-US" b="1" kern="0" dirty="0">
                <a:latin typeface="+mn-lt"/>
                <a:ea typeface="+mn-ea"/>
              </a:rPr>
              <a:t>   一条道路中没有两条边是相同的，称此道路为简单道路。当其是回路时，称为简单回路</a:t>
            </a:r>
            <a:r>
              <a:rPr lang="en-US" altLang="zh-CN" b="1" kern="0" dirty="0">
                <a:latin typeface="+mn-lt"/>
                <a:ea typeface="+mn-ea"/>
              </a:rPr>
              <a:t>/Simple Circuit</a:t>
            </a:r>
            <a:r>
              <a:rPr lang="zh-CN" altLang="en-US" b="1" kern="0" dirty="0">
                <a:latin typeface="+mn-lt"/>
                <a:ea typeface="+mn-ea"/>
              </a:rPr>
              <a:t>。</a:t>
            </a:r>
          </a:p>
        </p:txBody>
      </p:sp>
      <p:sp>
        <p:nvSpPr>
          <p:cNvPr id="7" name="Text Box 3">
            <a:extLst>
              <a:ext uri="{FF2B5EF4-FFF2-40B4-BE49-F238E27FC236}">
                <a16:creationId xmlns:a16="http://schemas.microsoft.com/office/drawing/2014/main" id="{31D24EE3-8A23-4A2D-88BF-DB2E2BEBCABB}"/>
              </a:ext>
            </a:extLst>
          </p:cNvPr>
          <p:cNvSpPr txBox="1">
            <a:spLocks noChangeArrowheads="1"/>
          </p:cNvSpPr>
          <p:nvPr/>
        </p:nvSpPr>
        <p:spPr bwMode="auto">
          <a:xfrm>
            <a:off x="351749" y="3878664"/>
            <a:ext cx="11606939" cy="303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en-US" altLang="zh-CN" b="1" kern="0" dirty="0">
                <a:latin typeface="+mn-lt"/>
                <a:ea typeface="+mn-ea"/>
              </a:rPr>
              <a:t>[</a:t>
            </a:r>
            <a:r>
              <a:rPr lang="zh-CN" altLang="en-US" b="1" kern="0" dirty="0">
                <a:latin typeface="+mn-lt"/>
                <a:ea typeface="+mn-ea"/>
              </a:rPr>
              <a:t>定义</a:t>
            </a:r>
            <a:r>
              <a:rPr lang="en-US" altLang="zh-CN" b="1" kern="0" dirty="0">
                <a:latin typeface="+mn-lt"/>
                <a:ea typeface="+mn-ea"/>
              </a:rPr>
              <a:t>]</a:t>
            </a:r>
            <a:r>
              <a:rPr lang="zh-CN" altLang="en-US" b="1" kern="0" dirty="0">
                <a:latin typeface="+mn-lt"/>
                <a:ea typeface="+mn-ea"/>
              </a:rPr>
              <a:t>基本道路</a:t>
            </a:r>
            <a:r>
              <a:rPr lang="en-US" altLang="zh-CN" b="1" kern="0" dirty="0">
                <a:latin typeface="+mn-lt"/>
                <a:ea typeface="+mn-ea"/>
              </a:rPr>
              <a:t>/Element Path</a:t>
            </a:r>
            <a:r>
              <a:rPr lang="zh-CN" altLang="en-US" b="1" kern="0" dirty="0">
                <a:latin typeface="+mn-lt"/>
                <a:ea typeface="+mn-ea"/>
              </a:rPr>
              <a:t>：</a:t>
            </a:r>
          </a:p>
          <a:p>
            <a:pPr fontAlgn="base">
              <a:lnSpc>
                <a:spcPct val="150000"/>
              </a:lnSpc>
              <a:spcAft>
                <a:spcPct val="0"/>
              </a:spcAft>
              <a:buNone/>
            </a:pPr>
            <a:r>
              <a:rPr lang="zh-CN" altLang="en-US" b="1" kern="0" dirty="0">
                <a:latin typeface="+mn-lt"/>
                <a:ea typeface="+mn-ea"/>
              </a:rPr>
              <a:t>   一条道路中，除了起点和终点可以相同，没有其他相同顶点出现，称此道路为基本道路。当其是回路时，称为基本回路</a:t>
            </a:r>
            <a:r>
              <a:rPr lang="en-US" altLang="zh-CN" b="1" kern="0" dirty="0">
                <a:latin typeface="+mn-lt"/>
                <a:ea typeface="+mn-ea"/>
              </a:rPr>
              <a:t>/Element Circuit</a:t>
            </a:r>
            <a:r>
              <a:rPr lang="zh-CN" altLang="en-US" b="1" kern="0" dirty="0">
                <a:latin typeface="+mn-lt"/>
                <a:ea typeface="+mn-ea"/>
              </a:rPr>
              <a:t>。</a:t>
            </a:r>
          </a:p>
        </p:txBody>
      </p:sp>
    </p:spTree>
    <p:extLst>
      <p:ext uri="{BB962C8B-B14F-4D97-AF65-F5344CB8AC3E}">
        <p14:creationId xmlns:p14="http://schemas.microsoft.com/office/powerpoint/2010/main" val="244084817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3714750" y="795020"/>
            <a:ext cx="4183380" cy="1322070"/>
          </a:xfrm>
          <a:prstGeom prst="rect">
            <a:avLst/>
          </a:prstGeom>
          <a:noFill/>
        </p:spPr>
        <p:txBody>
          <a:bodyPr wrap="square" rtlCol="0">
            <a:spAutoFit/>
          </a:bodyPr>
          <a:lstStyle/>
          <a:p>
            <a:pPr algn="ctr" eaLnBrk="1" hangingPunct="1"/>
            <a:r>
              <a:rPr lang="en-US" altLang="zh-CN" sz="4000" dirty="0">
                <a:sym typeface="+mn-ea"/>
              </a:rPr>
              <a:t>Euler tour</a:t>
            </a:r>
            <a:br>
              <a:rPr lang="en-US" altLang="zh-CN" sz="4000" dirty="0">
                <a:sym typeface="+mn-ea"/>
              </a:rPr>
            </a:br>
            <a:r>
              <a:rPr lang="en-US" altLang="zh-CN" sz="4000" dirty="0">
                <a:sym typeface="+mn-ea"/>
              </a:rPr>
              <a:t>Hamiltonian tour</a:t>
            </a:r>
            <a:endParaRPr lang="zh-CN" altLang="en-US" sz="4000" b="1" dirty="0"/>
          </a:p>
        </p:txBody>
      </p:sp>
      <p:sp>
        <p:nvSpPr>
          <p:cNvPr id="7" name="Rectangle 3"/>
          <p:cNvSpPr txBox="1">
            <a:spLocks noChangeArrowheads="1"/>
          </p:cNvSpPr>
          <p:nvPr/>
        </p:nvSpPr>
        <p:spPr bwMode="auto">
          <a:xfrm>
            <a:off x="210046" y="2064814"/>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dirty="0">
                <a:sym typeface="+mn-ea"/>
              </a:rPr>
              <a:t>Left one has a Hamiltonian path, but not a Hamiltonian tour.</a:t>
            </a: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r>
              <a:rPr lang="en-US" altLang="zh-CN" dirty="0">
                <a:sym typeface="+mn-ea"/>
              </a:rPr>
              <a:t>Right one has an Euler tour, but no Hamiltonian tour.</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52228" name="Group 4"/>
          <p:cNvGrpSpPr/>
          <p:nvPr/>
        </p:nvGrpSpPr>
        <p:grpSpPr>
          <a:xfrm>
            <a:off x="1600200" y="2843213"/>
            <a:ext cx="2297113" cy="2632075"/>
            <a:chOff x="256" y="525"/>
            <a:chExt cx="1447" cy="1658"/>
          </a:xfrm>
        </p:grpSpPr>
        <p:sp>
          <p:nvSpPr>
            <p:cNvPr id="52246" name="Oval 5"/>
            <p:cNvSpPr/>
            <p:nvPr/>
          </p:nvSpPr>
          <p:spPr>
            <a:xfrm>
              <a:off x="890" y="525"/>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47" name="Oval 6"/>
            <p:cNvSpPr/>
            <p:nvPr/>
          </p:nvSpPr>
          <p:spPr>
            <a:xfrm>
              <a:off x="256" y="1030"/>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48" name="Oval 7"/>
            <p:cNvSpPr/>
            <p:nvPr/>
          </p:nvSpPr>
          <p:spPr>
            <a:xfrm>
              <a:off x="1543" y="1011"/>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49" name="AutoShape 8"/>
            <p:cNvCxnSpPr>
              <a:stCxn id="52246" idx="2"/>
              <a:endCxn id="52247" idx="0"/>
            </p:cNvCxnSpPr>
            <p:nvPr/>
          </p:nvCxnSpPr>
          <p:spPr>
            <a:xfrm flipH="1">
              <a:off x="336" y="605"/>
              <a:ext cx="545" cy="416"/>
            </a:xfrm>
            <a:prstGeom prst="straightConnector1">
              <a:avLst/>
            </a:prstGeom>
            <a:ln w="28575" cap="sq" cmpd="sng">
              <a:solidFill>
                <a:schemeClr val="tx2"/>
              </a:solidFill>
              <a:prstDash val="solid"/>
              <a:headEnd type="none" w="med" len="med"/>
              <a:tailEnd type="none" w="med" len="med"/>
            </a:ln>
          </p:spPr>
        </p:cxnSp>
        <p:cxnSp>
          <p:nvCxnSpPr>
            <p:cNvPr id="52250" name="AutoShape 9"/>
            <p:cNvCxnSpPr>
              <a:stCxn id="52246" idx="6"/>
              <a:endCxn id="52248" idx="0"/>
            </p:cNvCxnSpPr>
            <p:nvPr/>
          </p:nvCxnSpPr>
          <p:spPr>
            <a:xfrm>
              <a:off x="1059" y="605"/>
              <a:ext cx="564" cy="397"/>
            </a:xfrm>
            <a:prstGeom prst="straightConnector1">
              <a:avLst/>
            </a:prstGeom>
            <a:ln w="28575" cap="sq" cmpd="sng">
              <a:solidFill>
                <a:schemeClr val="tx2"/>
              </a:solidFill>
              <a:prstDash val="solid"/>
              <a:headEnd type="none" w="med" len="med"/>
              <a:tailEnd type="none" w="med" len="med"/>
            </a:ln>
          </p:spPr>
        </p:cxnSp>
        <p:sp>
          <p:nvSpPr>
            <p:cNvPr id="52251" name="Oval 10"/>
            <p:cNvSpPr/>
            <p:nvPr/>
          </p:nvSpPr>
          <p:spPr>
            <a:xfrm>
              <a:off x="884" y="1468"/>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52" name="Oval 11"/>
            <p:cNvSpPr/>
            <p:nvPr/>
          </p:nvSpPr>
          <p:spPr>
            <a:xfrm>
              <a:off x="885" y="2023"/>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53" name="AutoShape 12"/>
            <p:cNvCxnSpPr>
              <a:stCxn id="52251" idx="2"/>
              <a:endCxn id="52247" idx="5"/>
            </p:cNvCxnSpPr>
            <p:nvPr/>
          </p:nvCxnSpPr>
          <p:spPr>
            <a:xfrm flipH="1" flipV="1">
              <a:off x="393" y="1176"/>
              <a:ext cx="482" cy="372"/>
            </a:xfrm>
            <a:prstGeom prst="straightConnector1">
              <a:avLst/>
            </a:prstGeom>
            <a:ln w="28575" cap="sq" cmpd="sng">
              <a:solidFill>
                <a:schemeClr val="tx2"/>
              </a:solidFill>
              <a:prstDash val="solid"/>
              <a:headEnd type="none" w="med" len="med"/>
              <a:tailEnd type="none" w="med" len="med"/>
            </a:ln>
          </p:spPr>
        </p:cxnSp>
        <p:cxnSp>
          <p:nvCxnSpPr>
            <p:cNvPr id="52254" name="AutoShape 13"/>
            <p:cNvCxnSpPr>
              <a:stCxn id="52251" idx="6"/>
              <a:endCxn id="52248" idx="3"/>
            </p:cNvCxnSpPr>
            <p:nvPr/>
          </p:nvCxnSpPr>
          <p:spPr>
            <a:xfrm flipV="1">
              <a:off x="1053" y="1157"/>
              <a:ext cx="513" cy="391"/>
            </a:xfrm>
            <a:prstGeom prst="straightConnector1">
              <a:avLst/>
            </a:prstGeom>
            <a:ln w="28575" cap="sq" cmpd="sng">
              <a:solidFill>
                <a:schemeClr val="tx2"/>
              </a:solidFill>
              <a:prstDash val="solid"/>
              <a:headEnd type="none" w="med" len="med"/>
              <a:tailEnd type="none" w="med" len="med"/>
            </a:ln>
          </p:spPr>
        </p:cxnSp>
        <p:cxnSp>
          <p:nvCxnSpPr>
            <p:cNvPr id="52255" name="AutoShape 14"/>
            <p:cNvCxnSpPr>
              <a:stCxn id="52251" idx="4"/>
              <a:endCxn id="52252" idx="0"/>
            </p:cNvCxnSpPr>
            <p:nvPr/>
          </p:nvCxnSpPr>
          <p:spPr>
            <a:xfrm>
              <a:off x="964" y="1637"/>
              <a:ext cx="1" cy="377"/>
            </a:xfrm>
            <a:prstGeom prst="straightConnector1">
              <a:avLst/>
            </a:prstGeom>
            <a:ln w="28575" cap="sq" cmpd="sng">
              <a:solidFill>
                <a:schemeClr val="tx2"/>
              </a:solidFill>
              <a:prstDash val="solid"/>
              <a:headEnd type="none" w="med" len="med"/>
              <a:tailEnd type="none" w="med" len="med"/>
            </a:ln>
          </p:spPr>
        </p:cxnSp>
      </p:grpSp>
      <p:sp>
        <p:nvSpPr>
          <p:cNvPr id="52229" name="Freeform 15"/>
          <p:cNvSpPr/>
          <p:nvPr/>
        </p:nvSpPr>
        <p:spPr>
          <a:xfrm>
            <a:off x="1679575" y="2667000"/>
            <a:ext cx="2532063" cy="2562225"/>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595" h="1614">
                <a:moveTo>
                  <a:pt x="0" y="505"/>
                </a:moveTo>
                <a:cubicBezTo>
                  <a:pt x="206" y="252"/>
                  <a:pt x="412" y="0"/>
                  <a:pt x="656" y="10"/>
                </a:cubicBezTo>
                <a:cubicBezTo>
                  <a:pt x="900" y="20"/>
                  <a:pt x="1335" y="408"/>
                  <a:pt x="1465" y="564"/>
                </a:cubicBezTo>
                <a:cubicBezTo>
                  <a:pt x="1595" y="720"/>
                  <a:pt x="1544" y="823"/>
                  <a:pt x="1436" y="943"/>
                </a:cubicBezTo>
                <a:cubicBezTo>
                  <a:pt x="1328" y="1063"/>
                  <a:pt x="934" y="1174"/>
                  <a:pt x="817" y="1286"/>
                </a:cubicBezTo>
                <a:cubicBezTo>
                  <a:pt x="700" y="1398"/>
                  <a:pt x="747" y="1561"/>
                  <a:pt x="736" y="1614"/>
                </a:cubicBezTo>
              </a:path>
            </a:pathLst>
          </a:custGeom>
          <a:noFill/>
          <a:ln w="57150" cap="sq" cmpd="sng">
            <a:solidFill>
              <a:srgbClr val="FF6600">
                <a:alpha val="100000"/>
              </a:srgbClr>
            </a:solidFill>
            <a:prstDash val="solid"/>
            <a:round/>
            <a:headEnd type="none" w="med" len="med"/>
            <a:tailEnd type="none" w="med" len="med"/>
          </a:ln>
        </p:spPr>
        <p:txBody>
          <a:bodyPr/>
          <a:lstStyle/>
          <a:p>
            <a:endParaRPr lang="zh-CN" altLang="en-US"/>
          </a:p>
        </p:txBody>
      </p:sp>
      <p:grpSp>
        <p:nvGrpSpPr>
          <p:cNvPr id="1559568" name="Group 16"/>
          <p:cNvGrpSpPr/>
          <p:nvPr/>
        </p:nvGrpSpPr>
        <p:grpSpPr>
          <a:xfrm>
            <a:off x="4398963" y="3332163"/>
            <a:ext cx="4287837" cy="1773237"/>
            <a:chOff x="831" y="2659"/>
            <a:chExt cx="2701" cy="1117"/>
          </a:xfrm>
        </p:grpSpPr>
        <p:sp>
          <p:nvSpPr>
            <p:cNvPr id="52231" name="Oval 17"/>
            <p:cNvSpPr/>
            <p:nvPr/>
          </p:nvSpPr>
          <p:spPr>
            <a:xfrm>
              <a:off x="1465" y="2662"/>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32" name="Oval 18"/>
            <p:cNvSpPr/>
            <p:nvPr/>
          </p:nvSpPr>
          <p:spPr>
            <a:xfrm>
              <a:off x="831" y="3167"/>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33" name="Oval 19"/>
            <p:cNvSpPr/>
            <p:nvPr/>
          </p:nvSpPr>
          <p:spPr>
            <a:xfrm>
              <a:off x="2118" y="3148"/>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34" name="AutoShape 20"/>
            <p:cNvCxnSpPr>
              <a:stCxn id="52231" idx="2"/>
              <a:endCxn id="52232" idx="0"/>
            </p:cNvCxnSpPr>
            <p:nvPr/>
          </p:nvCxnSpPr>
          <p:spPr>
            <a:xfrm flipH="1">
              <a:off x="911" y="2742"/>
              <a:ext cx="545" cy="416"/>
            </a:xfrm>
            <a:prstGeom prst="straightConnector1">
              <a:avLst/>
            </a:prstGeom>
            <a:ln w="28575" cap="sq" cmpd="sng">
              <a:solidFill>
                <a:schemeClr val="tx2"/>
              </a:solidFill>
              <a:prstDash val="solid"/>
              <a:headEnd type="none" w="med" len="med"/>
              <a:tailEnd type="none" w="med" len="med"/>
            </a:ln>
          </p:spPr>
        </p:cxnSp>
        <p:cxnSp>
          <p:nvCxnSpPr>
            <p:cNvPr id="52235" name="AutoShape 21"/>
            <p:cNvCxnSpPr>
              <a:stCxn id="52231" idx="6"/>
              <a:endCxn id="52233" idx="1"/>
            </p:cNvCxnSpPr>
            <p:nvPr/>
          </p:nvCxnSpPr>
          <p:spPr>
            <a:xfrm>
              <a:off x="1634" y="2742"/>
              <a:ext cx="507" cy="420"/>
            </a:xfrm>
            <a:prstGeom prst="straightConnector1">
              <a:avLst/>
            </a:prstGeom>
            <a:ln w="28575" cap="sq" cmpd="sng">
              <a:solidFill>
                <a:schemeClr val="tx2"/>
              </a:solidFill>
              <a:prstDash val="solid"/>
              <a:headEnd type="none" w="med" len="med"/>
              <a:tailEnd type="none" w="med" len="med"/>
            </a:ln>
          </p:spPr>
        </p:cxnSp>
        <p:sp>
          <p:nvSpPr>
            <p:cNvPr id="52236" name="Oval 22"/>
            <p:cNvSpPr/>
            <p:nvPr/>
          </p:nvSpPr>
          <p:spPr>
            <a:xfrm>
              <a:off x="1459" y="3605"/>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37" name="Oval 23"/>
            <p:cNvSpPr/>
            <p:nvPr/>
          </p:nvSpPr>
          <p:spPr>
            <a:xfrm>
              <a:off x="2738" y="265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38" name="AutoShape 24"/>
            <p:cNvCxnSpPr>
              <a:stCxn id="52236" idx="2"/>
              <a:endCxn id="52232" idx="5"/>
            </p:cNvCxnSpPr>
            <p:nvPr/>
          </p:nvCxnSpPr>
          <p:spPr>
            <a:xfrm flipH="1" flipV="1">
              <a:off x="968" y="3313"/>
              <a:ext cx="482" cy="372"/>
            </a:xfrm>
            <a:prstGeom prst="straightConnector1">
              <a:avLst/>
            </a:prstGeom>
            <a:ln w="28575" cap="sq" cmpd="sng">
              <a:solidFill>
                <a:schemeClr val="tx2"/>
              </a:solidFill>
              <a:prstDash val="solid"/>
              <a:headEnd type="none" w="med" len="med"/>
              <a:tailEnd type="none" w="med" len="med"/>
            </a:ln>
          </p:spPr>
        </p:cxnSp>
        <p:cxnSp>
          <p:nvCxnSpPr>
            <p:cNvPr id="52239" name="AutoShape 25"/>
            <p:cNvCxnSpPr>
              <a:stCxn id="52236" idx="6"/>
              <a:endCxn id="52233" idx="3"/>
            </p:cNvCxnSpPr>
            <p:nvPr/>
          </p:nvCxnSpPr>
          <p:spPr>
            <a:xfrm flipV="1">
              <a:off x="1628" y="3294"/>
              <a:ext cx="513" cy="391"/>
            </a:xfrm>
            <a:prstGeom prst="straightConnector1">
              <a:avLst/>
            </a:prstGeom>
            <a:ln w="28575" cap="sq" cmpd="sng">
              <a:solidFill>
                <a:schemeClr val="tx2"/>
              </a:solidFill>
              <a:prstDash val="solid"/>
              <a:headEnd type="none" w="med" len="med"/>
              <a:tailEnd type="none" w="med" len="med"/>
            </a:ln>
          </p:spPr>
        </p:cxnSp>
        <p:sp>
          <p:nvSpPr>
            <p:cNvPr id="52240" name="Oval 26"/>
            <p:cNvSpPr/>
            <p:nvPr/>
          </p:nvSpPr>
          <p:spPr>
            <a:xfrm>
              <a:off x="3372" y="3119"/>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52241" name="Oval 27"/>
            <p:cNvSpPr/>
            <p:nvPr/>
          </p:nvSpPr>
          <p:spPr>
            <a:xfrm>
              <a:off x="2789" y="3616"/>
              <a:ext cx="160" cy="160"/>
            </a:xfrm>
            <a:prstGeom prst="ellipse">
              <a:avLst/>
            </a:prstGeom>
            <a:noFill/>
            <a:ln w="28575" cap="sq" cmpd="sng">
              <a:solidFill>
                <a:schemeClr val="tx1"/>
              </a:solidFill>
              <a:prstDash val="solid"/>
              <a:headEnd type="none" w="med" len="med"/>
              <a:tailEnd type="none" w="med" len="med"/>
            </a:ln>
          </p:spPr>
          <p:txBody>
            <a:bodyPr wrap="none" lIns="274320" rIns="274320"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cxnSp>
          <p:nvCxnSpPr>
            <p:cNvPr id="52242" name="AutoShape 28"/>
            <p:cNvCxnSpPr>
              <a:stCxn id="52233" idx="7"/>
              <a:endCxn id="52237" idx="2"/>
            </p:cNvCxnSpPr>
            <p:nvPr/>
          </p:nvCxnSpPr>
          <p:spPr>
            <a:xfrm flipV="1">
              <a:off x="2255" y="2739"/>
              <a:ext cx="474" cy="423"/>
            </a:xfrm>
            <a:prstGeom prst="straightConnector1">
              <a:avLst/>
            </a:prstGeom>
            <a:ln w="28575" cap="sq" cmpd="sng">
              <a:solidFill>
                <a:schemeClr val="tx2"/>
              </a:solidFill>
              <a:prstDash val="solid"/>
              <a:headEnd type="none" w="med" len="med"/>
              <a:tailEnd type="none" w="med" len="med"/>
            </a:ln>
          </p:spPr>
        </p:cxnSp>
        <p:cxnSp>
          <p:nvCxnSpPr>
            <p:cNvPr id="52243" name="AutoShape 29"/>
            <p:cNvCxnSpPr>
              <a:stCxn id="52240" idx="1"/>
              <a:endCxn id="52237" idx="6"/>
            </p:cNvCxnSpPr>
            <p:nvPr/>
          </p:nvCxnSpPr>
          <p:spPr>
            <a:xfrm flipH="1" flipV="1">
              <a:off x="2907" y="2739"/>
              <a:ext cx="488" cy="394"/>
            </a:xfrm>
            <a:prstGeom prst="straightConnector1">
              <a:avLst/>
            </a:prstGeom>
            <a:ln w="28575" cap="sq" cmpd="sng">
              <a:solidFill>
                <a:schemeClr val="tx2"/>
              </a:solidFill>
              <a:prstDash val="solid"/>
              <a:headEnd type="none" w="med" len="med"/>
              <a:tailEnd type="none" w="med" len="med"/>
            </a:ln>
          </p:spPr>
        </p:cxnSp>
        <p:cxnSp>
          <p:nvCxnSpPr>
            <p:cNvPr id="52244" name="AutoShape 30"/>
            <p:cNvCxnSpPr>
              <a:stCxn id="52241" idx="2"/>
              <a:endCxn id="52233" idx="5"/>
            </p:cNvCxnSpPr>
            <p:nvPr/>
          </p:nvCxnSpPr>
          <p:spPr>
            <a:xfrm flipH="1" flipV="1">
              <a:off x="2255" y="3294"/>
              <a:ext cx="525" cy="402"/>
            </a:xfrm>
            <a:prstGeom prst="straightConnector1">
              <a:avLst/>
            </a:prstGeom>
            <a:ln w="28575" cap="sq" cmpd="sng">
              <a:solidFill>
                <a:schemeClr val="tx2"/>
              </a:solidFill>
              <a:prstDash val="solid"/>
              <a:headEnd type="none" w="med" len="med"/>
              <a:tailEnd type="none" w="med" len="med"/>
            </a:ln>
          </p:spPr>
        </p:cxnSp>
        <p:cxnSp>
          <p:nvCxnSpPr>
            <p:cNvPr id="52245" name="AutoShape 31"/>
            <p:cNvCxnSpPr>
              <a:stCxn id="52240" idx="3"/>
              <a:endCxn id="52241" idx="6"/>
            </p:cNvCxnSpPr>
            <p:nvPr/>
          </p:nvCxnSpPr>
          <p:spPr>
            <a:xfrm flipH="1">
              <a:off x="2958" y="3265"/>
              <a:ext cx="437" cy="431"/>
            </a:xfrm>
            <a:prstGeom prst="straightConnector1">
              <a:avLst/>
            </a:prstGeom>
            <a:ln w="28575" cap="sq" cmpd="sng">
              <a:solidFill>
                <a:schemeClr val="tx2"/>
              </a:solidFill>
              <a:prstDash val="solid"/>
              <a:headEnd type="none" w="med" len="med"/>
              <a:tailEnd type="none" w="med" len="med"/>
            </a:ln>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559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aphicFrame>
        <p:nvGraphicFramePr>
          <p:cNvPr id="1560578" name="Object 2"/>
          <p:cNvGraphicFramePr>
            <a:graphicFrameLocks noChangeAspect="1"/>
          </p:cNvGraphicFramePr>
          <p:nvPr/>
        </p:nvGraphicFramePr>
        <p:xfrm>
          <a:off x="2327910" y="909955"/>
          <a:ext cx="6705600" cy="4470400"/>
        </p:xfrm>
        <a:graphic>
          <a:graphicData uri="http://schemas.openxmlformats.org/presentationml/2006/ole">
            <mc:AlternateContent xmlns:mc="http://schemas.openxmlformats.org/markup-compatibility/2006">
              <mc:Choice xmlns:v="urn:schemas-microsoft-com:vml" Requires="v">
                <p:oleObj r:id="rId3" imgW="2743200" imgH="1828800" progId="Word.Picture.8">
                  <p:embed/>
                </p:oleObj>
              </mc:Choice>
              <mc:Fallback>
                <p:oleObj r:id="rId3" imgW="2743200" imgH="1828800" progId="Word.Picture.8">
                  <p:embed/>
                  <p:pic>
                    <p:nvPicPr>
                      <p:cNvPr id="1560578" name="Object 2"/>
                      <p:cNvPicPr/>
                      <p:nvPr/>
                    </p:nvPicPr>
                    <p:blipFill>
                      <a:blip r:embed="rId4"/>
                      <a:stretch>
                        <a:fillRect/>
                      </a:stretch>
                    </p:blipFill>
                    <p:spPr>
                      <a:xfrm>
                        <a:off x="2327910" y="909955"/>
                        <a:ext cx="6705600" cy="4470400"/>
                      </a:xfrm>
                      <a:prstGeom prst="rect">
                        <a:avLst/>
                      </a:prstGeom>
                      <a:noFill/>
                      <a:ln w="38100">
                        <a:noFill/>
                        <a:miter/>
                      </a:ln>
                    </p:spPr>
                  </p:pic>
                </p:oleObj>
              </mc:Fallback>
            </mc:AlternateContent>
          </a:graphicData>
        </a:graphic>
      </p:graphicFrame>
      <p:sp>
        <p:nvSpPr>
          <p:cNvPr id="1560579" name="Text Box 3"/>
          <p:cNvSpPr txBox="1"/>
          <p:nvPr/>
        </p:nvSpPr>
        <p:spPr>
          <a:xfrm>
            <a:off x="2023110" y="5558155"/>
            <a:ext cx="7924800" cy="94615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zh-CN" altLang="en-US" sz="2800" b="1" dirty="0">
                <a:latin typeface="Times New Roman" panose="02020603050405020304" pitchFamily="18" charset="0"/>
              </a:rPr>
              <a:t>图Ａ 每个顶点都是奇次的，不存在欧拉道路，但有Ｈ道路。 图Ｂ存在欧拉道路，不存在Ｈ道路。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560578"/>
                                        </p:tgtEl>
                                        <p:attrNameLst>
                                          <p:attrName>style.visibility</p:attrName>
                                        </p:attrNameLst>
                                      </p:cBhvr>
                                      <p:to>
                                        <p:strVal val="visible"/>
                                      </p:to>
                                    </p:set>
                                    <p:animEffect transition="in" filter="blinds(horizontal)">
                                      <p:cBhvr>
                                        <p:cTn id="7" dur="500"/>
                                        <p:tgtEl>
                                          <p:spTgt spid="15605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60579"/>
                                        </p:tgtEl>
                                        <p:attrNameLst>
                                          <p:attrName>style.visibility</p:attrName>
                                        </p:attrNameLst>
                                      </p:cBhvr>
                                      <p:to>
                                        <p:strVal val="visible"/>
                                      </p:to>
                                    </p:set>
                                    <p:anim calcmode="lin" valueType="num">
                                      <p:cBhvr additive="base">
                                        <p:cTn id="12" dur="500" fill="hold"/>
                                        <p:tgtEl>
                                          <p:spTgt spid="1560579"/>
                                        </p:tgtEl>
                                        <p:attrNameLst>
                                          <p:attrName>ppt_x</p:attrName>
                                        </p:attrNameLst>
                                      </p:cBhvr>
                                      <p:tavLst>
                                        <p:tav tm="0">
                                          <p:val>
                                            <p:strVal val="0-#ppt_w/2"/>
                                          </p:val>
                                        </p:tav>
                                        <p:tav tm="100000">
                                          <p:val>
                                            <p:strVal val="#ppt_x"/>
                                          </p:val>
                                        </p:tav>
                                      </p:tavLst>
                                    </p:anim>
                                    <p:anim calcmode="lin" valueType="num">
                                      <p:cBhvr additive="base">
                                        <p:cTn id="13" dur="500" fill="hold"/>
                                        <p:tgtEl>
                                          <p:spTgt spid="15605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57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540885" y="831850"/>
            <a:ext cx="3110865" cy="706755"/>
          </a:xfrm>
          <a:prstGeom prst="rect">
            <a:avLst/>
          </a:prstGeom>
          <a:noFill/>
        </p:spPr>
        <p:txBody>
          <a:bodyPr wrap="square" rtlCol="0">
            <a:spAutoFit/>
          </a:bodyPr>
          <a:lstStyle/>
          <a:p>
            <a:pPr eaLnBrk="1" hangingPunct="1"/>
            <a:r>
              <a:rPr lang="en-US" altLang="zh-CN" sz="4000" dirty="0">
                <a:sym typeface="+mn-ea"/>
              </a:rPr>
              <a:t>Question?</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30000"/>
              </a:lnSpc>
            </a:pPr>
            <a:r>
              <a:rPr lang="en-US" altLang="zh-CN" dirty="0">
                <a:sym typeface="+mn-ea"/>
              </a:rPr>
              <a:t>Given a graph, what is a fast way to determine if it is Hamiltonian? Can we give a characterization of Hamiltonian graphs that is as simple as the one for Eulerian graphs?</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3952240" y="813435"/>
            <a:ext cx="4497070" cy="706755"/>
          </a:xfrm>
          <a:prstGeom prst="rect">
            <a:avLst/>
          </a:prstGeom>
          <a:noFill/>
        </p:spPr>
        <p:txBody>
          <a:bodyPr wrap="square" rtlCol="0">
            <a:spAutoFit/>
          </a:bodyPr>
          <a:lstStyle/>
          <a:p>
            <a:pPr eaLnBrk="1" hangingPunct="1"/>
            <a:r>
              <a:rPr lang="en-US" altLang="zh-CN" sz="4000" dirty="0">
                <a:sym typeface="+mn-ea"/>
              </a:rPr>
              <a:t>No one knows</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olidFill>
                  <a:schemeClr val="tx2"/>
                </a:solidFill>
                <a:sym typeface="+mn-ea"/>
              </a:rPr>
              <a:t>There is probably no nice characterization of Hamiltonian graphs the way there was with Eulerian graphs.</a:t>
            </a:r>
            <a:endParaRPr lang="en-US" altLang="zh-CN" sz="3200" dirty="0">
              <a:solidFill>
                <a:schemeClr val="tx2"/>
              </a:solidFill>
            </a:endParaRPr>
          </a:p>
          <a:p>
            <a:pPr lvl="1" eaLnBrk="1" hangingPunct="1"/>
            <a:r>
              <a:rPr lang="en-US" altLang="zh-CN" sz="3200" dirty="0">
                <a:solidFill>
                  <a:schemeClr val="tx2"/>
                </a:solidFill>
                <a:sym typeface="+mn-ea"/>
              </a:rPr>
              <a:t>Deciding if a graph is Hamiltonian is NP</a:t>
            </a:r>
            <a:r>
              <a:rPr lang="en-US" altLang="zh-CN" sz="3200" dirty="0">
                <a:solidFill>
                  <a:schemeClr val="tx2"/>
                </a:solidFill>
                <a:sym typeface="Symbol" panose="05050102010706020507" pitchFamily="18" charset="2"/>
              </a:rPr>
              <a:t></a:t>
            </a:r>
            <a:r>
              <a:rPr lang="en-US" altLang="zh-CN" sz="3200" dirty="0">
                <a:solidFill>
                  <a:schemeClr val="tx2"/>
                </a:solidFill>
                <a:sym typeface="+mn-ea"/>
              </a:rPr>
              <a:t>complete.</a:t>
            </a:r>
            <a:endParaRPr lang="en-US" altLang="zh-CN" sz="3200" dirty="0">
              <a:solidFill>
                <a:schemeClr val="tx2"/>
              </a:solidFill>
            </a:endParaRPr>
          </a:p>
          <a:p>
            <a:pPr algn="ctr">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3952240" y="813435"/>
            <a:ext cx="4497070" cy="706755"/>
          </a:xfrm>
          <a:prstGeom prst="rect">
            <a:avLst/>
          </a:prstGeom>
          <a:noFill/>
        </p:spPr>
        <p:txBody>
          <a:bodyPr wrap="square" rtlCol="0">
            <a:spAutoFit/>
          </a:bodyPr>
          <a:lstStyle/>
          <a:p>
            <a:pPr eaLnBrk="1" hangingPunct="1"/>
            <a:r>
              <a:rPr lang="en-US" altLang="zh-CN" sz="4000" dirty="0">
                <a:sym typeface="+mn-ea"/>
              </a:rPr>
              <a:t>Partial result</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We now state some partial answers that say if a graph </a:t>
            </a:r>
            <a:r>
              <a:rPr lang="en-US" altLang="zh-CN" i="1" dirty="0">
                <a:sym typeface="+mn-ea"/>
              </a:rPr>
              <a:t>G</a:t>
            </a:r>
            <a:r>
              <a:rPr lang="en-US" altLang="zh-CN" dirty="0">
                <a:sym typeface="+mn-ea"/>
              </a:rPr>
              <a:t> has "</a:t>
            </a:r>
            <a:r>
              <a:rPr lang="en-US" altLang="zh-CN" i="1" dirty="0">
                <a:solidFill>
                  <a:schemeClr val="hlink"/>
                </a:solidFill>
                <a:sym typeface="+mn-ea"/>
              </a:rPr>
              <a:t>enough</a:t>
            </a:r>
            <a:r>
              <a:rPr lang="en-US" altLang="zh-CN" dirty="0">
                <a:sym typeface="+mn-ea"/>
              </a:rPr>
              <a:t>" edges, a Hamiltonian circuit can be found.</a:t>
            </a:r>
            <a:endParaRPr lang="en-US" altLang="zh-CN" dirty="0"/>
          </a:p>
          <a:p>
            <a:pPr eaLnBrk="1" hangingPunct="1"/>
            <a:r>
              <a:rPr lang="en-US" altLang="zh-CN" dirty="0">
                <a:sym typeface="+mn-ea"/>
              </a:rPr>
              <a:t>These are again existence statements; no method for constructing a Hamiltonian circuit is given.</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2477770" y="813435"/>
            <a:ext cx="6840855" cy="706755"/>
          </a:xfrm>
          <a:prstGeom prst="rect">
            <a:avLst/>
          </a:prstGeom>
          <a:noFill/>
        </p:spPr>
        <p:txBody>
          <a:bodyPr wrap="square" rtlCol="0">
            <a:spAutoFit/>
          </a:bodyPr>
          <a:lstStyle/>
          <a:p>
            <a:pPr eaLnBrk="1" hangingPunct="1"/>
            <a:r>
              <a:rPr lang="en-US" altLang="zh-CN" sz="4000" dirty="0">
                <a:sym typeface="+mn-ea"/>
              </a:rPr>
              <a:t>Hamiltonian Path Theorems</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Dirac</a:t>
            </a:r>
            <a:r>
              <a:rPr lang="en-US" altLang="zh-CN" sz="3200" dirty="0">
                <a:latin typeface="Times New Roman" panose="02020603050405020304" pitchFamily="18" charset="0"/>
                <a:sym typeface="+mn-ea"/>
              </a:rPr>
              <a:t>’</a:t>
            </a:r>
            <a:r>
              <a:rPr lang="en-US" altLang="zh-CN" sz="3200" dirty="0">
                <a:sym typeface="+mn-ea"/>
              </a:rPr>
              <a:t>s theorem(</a:t>
            </a:r>
            <a:r>
              <a:rPr lang="zh-CN" altLang="en-US" sz="3200" dirty="0">
                <a:sym typeface="+mn-ea"/>
              </a:rPr>
              <a:t>迪拉克定理</a:t>
            </a:r>
            <a:r>
              <a:rPr lang="en-US" altLang="zh-CN" sz="3200" dirty="0">
                <a:sym typeface="+mn-ea"/>
              </a:rPr>
              <a:t>):  If (but </a:t>
            </a:r>
            <a:r>
              <a:rPr lang="en-US" altLang="zh-CN" sz="3200" u="sng" dirty="0">
                <a:sym typeface="+mn-ea"/>
              </a:rPr>
              <a:t>not</a:t>
            </a:r>
            <a:r>
              <a:rPr lang="en-US" altLang="zh-CN" sz="3200" dirty="0">
                <a:sym typeface="+mn-ea"/>
              </a:rPr>
              <a:t> only if) </a:t>
            </a:r>
            <a:r>
              <a:rPr lang="en-US" altLang="zh-CN" sz="3200" i="1" dirty="0">
                <a:sym typeface="+mn-ea"/>
              </a:rPr>
              <a:t>G</a:t>
            </a:r>
            <a:r>
              <a:rPr lang="en-US" altLang="zh-CN" sz="3200" dirty="0">
                <a:sym typeface="+mn-ea"/>
              </a:rPr>
              <a:t> is connected, simple, has </a:t>
            </a:r>
            <a:r>
              <a:rPr lang="en-US" altLang="zh-CN" sz="3200" i="1" dirty="0">
                <a:solidFill>
                  <a:srgbClr val="FF0000"/>
                </a:solidFill>
                <a:sym typeface="+mn-ea"/>
              </a:rPr>
              <a:t>n</a:t>
            </a:r>
            <a:r>
              <a:rPr lang="en-US" altLang="zh-CN" sz="3200" dirty="0">
                <a:solidFill>
                  <a:srgbClr val="FF0000"/>
                </a:solidFill>
                <a:sym typeface="Symbol" panose="05050102010706020507" pitchFamily="18" charset="2"/>
              </a:rPr>
              <a:t>3</a:t>
            </a:r>
            <a:r>
              <a:rPr lang="en-US" altLang="zh-CN" sz="3200" dirty="0">
                <a:sym typeface="Symbol" panose="05050102010706020507" pitchFamily="18" charset="2"/>
              </a:rPr>
              <a:t> vertices, and </a:t>
            </a:r>
            <a:r>
              <a:rPr lang="en-US" altLang="zh-CN" sz="3200" dirty="0">
                <a:solidFill>
                  <a:srgbClr val="FF0000"/>
                </a:solidFill>
                <a:sym typeface="Symbol" panose="05050102010706020507" pitchFamily="18" charset="2"/>
              </a:rPr>
              <a:t></a:t>
            </a:r>
            <a:r>
              <a:rPr lang="en-US" altLang="zh-CN" sz="3200" i="1" dirty="0">
                <a:solidFill>
                  <a:srgbClr val="FF0000"/>
                </a:solidFill>
                <a:sym typeface="Symbol" panose="05050102010706020507" pitchFamily="18" charset="2"/>
              </a:rPr>
              <a:t>v</a:t>
            </a:r>
            <a:r>
              <a:rPr lang="en-US" altLang="zh-CN" sz="3200" dirty="0">
                <a:solidFill>
                  <a:srgbClr val="FF0000"/>
                </a:solidFill>
                <a:sym typeface="Symbol" panose="05050102010706020507" pitchFamily="18" charset="2"/>
              </a:rPr>
              <a:t> deg(</a:t>
            </a:r>
            <a:r>
              <a:rPr lang="en-US" altLang="zh-CN" sz="3200" i="1" dirty="0">
                <a:solidFill>
                  <a:srgbClr val="FF0000"/>
                </a:solidFill>
                <a:sym typeface="Symbol" panose="05050102010706020507" pitchFamily="18" charset="2"/>
              </a:rPr>
              <a:t>v</a:t>
            </a:r>
            <a:r>
              <a:rPr lang="en-US" altLang="zh-CN" sz="3200" dirty="0">
                <a:solidFill>
                  <a:srgbClr val="FF0000"/>
                </a:solidFill>
                <a:sym typeface="Symbol" panose="05050102010706020507" pitchFamily="18" charset="2"/>
              </a:rPr>
              <a:t>)</a:t>
            </a:r>
            <a:r>
              <a:rPr lang="en-US" altLang="zh-CN" sz="3200" i="1" dirty="0">
                <a:solidFill>
                  <a:srgbClr val="FF0000"/>
                </a:solidFill>
                <a:sym typeface="Symbol" panose="05050102010706020507" pitchFamily="18" charset="2"/>
              </a:rPr>
              <a:t>n</a:t>
            </a:r>
            <a:r>
              <a:rPr lang="en-US" altLang="zh-CN" sz="3200" dirty="0">
                <a:solidFill>
                  <a:srgbClr val="FF0000"/>
                </a:solidFill>
                <a:sym typeface="Symbol" panose="05050102010706020507" pitchFamily="18" charset="2"/>
              </a:rPr>
              <a:t>/2</a:t>
            </a:r>
            <a:r>
              <a:rPr lang="en-US" altLang="zh-CN" sz="3200" dirty="0">
                <a:sym typeface="Symbol" panose="05050102010706020507" pitchFamily="18" charset="2"/>
              </a:rPr>
              <a:t>, then </a:t>
            </a:r>
            <a:r>
              <a:rPr lang="en-US" altLang="zh-CN" sz="3200" i="1" dirty="0">
                <a:sym typeface="Symbol" panose="05050102010706020507" pitchFamily="18" charset="2"/>
              </a:rPr>
              <a:t>G</a:t>
            </a:r>
            <a:r>
              <a:rPr lang="en-US" altLang="zh-CN" sz="3200" dirty="0">
                <a:sym typeface="Symbol" panose="05050102010706020507" pitchFamily="18" charset="2"/>
              </a:rPr>
              <a:t> has a Hamilton circuit.</a:t>
            </a:r>
          </a:p>
          <a:p>
            <a:pPr lvl="1" eaLnBrk="1" hangingPunct="1"/>
            <a:r>
              <a:rPr lang="en-US" altLang="zh-CN" sz="3200" dirty="0">
                <a:sym typeface="Symbol" panose="05050102010706020507" pitchFamily="18" charset="2"/>
              </a:rPr>
              <a:t>ORE’s </a:t>
            </a:r>
            <a:r>
              <a:rPr lang="en-US" altLang="zh-CN" sz="3200" dirty="0">
                <a:sym typeface="+mn-ea"/>
              </a:rPr>
              <a:t>theorem</a:t>
            </a:r>
            <a:r>
              <a:rPr lang="en-US" altLang="zh-CN" sz="3200" dirty="0">
                <a:sym typeface="Symbol" panose="05050102010706020507" pitchFamily="18" charset="2"/>
              </a:rPr>
              <a:t>(</a:t>
            </a:r>
            <a:r>
              <a:rPr lang="zh-CN" altLang="en-US" sz="3200" dirty="0">
                <a:sym typeface="Symbol" panose="05050102010706020507" pitchFamily="18" charset="2"/>
              </a:rPr>
              <a:t>欧尔定理</a:t>
            </a:r>
            <a:r>
              <a:rPr lang="en-US" altLang="zh-CN" sz="3200" dirty="0">
                <a:sym typeface="Symbol" panose="05050102010706020507" pitchFamily="18" charset="2"/>
              </a:rPr>
              <a:t>):  If </a:t>
            </a:r>
            <a:r>
              <a:rPr lang="en-US" altLang="zh-CN" sz="3200" i="1" dirty="0">
                <a:sym typeface="Symbol" panose="05050102010706020507" pitchFamily="18" charset="2"/>
              </a:rPr>
              <a:t>G</a:t>
            </a:r>
            <a:r>
              <a:rPr lang="en-US" altLang="zh-CN" sz="3200" dirty="0">
                <a:sym typeface="Symbol" panose="05050102010706020507" pitchFamily="18" charset="2"/>
              </a:rPr>
              <a:t> is connected, simple, has </a:t>
            </a:r>
            <a:r>
              <a:rPr lang="en-US" altLang="zh-CN" sz="3200" i="1" dirty="0">
                <a:solidFill>
                  <a:srgbClr val="FF0000"/>
                </a:solidFill>
                <a:sym typeface="Symbol" panose="05050102010706020507" pitchFamily="18" charset="2"/>
              </a:rPr>
              <a:t>n</a:t>
            </a:r>
            <a:r>
              <a:rPr lang="en-US" altLang="zh-CN" sz="3200" dirty="0">
                <a:solidFill>
                  <a:srgbClr val="FF0000"/>
                </a:solidFill>
                <a:cs typeface="Times New Roman" panose="02020603050405020304" pitchFamily="18" charset="0"/>
                <a:sym typeface="Symbol" panose="05050102010706020507" pitchFamily="18" charset="2"/>
              </a:rPr>
              <a:t>≥3</a:t>
            </a:r>
            <a:r>
              <a:rPr lang="en-US" altLang="zh-CN" sz="3200" dirty="0">
                <a:cs typeface="Times New Roman" panose="02020603050405020304" pitchFamily="18" charset="0"/>
                <a:sym typeface="Symbol" panose="05050102010706020507" pitchFamily="18" charset="2"/>
              </a:rPr>
              <a:t> nodes, and </a:t>
            </a:r>
            <a:r>
              <a:rPr lang="en-US" altLang="zh-CN" sz="3200" dirty="0">
                <a:solidFill>
                  <a:srgbClr val="FF0000"/>
                </a:solidFill>
                <a:cs typeface="Times New Roman" panose="02020603050405020304" pitchFamily="18" charset="0"/>
                <a:sym typeface="Symbol" panose="05050102010706020507" pitchFamily="18" charset="2"/>
              </a:rPr>
              <a:t>deg(</a:t>
            </a:r>
            <a:r>
              <a:rPr lang="en-US" altLang="zh-CN" sz="3200" i="1" dirty="0">
                <a:solidFill>
                  <a:srgbClr val="FF0000"/>
                </a:solidFill>
                <a:cs typeface="Times New Roman" panose="02020603050405020304" pitchFamily="18" charset="0"/>
                <a:sym typeface="Symbol" panose="05050102010706020507" pitchFamily="18" charset="2"/>
              </a:rPr>
              <a:t>u</a:t>
            </a:r>
            <a:r>
              <a:rPr lang="en-US" altLang="zh-CN" sz="3200" dirty="0">
                <a:solidFill>
                  <a:srgbClr val="FF0000"/>
                </a:solidFill>
                <a:cs typeface="Times New Roman" panose="02020603050405020304" pitchFamily="18" charset="0"/>
                <a:sym typeface="Symbol" panose="05050102010706020507" pitchFamily="18" charset="2"/>
              </a:rPr>
              <a:t>)+deg(</a:t>
            </a:r>
            <a:r>
              <a:rPr lang="en-US" altLang="zh-CN" sz="3200" i="1" dirty="0">
                <a:solidFill>
                  <a:srgbClr val="FF0000"/>
                </a:solidFill>
                <a:cs typeface="Times New Roman" panose="02020603050405020304" pitchFamily="18" charset="0"/>
                <a:sym typeface="Symbol" panose="05050102010706020507" pitchFamily="18" charset="2"/>
              </a:rPr>
              <a:t>v</a:t>
            </a:r>
            <a:r>
              <a:rPr lang="en-US" altLang="zh-CN" sz="3200" dirty="0">
                <a:solidFill>
                  <a:srgbClr val="FF0000"/>
                </a:solidFill>
                <a:cs typeface="Times New Roman" panose="02020603050405020304" pitchFamily="18" charset="0"/>
                <a:sym typeface="Symbol" panose="05050102010706020507" pitchFamily="18" charset="2"/>
              </a:rPr>
              <a:t>)≥</a:t>
            </a:r>
            <a:r>
              <a:rPr lang="en-US" altLang="zh-CN" sz="3200" i="1" dirty="0">
                <a:solidFill>
                  <a:srgbClr val="FF0000"/>
                </a:solidFill>
                <a:cs typeface="Times New Roman" panose="02020603050405020304" pitchFamily="18" charset="0"/>
                <a:sym typeface="Symbol" panose="05050102010706020507" pitchFamily="18" charset="2"/>
              </a:rPr>
              <a:t>n</a:t>
            </a:r>
            <a:r>
              <a:rPr lang="en-US" altLang="zh-CN" sz="3200" dirty="0">
                <a:cs typeface="Times New Roman" panose="02020603050405020304" pitchFamily="18" charset="0"/>
                <a:sym typeface="Symbol" panose="05050102010706020507" pitchFamily="18" charset="2"/>
              </a:rPr>
              <a:t> for every pair </a:t>
            </a:r>
            <a:r>
              <a:rPr lang="en-US" altLang="zh-CN" sz="3200" i="1" dirty="0">
                <a:cs typeface="Times New Roman" panose="02020603050405020304" pitchFamily="18" charset="0"/>
                <a:sym typeface="Symbol" panose="05050102010706020507" pitchFamily="18" charset="2"/>
              </a:rPr>
              <a:t>u</a:t>
            </a:r>
            <a:r>
              <a:rPr lang="en-US" altLang="zh-CN" sz="3200" dirty="0">
                <a:cs typeface="Times New Roman" panose="02020603050405020304" pitchFamily="18" charset="0"/>
                <a:sym typeface="Symbol" panose="05050102010706020507" pitchFamily="18" charset="2"/>
              </a:rPr>
              <a:t>,</a:t>
            </a:r>
            <a:r>
              <a:rPr lang="en-US" altLang="zh-CN" sz="3200" i="1" dirty="0">
                <a:cs typeface="Times New Roman" panose="02020603050405020304" pitchFamily="18" charset="0"/>
                <a:sym typeface="Symbol" panose="05050102010706020507" pitchFamily="18" charset="2"/>
              </a:rPr>
              <a:t>v</a:t>
            </a:r>
            <a:r>
              <a:rPr lang="en-US" altLang="zh-CN" sz="3200" dirty="0">
                <a:cs typeface="Times New Roman" panose="02020603050405020304" pitchFamily="18" charset="0"/>
                <a:sym typeface="Symbol" panose="05050102010706020507" pitchFamily="18" charset="2"/>
              </a:rPr>
              <a:t> of non-adjacent nodes, then </a:t>
            </a:r>
            <a:r>
              <a:rPr lang="en-US" altLang="zh-CN" sz="3200" i="1" dirty="0">
                <a:cs typeface="Times New Roman" panose="02020603050405020304" pitchFamily="18" charset="0"/>
                <a:sym typeface="Symbol" panose="05050102010706020507" pitchFamily="18" charset="2"/>
              </a:rPr>
              <a:t>G</a:t>
            </a:r>
            <a:r>
              <a:rPr lang="en-US" altLang="zh-CN" sz="3200" dirty="0">
                <a:cs typeface="Times New Roman" panose="02020603050405020304" pitchFamily="18" charset="0"/>
                <a:sym typeface="Symbol" panose="05050102010706020507" pitchFamily="18" charset="2"/>
              </a:rPr>
              <a:t> has a Hamilton circuit.</a:t>
            </a:r>
          </a:p>
          <a:p>
            <a:pPr eaLnBrk="1" hangingPunct="1"/>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1708785" y="813435"/>
            <a:ext cx="7609840" cy="706755"/>
          </a:xfrm>
          <a:prstGeom prst="rect">
            <a:avLst/>
          </a:prstGeom>
          <a:noFill/>
        </p:spPr>
        <p:txBody>
          <a:bodyPr wrap="square" rtlCol="0">
            <a:spAutoFit/>
          </a:bodyPr>
          <a:lstStyle/>
          <a:p>
            <a:pPr eaLnBrk="1" hangingPunct="1"/>
            <a:r>
              <a:rPr lang="en-US" altLang="zh-CN" sz="4000" dirty="0">
                <a:sym typeface="+mn-ea"/>
              </a:rPr>
              <a:t>HAM-CIRCUIT is NP-complete</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Let HAM-CIRCUIT be the problem:</a:t>
            </a:r>
            <a:endParaRPr lang="en-US" altLang="zh-CN" sz="3200" dirty="0"/>
          </a:p>
          <a:p>
            <a:pPr lvl="1" eaLnBrk="1" hangingPunct="1"/>
            <a:r>
              <a:rPr lang="en-US" altLang="zh-CN" sz="3200" dirty="0">
                <a:sym typeface="+mn-ea"/>
              </a:rPr>
              <a:t>Given a simple graph </a:t>
            </a:r>
            <a:r>
              <a:rPr lang="en-US" altLang="zh-CN" sz="3200" i="1" dirty="0">
                <a:sym typeface="+mn-ea"/>
              </a:rPr>
              <a:t>G</a:t>
            </a:r>
            <a:r>
              <a:rPr lang="en-US" altLang="zh-CN" sz="3200" dirty="0">
                <a:sym typeface="+mn-ea"/>
              </a:rPr>
              <a:t>, does </a:t>
            </a:r>
            <a:r>
              <a:rPr lang="en-US" altLang="zh-CN" sz="3200" i="1" dirty="0">
                <a:sym typeface="+mn-ea"/>
              </a:rPr>
              <a:t>G</a:t>
            </a:r>
            <a:r>
              <a:rPr lang="en-US" altLang="zh-CN" sz="3200" dirty="0">
                <a:sym typeface="+mn-ea"/>
              </a:rPr>
              <a:t> contain a Hamiltonian circuit?</a:t>
            </a:r>
            <a:endParaRPr lang="en-US" altLang="zh-CN" sz="3200" dirty="0"/>
          </a:p>
          <a:p>
            <a:pPr eaLnBrk="1" hangingPunct="1"/>
            <a:r>
              <a:rPr lang="en-US" altLang="zh-CN" sz="3200" dirty="0">
                <a:sym typeface="+mn-ea"/>
              </a:rPr>
              <a:t>This problem has been proven to be </a:t>
            </a:r>
            <a:br>
              <a:rPr lang="en-US" altLang="zh-CN" sz="3200" dirty="0">
                <a:sym typeface="+mn-ea"/>
              </a:rPr>
            </a:br>
            <a:r>
              <a:rPr lang="en-US" altLang="zh-CN" sz="3200" i="1" dirty="0">
                <a:sym typeface="+mn-ea"/>
              </a:rPr>
              <a:t>NP-complete</a:t>
            </a:r>
            <a:r>
              <a:rPr lang="en-US" altLang="zh-CN" sz="3200" dirty="0">
                <a:sym typeface="+mn-ea"/>
              </a:rPr>
              <a:t>!</a:t>
            </a:r>
            <a:endParaRPr lang="en-US" altLang="zh-CN" sz="3200" dirty="0"/>
          </a:p>
          <a:p>
            <a:pPr lvl="1" eaLnBrk="1" hangingPunct="1"/>
            <a:r>
              <a:rPr lang="en-US" altLang="zh-CN" sz="3200" dirty="0">
                <a:sym typeface="+mn-ea"/>
              </a:rPr>
              <a:t>This means, if an algorithm for solving it in polynomial time were found, it could be used to solve </a:t>
            </a:r>
            <a:r>
              <a:rPr lang="en-US" altLang="zh-CN" sz="3200" i="1" dirty="0">
                <a:sym typeface="+mn-ea"/>
              </a:rPr>
              <a:t>all</a:t>
            </a:r>
            <a:r>
              <a:rPr lang="en-US" altLang="zh-CN" sz="3200" dirty="0">
                <a:sym typeface="+mn-ea"/>
              </a:rPr>
              <a:t> NP problems in polynomial time.</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21004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eaLnBrk="1" hangingPunct="1">
              <a:spcBef>
                <a:spcPct val="50000"/>
              </a:spcBef>
              <a:buNone/>
            </a:pPr>
            <a:r>
              <a:rPr lang="en-US" altLang="zh-CN" dirty="0">
                <a:latin typeface="Times New Roman" panose="02020603050405020304" pitchFamily="18" charset="0"/>
                <a:sym typeface="+mn-ea"/>
              </a:rPr>
              <a:t>[</a:t>
            </a:r>
            <a:r>
              <a:rPr lang="zh-CN" altLang="en-US" dirty="0">
                <a:latin typeface="Times New Roman" panose="02020603050405020304" pitchFamily="18" charset="0"/>
                <a:sym typeface="+mn-ea"/>
              </a:rPr>
              <a:t>定理</a:t>
            </a:r>
            <a:r>
              <a:rPr lang="en-US" altLang="zh-CN" dirty="0">
                <a:latin typeface="Times New Roman" panose="02020603050405020304" pitchFamily="18" charset="0"/>
                <a:sym typeface="+mn-ea"/>
              </a:rPr>
              <a:t>3]</a:t>
            </a:r>
            <a:r>
              <a:rPr lang="zh-CN" altLang="en-US" dirty="0">
                <a:latin typeface="Times New Roman" panose="02020603050405020304" pitchFamily="18" charset="0"/>
                <a:sym typeface="+mn-ea"/>
              </a:rPr>
              <a:t>：设Ｇ＝（Ｖ，Ｅ）是ｎ个顶点的简单图，如果任何一对顶点的次之和≥ｎ－１，则Ｇ中一定有Ｈ道路。</a:t>
            </a:r>
          </a:p>
          <a:p>
            <a:pPr marL="0" lvl="0" indent="0" eaLnBrk="1" hangingPunct="1">
              <a:spcBef>
                <a:spcPct val="50000"/>
              </a:spcBef>
              <a:buNone/>
            </a:pPr>
            <a:endParaRPr lang="en-US" altLang="zh-CN" dirty="0"/>
          </a:p>
          <a:p>
            <a:pPr marL="0" lvl="0" indent="0" algn="just" eaLnBrk="1" hangingPunct="1">
              <a:spcBef>
                <a:spcPct val="0"/>
              </a:spcBef>
              <a:buNone/>
            </a:pPr>
            <a:r>
              <a:rPr lang="zh-CN" altLang="en-US" dirty="0">
                <a:latin typeface="宋体" panose="02010600030101010101" pitchFamily="2" charset="-122"/>
                <a:sym typeface="+mn-ea"/>
              </a:rPr>
              <a:t>证明：</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、Ｇ一定连通，否则Ｇ分为二个不连通的分图Ｇ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，其中Ｇ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有ｎ</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个顶点，Ｇ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有ｎ</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个顶点，Ｇ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中每个顶点次≤ｎ</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－１，Ｇ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中每个顶点次≤ｎ</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－１，从Ｇ</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中取一个顶点，Ｇ</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中取一个顶点，这一对顶点之和≤ｎ</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－１＋ｎ</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－１＝ｎ</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＋ｎ</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－２＝ｎ－２＜ｎ－１，与定理的假设矛盾。</a:t>
            </a:r>
            <a:endParaRPr lang="zh-CN" altLang="en-US" b="1" dirty="0">
              <a:latin typeface="Times New Roman" panose="02020603050405020304" pitchFamily="18" charset="0"/>
            </a:endParaRPr>
          </a:p>
          <a:p>
            <a:pPr marL="0" lvl="0" indent="0" eaLnBrk="1" hangingPunct="1">
              <a:spcBef>
                <a:spcPct val="5000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2</a:t>
            </a:r>
            <a:r>
              <a:rPr lang="zh-CN" altLang="en-US" dirty="0">
                <a:latin typeface="宋体" panose="02010600030101010101" pitchFamily="2" charset="-122"/>
                <a:sym typeface="+mn-ea"/>
              </a:rPr>
              <a:t>、用逐步递推构造法证明Ｇ中存在Ｈ道路：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任取一条边（Ｖ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），是含２个顶</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点的基本道路。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en-US" altLang="zh-CN" dirty="0">
                <a:latin typeface="宋体" panose="02010600030101010101" pitchFamily="2" charset="-122"/>
                <a:sym typeface="+mn-ea"/>
              </a:rPr>
              <a:t>(2)</a:t>
            </a:r>
            <a:r>
              <a:rPr lang="zh-CN" altLang="en-US" dirty="0">
                <a:latin typeface="宋体" panose="02010600030101010101" pitchFamily="2" charset="-122"/>
                <a:sym typeface="+mn-ea"/>
              </a:rPr>
              <a:t>如果已有ｐ个顶点的基本道路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），（ｐ≤ｎ－１）</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必能构造ｐ＋１个顶点的基本道路。</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ａ）如果在Ｖ－｛Ｖ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｝中存在与Ｖ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或Ｖ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相邻的顶点，则基本道路自然可以扩充一个顶点。</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ｂ）如果Ｖ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仅与｛Ｖ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｝中顶点相邻，则｛Ｖ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｝必可适当排列，形成回路。</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如果Ｖ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相邻，显然成了环。不然，由于Ｖ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仅与｛Ｖ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｝中顶点相邻，Ｖ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的次≤ｐ－１。不妨设Ｖ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的次为ｋ≤ｐ－１，分别记相邻顶点为Ｖ</a:t>
            </a:r>
            <a:r>
              <a:rPr lang="en-US" altLang="zh-CN" baseline="-25000" dirty="0">
                <a:latin typeface="宋体" panose="02010600030101010101" pitchFamily="2" charset="-122"/>
                <a:sym typeface="+mn-ea"/>
              </a:rPr>
              <a:t>i</a:t>
            </a:r>
            <a:r>
              <a:rPr lang="en-US" altLang="zh-CN" baseline="-50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i</a:t>
            </a:r>
            <a:r>
              <a:rPr lang="en-US" altLang="zh-CN" baseline="-50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i</a:t>
            </a:r>
            <a:r>
              <a:rPr lang="en-US" altLang="zh-CN" baseline="-50000" dirty="0">
                <a:latin typeface="宋体" panose="02010600030101010101" pitchFamily="2" charset="-122"/>
                <a:sym typeface="+mn-ea"/>
              </a:rPr>
              <a:t>k</a:t>
            </a:r>
            <a:r>
              <a:rPr lang="zh-CN" altLang="en-US" dirty="0">
                <a:latin typeface="宋体" panose="02010600030101010101" pitchFamily="2" charset="-122"/>
                <a:sym typeface="+mn-ea"/>
              </a:rPr>
              <a:t>，它们前面的顶点（指在基本道路｛Ｖ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Courier New" panose="02070309020205020404" pitchFamily="49" charset="0"/>
                <a:sym typeface="+mn-ea"/>
              </a:rPr>
              <a:t>…</a:t>
            </a:r>
            <a:r>
              <a:rPr lang="zh-CN" altLang="en-US" dirty="0">
                <a:latin typeface="宋体" panose="02010600030101010101" pitchFamily="2" charset="-122"/>
                <a:sym typeface="+mn-ea"/>
              </a:rPr>
              <a:t>，Ｖ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｝中的序）为             ，Ｖ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必与</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中某顶点相邻，否则Ｖ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的次≤ｐ－１－ｋ，Ｖ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的次之和≤ｋ＋ｐ－１－ｋ＝ｐ－１＜ｎ－１，与任一对顶点次之和≥ｎ－１矛盾。</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不妨Ｖ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j-1</a:t>
            </a:r>
            <a:r>
              <a:rPr lang="zh-CN" altLang="en-US" dirty="0">
                <a:latin typeface="宋体" panose="02010600030101010101" pitchFamily="2" charset="-122"/>
                <a:sym typeface="+mn-ea"/>
              </a:rPr>
              <a:t>相邻，Ｖ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j</a:t>
            </a:r>
            <a:r>
              <a:rPr lang="zh-CN" altLang="en-US" dirty="0">
                <a:latin typeface="宋体" panose="02010600030101010101" pitchFamily="2" charset="-122"/>
                <a:sym typeface="+mn-ea"/>
              </a:rPr>
              <a:t>相邻。将Ｖ</a:t>
            </a:r>
            <a:r>
              <a:rPr lang="en-US" altLang="zh-CN" baseline="-25000" dirty="0">
                <a:latin typeface="宋体" panose="02010600030101010101" pitchFamily="2" charset="-122"/>
                <a:sym typeface="+mn-ea"/>
              </a:rPr>
              <a:t>1</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j</a:t>
            </a:r>
            <a:r>
              <a:rPr lang="zh-CN" altLang="en-US" dirty="0">
                <a:latin typeface="宋体" panose="02010600030101010101" pitchFamily="2" charset="-122"/>
                <a:sym typeface="+mn-ea"/>
              </a:rPr>
              <a:t>连起来，Ｖ</a:t>
            </a:r>
            <a:r>
              <a:rPr lang="en-US" altLang="zh-CN" baseline="-25000" dirty="0">
                <a:latin typeface="宋体" panose="02010600030101010101" pitchFamily="2" charset="-122"/>
                <a:sym typeface="+mn-ea"/>
              </a:rPr>
              <a:t>p</a:t>
            </a:r>
            <a:r>
              <a:rPr lang="zh-CN" altLang="en-US" dirty="0">
                <a:latin typeface="宋体" panose="02010600030101010101" pitchFamily="2" charset="-122"/>
                <a:sym typeface="+mn-ea"/>
              </a:rPr>
              <a:t>与Ｖ</a:t>
            </a:r>
            <a:r>
              <a:rPr lang="en-US" altLang="zh-CN" baseline="-25000" dirty="0">
                <a:latin typeface="宋体" panose="02010600030101010101" pitchFamily="2" charset="-122"/>
                <a:sym typeface="+mn-ea"/>
              </a:rPr>
              <a:t>j-1</a:t>
            </a:r>
            <a:r>
              <a:rPr lang="zh-CN" altLang="en-US" dirty="0">
                <a:latin typeface="宋体" panose="02010600030101010101" pitchFamily="2" charset="-122"/>
                <a:sym typeface="+mn-ea"/>
              </a:rPr>
              <a:t>连起来，并将Ｖ</a:t>
            </a:r>
            <a:r>
              <a:rPr lang="en-US" altLang="zh-CN" baseline="-25000" dirty="0">
                <a:latin typeface="宋体" panose="02010600030101010101" pitchFamily="2" charset="-122"/>
                <a:sym typeface="+mn-ea"/>
              </a:rPr>
              <a:t>j-1</a:t>
            </a:r>
            <a:r>
              <a:rPr lang="zh-CN" altLang="en-US" dirty="0">
                <a:latin typeface="宋体" panose="02010600030101010101" pitchFamily="2" charset="-122"/>
                <a:sym typeface="+mn-ea"/>
              </a:rPr>
              <a:t>到</a:t>
            </a:r>
            <a:r>
              <a:rPr lang="zh-CN" altLang="en-US" dirty="0">
                <a:latin typeface="Times New Roman" panose="02020603050405020304" pitchFamily="18" charset="0"/>
                <a:sym typeface="+mn-ea"/>
              </a:rPr>
              <a:t>Ｖ</a:t>
            </a:r>
            <a:r>
              <a:rPr lang="en-US" altLang="zh-CN" baseline="-25000" dirty="0">
                <a:latin typeface="Times New Roman" panose="02020603050405020304" pitchFamily="18" charset="0"/>
                <a:sym typeface="+mn-ea"/>
              </a:rPr>
              <a:t>j</a:t>
            </a:r>
            <a:r>
              <a:rPr lang="zh-CN" altLang="en-US" dirty="0">
                <a:latin typeface="Times New Roman" panose="02020603050405020304" pitchFamily="18" charset="0"/>
                <a:sym typeface="+mn-ea"/>
              </a:rPr>
              <a:t>的边去掉，就形成一个环，如下图所示。</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B9966D-84C0-482C-8248-ABFF86F3F3E5}"/>
              </a:ext>
            </a:extLst>
          </p:cNvPr>
          <p:cNvSpPr txBox="1"/>
          <p:nvPr/>
        </p:nvSpPr>
        <p:spPr>
          <a:xfrm>
            <a:off x="165073" y="0"/>
            <a:ext cx="12026927" cy="1237326"/>
          </a:xfrm>
          <a:prstGeom prst="rect">
            <a:avLst/>
          </a:prstGeom>
          <a:noFill/>
        </p:spPr>
        <p:txBody>
          <a:bodyPr wrap="square" rtlCol="0">
            <a:spAutoFit/>
          </a:bodyPr>
          <a:lstStyle/>
          <a:p>
            <a:pPr>
              <a:lnSpc>
                <a:spcPct val="150000"/>
              </a:lnSpc>
            </a:pPr>
            <a:r>
              <a:rPr lang="en-US" altLang="zh-CN" sz="3200" dirty="0"/>
              <a:t>10.4 </a:t>
            </a:r>
            <a:r>
              <a:rPr lang="en-US" altLang="zh-CN" sz="3200" kern="0" dirty="0"/>
              <a:t>Connectivity</a:t>
            </a:r>
          </a:p>
          <a:p>
            <a:pPr>
              <a:lnSpc>
                <a:spcPct val="150000"/>
              </a:lnSpc>
            </a:pPr>
            <a:endParaRPr lang="en-US" altLang="zh-CN" sz="2000" dirty="0">
              <a:solidFill>
                <a:schemeClr val="tx2"/>
              </a:solidFill>
              <a:latin typeface="Times New Roman" panose="02020603050405020304" pitchFamily="18" charset="0"/>
            </a:endParaRPr>
          </a:p>
        </p:txBody>
      </p:sp>
      <p:graphicFrame>
        <p:nvGraphicFramePr>
          <p:cNvPr id="8" name="Object 2">
            <a:extLst>
              <a:ext uri="{FF2B5EF4-FFF2-40B4-BE49-F238E27FC236}">
                <a16:creationId xmlns:a16="http://schemas.microsoft.com/office/drawing/2014/main" id="{207A9477-E359-4A19-9E50-A1C666311E0E}"/>
              </a:ext>
            </a:extLst>
          </p:cNvPr>
          <p:cNvGraphicFramePr>
            <a:graphicFrameLocks noChangeAspect="1"/>
          </p:cNvGraphicFramePr>
          <p:nvPr/>
        </p:nvGraphicFramePr>
        <p:xfrm>
          <a:off x="2408716" y="668158"/>
          <a:ext cx="8730946" cy="3800550"/>
        </p:xfrm>
        <a:graphic>
          <a:graphicData uri="http://schemas.openxmlformats.org/presentationml/2006/ole">
            <mc:AlternateContent xmlns:mc="http://schemas.openxmlformats.org/markup-compatibility/2006">
              <mc:Choice xmlns:v="urn:schemas-microsoft-com:vml" Requires="v">
                <p:oleObj name="图片" r:id="rId2" imgW="2743200" imgH="1677924" progId="Word.Picture.8">
                  <p:embed/>
                </p:oleObj>
              </mc:Choice>
              <mc:Fallback>
                <p:oleObj name="图片" r:id="rId2" imgW="2743200" imgH="1677924" progId="Word.Picture.8">
                  <p:embed/>
                  <p:pic>
                    <p:nvPicPr>
                      <p:cNvPr id="8" name="Object 2">
                        <a:extLst>
                          <a:ext uri="{FF2B5EF4-FFF2-40B4-BE49-F238E27FC236}">
                            <a16:creationId xmlns:a16="http://schemas.microsoft.com/office/drawing/2014/main" id="{207A9477-E359-4A19-9E50-A1C666311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716" y="668158"/>
                        <a:ext cx="8730946" cy="3800550"/>
                      </a:xfrm>
                      <a:prstGeom prst="rect">
                        <a:avLst/>
                      </a:prstGeom>
                      <a:noFill/>
                      <a:ln>
                        <a:noFill/>
                      </a:ln>
                      <a:effectLst/>
                    </p:spPr>
                  </p:pic>
                </p:oleObj>
              </mc:Fallback>
            </mc:AlternateContent>
          </a:graphicData>
        </a:graphic>
      </p:graphicFrame>
      <p:sp>
        <p:nvSpPr>
          <p:cNvPr id="9" name="Text Box 3">
            <a:extLst>
              <a:ext uri="{FF2B5EF4-FFF2-40B4-BE49-F238E27FC236}">
                <a16:creationId xmlns:a16="http://schemas.microsoft.com/office/drawing/2014/main" id="{96BBCBAA-DB65-4091-A1F2-3791AD072AD1}"/>
              </a:ext>
            </a:extLst>
          </p:cNvPr>
          <p:cNvSpPr txBox="1">
            <a:spLocks noChangeArrowheads="1"/>
          </p:cNvSpPr>
          <p:nvPr/>
        </p:nvSpPr>
        <p:spPr bwMode="auto">
          <a:xfrm>
            <a:off x="273682" y="4615032"/>
            <a:ext cx="11644635" cy="19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800" b="1" dirty="0">
                <a:latin typeface="+mn-ea"/>
                <a:ea typeface="+mn-ea"/>
              </a:rPr>
              <a:t>（ｅ</a:t>
            </a:r>
            <a:r>
              <a:rPr kumimoji="1" lang="en-US" altLang="zh-CN" sz="2800" b="1" baseline="-38000" dirty="0">
                <a:latin typeface="+mn-ea"/>
                <a:ea typeface="+mn-ea"/>
              </a:rPr>
              <a:t>5</a:t>
            </a:r>
            <a:r>
              <a:rPr kumimoji="1" lang="zh-CN" altLang="en-US" sz="2800" b="1" dirty="0">
                <a:latin typeface="+mn-ea"/>
                <a:ea typeface="+mn-ea"/>
              </a:rPr>
              <a:t>，ｅ</a:t>
            </a:r>
            <a:r>
              <a:rPr kumimoji="1" lang="en-US" altLang="zh-CN" sz="2800" b="1" baseline="-38000" dirty="0">
                <a:latin typeface="+mn-ea"/>
                <a:ea typeface="+mn-ea"/>
              </a:rPr>
              <a:t>1 </a:t>
            </a:r>
            <a:r>
              <a:rPr kumimoji="1" lang="zh-CN" altLang="en-US" sz="2800" b="1" dirty="0">
                <a:latin typeface="+mn-ea"/>
                <a:ea typeface="+mn-ea"/>
              </a:rPr>
              <a:t>，ｅ</a:t>
            </a:r>
            <a:r>
              <a:rPr kumimoji="1" lang="en-US" altLang="zh-CN" sz="2800" b="1" baseline="-38000" dirty="0">
                <a:latin typeface="+mn-ea"/>
                <a:ea typeface="+mn-ea"/>
              </a:rPr>
              <a:t>2 </a:t>
            </a:r>
            <a:r>
              <a:rPr kumimoji="1" lang="zh-CN" altLang="en-US" sz="2800" b="1" dirty="0">
                <a:latin typeface="+mn-ea"/>
                <a:ea typeface="+mn-ea"/>
              </a:rPr>
              <a:t>，ｅ</a:t>
            </a:r>
            <a:r>
              <a:rPr kumimoji="1" lang="en-US" altLang="zh-CN" sz="2800" b="1" baseline="-38000" dirty="0">
                <a:latin typeface="+mn-ea"/>
                <a:ea typeface="+mn-ea"/>
              </a:rPr>
              <a:t>3</a:t>
            </a:r>
            <a:r>
              <a:rPr kumimoji="1" lang="zh-CN" altLang="en-US" sz="2800" b="1" dirty="0">
                <a:latin typeface="+mn-ea"/>
                <a:ea typeface="+mn-ea"/>
              </a:rPr>
              <a:t>，ｅ</a:t>
            </a:r>
            <a:r>
              <a:rPr kumimoji="1" lang="en-US" altLang="zh-CN" sz="2800" b="1" baseline="-38000" dirty="0">
                <a:latin typeface="+mn-ea"/>
                <a:ea typeface="+mn-ea"/>
              </a:rPr>
              <a:t>4</a:t>
            </a:r>
            <a:r>
              <a:rPr kumimoji="1" lang="zh-CN" altLang="en-US" sz="2800" b="1" dirty="0">
                <a:latin typeface="+mn-ea"/>
                <a:ea typeface="+mn-ea"/>
              </a:rPr>
              <a:t>）是简单道路，不是基本道路，因为（ｃ，ａ，ｂ，ｃ，ｄ，ｂ）中ｂ，ｃ均出现了两次。但（</a:t>
            </a:r>
            <a:r>
              <a:rPr kumimoji="1" lang="en-US" altLang="zh-CN" sz="2800" b="1" dirty="0">
                <a:latin typeface="+mn-ea"/>
                <a:ea typeface="+mn-ea"/>
              </a:rPr>
              <a:t>c</a:t>
            </a:r>
            <a:r>
              <a:rPr kumimoji="1" lang="zh-CN" altLang="en-US" sz="2800" b="1" dirty="0">
                <a:latin typeface="+mn-ea"/>
                <a:ea typeface="+mn-ea"/>
              </a:rPr>
              <a:t>，</a:t>
            </a:r>
            <a:r>
              <a:rPr kumimoji="1" lang="en-US" altLang="zh-CN" sz="2800" b="1" dirty="0">
                <a:latin typeface="+mn-ea"/>
                <a:ea typeface="+mn-ea"/>
              </a:rPr>
              <a:t>d</a:t>
            </a:r>
            <a:r>
              <a:rPr kumimoji="1" lang="zh-CN" altLang="en-US" sz="2800" b="1" dirty="0">
                <a:latin typeface="+mn-ea"/>
                <a:ea typeface="+mn-ea"/>
              </a:rPr>
              <a:t>，</a:t>
            </a:r>
            <a:r>
              <a:rPr kumimoji="1" lang="en-US" altLang="zh-CN" sz="2800" b="1" dirty="0">
                <a:latin typeface="+mn-ea"/>
                <a:ea typeface="+mn-ea"/>
              </a:rPr>
              <a:t>b</a:t>
            </a:r>
            <a:r>
              <a:rPr kumimoji="1" lang="zh-CN" altLang="en-US" sz="2800" b="1" dirty="0">
                <a:latin typeface="+mn-ea"/>
                <a:ea typeface="+mn-ea"/>
              </a:rPr>
              <a:t>，</a:t>
            </a:r>
            <a:r>
              <a:rPr kumimoji="1" lang="en-US" altLang="zh-CN" sz="2800" b="1" dirty="0">
                <a:latin typeface="+mn-ea"/>
                <a:ea typeface="+mn-ea"/>
              </a:rPr>
              <a:t>c</a:t>
            </a:r>
            <a:r>
              <a:rPr kumimoji="1" lang="zh-CN" altLang="en-US" sz="2800" b="1" dirty="0">
                <a:latin typeface="+mn-ea"/>
                <a:ea typeface="+mn-ea"/>
              </a:rPr>
              <a:t>）是基本道路。</a:t>
            </a:r>
          </a:p>
        </p:txBody>
      </p:sp>
    </p:spTree>
    <p:extLst>
      <p:ext uri="{BB962C8B-B14F-4D97-AF65-F5344CB8AC3E}">
        <p14:creationId xmlns:p14="http://schemas.microsoft.com/office/powerpoint/2010/main" val="363866039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aphicFrame>
        <p:nvGraphicFramePr>
          <p:cNvPr id="1569794" name="Object 2"/>
          <p:cNvGraphicFramePr>
            <a:graphicFrameLocks noChangeAspect="1"/>
          </p:cNvGraphicFramePr>
          <p:nvPr/>
        </p:nvGraphicFramePr>
        <p:xfrm>
          <a:off x="2259013" y="1128395"/>
          <a:ext cx="7504112" cy="2136775"/>
        </p:xfrm>
        <a:graphic>
          <a:graphicData uri="http://schemas.openxmlformats.org/presentationml/2006/ole">
            <mc:AlternateContent xmlns:mc="http://schemas.openxmlformats.org/markup-compatibility/2006">
              <mc:Choice xmlns:v="urn:schemas-microsoft-com:vml" Requires="v">
                <p:oleObj r:id="rId4" imgW="2968625" imgH="1283335" progId="Word.Picture.8">
                  <p:embed/>
                </p:oleObj>
              </mc:Choice>
              <mc:Fallback>
                <p:oleObj r:id="rId4" imgW="2968625" imgH="1283335" progId="Word.Picture.8">
                  <p:embed/>
                  <p:pic>
                    <p:nvPicPr>
                      <p:cNvPr id="1569794" name="Object 2"/>
                      <p:cNvPicPr/>
                      <p:nvPr/>
                    </p:nvPicPr>
                    <p:blipFill>
                      <a:blip r:embed="rId5"/>
                      <a:stretch>
                        <a:fillRect/>
                      </a:stretch>
                    </p:blipFill>
                    <p:spPr>
                      <a:xfrm>
                        <a:off x="2259013" y="1128395"/>
                        <a:ext cx="7504112" cy="2136775"/>
                      </a:xfrm>
                      <a:prstGeom prst="rect">
                        <a:avLst/>
                      </a:prstGeom>
                      <a:noFill/>
                      <a:ln w="38100">
                        <a:noFill/>
                        <a:miter/>
                      </a:ln>
                    </p:spPr>
                  </p:pic>
                </p:oleObj>
              </mc:Fallback>
            </mc:AlternateContent>
          </a:graphicData>
        </a:graphic>
      </p:graphicFrame>
      <p:sp>
        <p:nvSpPr>
          <p:cNvPr id="1569795" name="Text Box 3"/>
          <p:cNvSpPr txBox="1"/>
          <p:nvPr/>
        </p:nvSpPr>
        <p:spPr>
          <a:xfrm>
            <a:off x="1933575" y="3569970"/>
            <a:ext cx="8001000" cy="265430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just" eaLnBrk="1" hangingPunct="1">
              <a:spcBef>
                <a:spcPct val="0"/>
              </a:spcBef>
              <a:buNone/>
            </a:pPr>
            <a:r>
              <a:rPr lang="en-US" altLang="zh-CN" sz="2400" dirty="0">
                <a:latin typeface="宋体" panose="02010600030101010101" pitchFamily="2" charset="-122"/>
              </a:rPr>
              <a:t>   </a:t>
            </a:r>
            <a:r>
              <a:rPr lang="zh-CN" altLang="en-US" sz="2800" b="1" dirty="0">
                <a:latin typeface="宋体" panose="02010600030101010101" pitchFamily="2" charset="-122"/>
              </a:rPr>
              <a:t>又由Ｇ的连通性，总可在Ｖ－｛Ｖ</a:t>
            </a:r>
            <a:r>
              <a:rPr lang="en-US" altLang="zh-CN" sz="2800" b="1" baseline="-25000" dirty="0">
                <a:latin typeface="宋体" panose="02010600030101010101" pitchFamily="2" charset="-122"/>
              </a:rPr>
              <a:t>1</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2</a:t>
            </a:r>
            <a:r>
              <a:rPr lang="zh-CN" altLang="en-US" sz="2800" b="1" dirty="0">
                <a:latin typeface="宋体" panose="02010600030101010101" pitchFamily="2" charset="-122"/>
              </a:rPr>
              <a:t>，</a:t>
            </a:r>
            <a:r>
              <a:rPr lang="en-US" altLang="zh-CN" sz="2800" b="1" dirty="0">
                <a:latin typeface="Courier New" panose="02070309020205020404" pitchFamily="49" charset="0"/>
              </a:rPr>
              <a:t>…</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p</a:t>
            </a:r>
            <a:r>
              <a:rPr lang="zh-CN" altLang="en-US" sz="2800" b="1" dirty="0">
                <a:latin typeface="宋体" panose="02010600030101010101" pitchFamily="2" charset="-122"/>
              </a:rPr>
              <a:t>｝中找到一个点Ｖ</a:t>
            </a:r>
            <a:r>
              <a:rPr lang="en-US" altLang="zh-CN" sz="2800" b="1" baseline="-25000" dirty="0">
                <a:latin typeface="宋体" panose="02010600030101010101" pitchFamily="2" charset="-122"/>
              </a:rPr>
              <a:t>x</a:t>
            </a:r>
            <a:r>
              <a:rPr lang="zh-CN" altLang="en-US" sz="2800" b="1" dirty="0">
                <a:latin typeface="宋体" panose="02010600030101010101" pitchFamily="2" charset="-122"/>
              </a:rPr>
              <a:t>，与｛Ｖ</a:t>
            </a:r>
            <a:r>
              <a:rPr lang="en-US" altLang="zh-CN" sz="2800" b="1" baseline="-25000" dirty="0">
                <a:latin typeface="宋体" panose="02010600030101010101" pitchFamily="2" charset="-122"/>
              </a:rPr>
              <a:t>1</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2</a:t>
            </a:r>
            <a:r>
              <a:rPr lang="zh-CN" altLang="en-US" sz="2800" b="1" dirty="0">
                <a:latin typeface="宋体" panose="02010600030101010101" pitchFamily="2" charset="-122"/>
              </a:rPr>
              <a:t>，</a:t>
            </a:r>
            <a:r>
              <a:rPr lang="en-US" altLang="zh-CN" sz="2800" b="1" dirty="0">
                <a:latin typeface="Courier New" panose="02070309020205020404" pitchFamily="49" charset="0"/>
              </a:rPr>
              <a:t>…</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p</a:t>
            </a:r>
            <a:r>
              <a:rPr lang="zh-CN" altLang="en-US" sz="2800" b="1" dirty="0">
                <a:latin typeface="宋体" panose="02010600030101010101" pitchFamily="2" charset="-122"/>
              </a:rPr>
              <a:t>｝中某一顶相邻，不妨与Ｖ</a:t>
            </a:r>
            <a:r>
              <a:rPr lang="en-US" altLang="zh-CN" sz="2800" b="1" baseline="-25000" dirty="0">
                <a:latin typeface="宋体" panose="02010600030101010101" pitchFamily="2" charset="-122"/>
              </a:rPr>
              <a:t>k</a:t>
            </a:r>
            <a:r>
              <a:rPr lang="zh-CN" altLang="en-US" sz="2800" b="1" dirty="0">
                <a:latin typeface="宋体" panose="02010600030101010101" pitchFamily="2" charset="-122"/>
              </a:rPr>
              <a:t>相邻，Ｖ</a:t>
            </a:r>
            <a:r>
              <a:rPr lang="en-US" altLang="zh-CN" sz="2800" b="1" baseline="-25000" dirty="0">
                <a:latin typeface="宋体" panose="02010600030101010101" pitchFamily="2" charset="-122"/>
              </a:rPr>
              <a:t>k</a:t>
            </a:r>
            <a:r>
              <a:rPr lang="en-US" altLang="zh-CN" sz="2800" b="1" dirty="0">
                <a:latin typeface="宋体" panose="02010600030101010101" pitchFamily="2" charset="-122"/>
              </a:rPr>
              <a:t>≠</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1</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k</a:t>
            </a:r>
            <a:r>
              <a:rPr lang="en-US" altLang="zh-CN" sz="2800" b="1" dirty="0">
                <a:latin typeface="宋体" panose="02010600030101010101" pitchFamily="2" charset="-122"/>
              </a:rPr>
              <a:t>≠</a:t>
            </a:r>
            <a:r>
              <a:rPr lang="zh-CN" altLang="en-US" sz="2800" b="1" dirty="0">
                <a:latin typeface="宋体" panose="02010600030101010101" pitchFamily="2" charset="-122"/>
              </a:rPr>
              <a:t>Ｖ</a:t>
            </a:r>
            <a:r>
              <a:rPr lang="en-US" altLang="zh-CN" sz="2800" b="1" baseline="-25000" dirty="0">
                <a:latin typeface="宋体" panose="02010600030101010101" pitchFamily="2" charset="-122"/>
              </a:rPr>
              <a:t>p</a:t>
            </a:r>
            <a:r>
              <a:rPr lang="zh-CN" altLang="en-US" sz="2800" b="1" dirty="0">
                <a:latin typeface="宋体" panose="02010600030101010101" pitchFamily="2" charset="-122"/>
              </a:rPr>
              <a:t>，连上Ｖ</a:t>
            </a:r>
            <a:r>
              <a:rPr lang="en-US" altLang="zh-CN" sz="2800" b="1" baseline="-25000" dirty="0">
                <a:latin typeface="宋体" panose="02010600030101010101" pitchFamily="2" charset="-122"/>
              </a:rPr>
              <a:t>x</a:t>
            </a:r>
            <a:r>
              <a:rPr lang="zh-CN" altLang="en-US" sz="2800" b="1" dirty="0">
                <a:latin typeface="宋体" panose="02010600030101010101" pitchFamily="2" charset="-122"/>
              </a:rPr>
              <a:t>与Ｖ</a:t>
            </a:r>
            <a:r>
              <a:rPr lang="en-US" altLang="zh-CN" sz="2800" b="1" baseline="-25000" dirty="0">
                <a:latin typeface="宋体" panose="02010600030101010101" pitchFamily="2" charset="-122"/>
              </a:rPr>
              <a:t>k</a:t>
            </a:r>
            <a:r>
              <a:rPr lang="zh-CN" altLang="en-US" sz="2800" b="1" dirty="0">
                <a:latin typeface="宋体" panose="02010600030101010101" pitchFamily="2" charset="-122"/>
              </a:rPr>
              <a:t>的边，去掉Ｖ</a:t>
            </a:r>
            <a:r>
              <a:rPr lang="en-US" altLang="zh-CN" sz="2800" b="1" baseline="-25000" dirty="0">
                <a:latin typeface="宋体" panose="02010600030101010101" pitchFamily="2" charset="-122"/>
              </a:rPr>
              <a:t>k-1</a:t>
            </a:r>
            <a:r>
              <a:rPr lang="zh-CN" altLang="en-US" sz="2800" b="1" dirty="0">
                <a:latin typeface="宋体" panose="02010600030101010101" pitchFamily="2" charset="-122"/>
              </a:rPr>
              <a:t>到Ｖ</a:t>
            </a:r>
            <a:r>
              <a:rPr lang="en-US" altLang="zh-CN" sz="2800" b="1" baseline="-25000" dirty="0">
                <a:latin typeface="宋体" panose="02010600030101010101" pitchFamily="2" charset="-122"/>
              </a:rPr>
              <a:t>k</a:t>
            </a:r>
            <a:r>
              <a:rPr lang="zh-CN" altLang="en-US" sz="2800" b="1" dirty="0">
                <a:latin typeface="宋体" panose="02010600030101010101" pitchFamily="2" charset="-122"/>
              </a:rPr>
              <a:t>的边，可以从Ｖ</a:t>
            </a:r>
            <a:r>
              <a:rPr lang="en-US" altLang="zh-CN" sz="2800" b="1" baseline="-25000" dirty="0">
                <a:latin typeface="宋体" panose="02010600030101010101" pitchFamily="2" charset="-122"/>
              </a:rPr>
              <a:t>k-1</a:t>
            </a:r>
            <a:r>
              <a:rPr lang="zh-CN" altLang="en-US" sz="2800" b="1" dirty="0">
                <a:latin typeface="宋体" panose="02010600030101010101" pitchFamily="2" charset="-122"/>
              </a:rPr>
              <a:t>为起点，一直走到Ｖ</a:t>
            </a:r>
            <a:r>
              <a:rPr lang="en-US" altLang="zh-CN" sz="2800" b="1" baseline="-25000" dirty="0">
                <a:latin typeface="宋体" panose="02010600030101010101" pitchFamily="2" charset="-122"/>
              </a:rPr>
              <a:t>k</a:t>
            </a:r>
            <a:r>
              <a:rPr lang="zh-CN" altLang="en-US" sz="2800" b="1" dirty="0">
                <a:latin typeface="宋体" panose="02010600030101010101" pitchFamily="2" charset="-122"/>
              </a:rPr>
              <a:t>，再到Ｖ</a:t>
            </a:r>
            <a:r>
              <a:rPr lang="en-US" altLang="zh-CN" sz="2800" b="1" baseline="-25000" dirty="0">
                <a:latin typeface="宋体" panose="02010600030101010101" pitchFamily="2" charset="-122"/>
              </a:rPr>
              <a:t>x</a:t>
            </a:r>
            <a:r>
              <a:rPr lang="zh-CN" altLang="en-US" sz="2800" b="1" dirty="0">
                <a:latin typeface="宋体" panose="02010600030101010101" pitchFamily="2" charset="-122"/>
              </a:rPr>
              <a:t>，这是一条ｐ＋１个顶点的基本道路。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69794"/>
                                        </p:tgtEl>
                                        <p:attrNameLst>
                                          <p:attrName>style.visibility</p:attrName>
                                        </p:attrNameLst>
                                      </p:cBhvr>
                                      <p:to>
                                        <p:strVal val="visible"/>
                                      </p:to>
                                    </p:set>
                                    <p:animEffect transition="in" filter="wipe(up)">
                                      <p:cBhvr>
                                        <p:cTn id="7" dur="500"/>
                                        <p:tgtEl>
                                          <p:spTgt spid="15697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69795"/>
                                        </p:tgtEl>
                                        <p:attrNameLst>
                                          <p:attrName>style.visibility</p:attrName>
                                        </p:attrNameLst>
                                      </p:cBhvr>
                                      <p:to>
                                        <p:strVal val="visible"/>
                                      </p:to>
                                    </p:set>
                                    <p:animEffect transition="in" filter="wipe(up)">
                                      <p:cBhvr>
                                        <p:cTn id="12" dur="500"/>
                                        <p:tgtEl>
                                          <p:spTgt spid="1569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979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如果ｐ＋１＜ｎ，仍继续扩充基本道路内的顶点，直至达到ｎ。</a:t>
            </a:r>
            <a:endParaRPr lang="zh-CN" altLang="en-US" b="1" dirty="0">
              <a:latin typeface="宋体" panose="0201060003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注意</a:t>
            </a:r>
            <a:r>
              <a:rPr lang="en-US" altLang="zh-CN" dirty="0">
                <a:latin typeface="宋体" panose="02010600030101010101" pitchFamily="2" charset="-122"/>
                <a:sym typeface="+mn-ea"/>
              </a:rPr>
              <a:t>:</a:t>
            </a:r>
            <a:endParaRPr lang="en-US" altLang="zh-CN" b="1" dirty="0">
              <a:latin typeface="宋体" panose="02010600030101010101" pitchFamily="2" charset="-122"/>
            </a:endParaRPr>
          </a:p>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此定理条件显然不是必要条件，如ｎ≥６的ｎ边形，二个顶点次之和＝４，</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Times New Roman" panose="02020603050405020304" pitchFamily="18" charset="0"/>
                <a:sym typeface="+mn-ea"/>
              </a:rPr>
              <a:t>４＜ｎ－１，而ｎ边形显然有Ｈ道路。</a:t>
            </a:r>
          </a:p>
          <a:p>
            <a:pPr marL="0" lvl="0" indent="0" algn="just" eaLnBrk="1" hangingPunct="1">
              <a:spcBef>
                <a:spcPct val="0"/>
              </a:spcBef>
              <a:buNone/>
            </a:pPr>
            <a:endParaRPr lang="en-US" altLang="zh-CN" dirty="0"/>
          </a:p>
          <a:p>
            <a:pPr marL="0" lvl="0" indent="0" algn="just" eaLnBrk="1" hangingPunct="1">
              <a:spcBef>
                <a:spcPct val="0"/>
              </a:spcBef>
              <a:buNone/>
            </a:pPr>
            <a:r>
              <a:rPr lang="en-US" altLang="zh-CN" dirty="0">
                <a:latin typeface="宋体" panose="02010600030101010101" pitchFamily="2" charset="-122"/>
                <a:sym typeface="+mn-ea"/>
              </a:rPr>
              <a:t>[</a:t>
            </a:r>
            <a:r>
              <a:rPr lang="zh-CN" altLang="en-US" dirty="0">
                <a:latin typeface="宋体" panose="02010600030101010101" pitchFamily="2" charset="-122"/>
                <a:sym typeface="+mn-ea"/>
              </a:rPr>
              <a:t>定理</a:t>
            </a:r>
            <a:r>
              <a:rPr lang="en-US" altLang="zh-CN" dirty="0">
                <a:latin typeface="宋体" panose="02010600030101010101" pitchFamily="2" charset="-122"/>
                <a:sym typeface="+mn-ea"/>
              </a:rPr>
              <a:t>4]</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Ｇ＝（Ｖ，Ｅ）是ｎ≥３的简单图，若任何一对顶点的次之和≥ｎ，则Ｇ必有哈密顿回路。</a:t>
            </a:r>
            <a:endParaRPr lang="zh-CN" altLang="en-US" b="1" dirty="0">
              <a:latin typeface="Times New Roman" panose="02020603050405020304" pitchFamily="18" charset="0"/>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   </a:t>
            </a:r>
            <a:r>
              <a:rPr lang="zh-CN" altLang="en-US" dirty="0">
                <a:latin typeface="宋体" panose="02010600030101010101" pitchFamily="2" charset="-122"/>
                <a:sym typeface="+mn-ea"/>
              </a:rPr>
              <a:t>由于定理</a:t>
            </a:r>
            <a:r>
              <a:rPr lang="en-US" altLang="zh-CN" dirty="0">
                <a:latin typeface="宋体" panose="02010600030101010101" pitchFamily="2" charset="-122"/>
                <a:sym typeface="+mn-ea"/>
              </a:rPr>
              <a:t>4</a:t>
            </a:r>
            <a:r>
              <a:rPr lang="zh-CN" altLang="en-US" dirty="0">
                <a:latin typeface="宋体" panose="02010600030101010101" pitchFamily="2" charset="-122"/>
                <a:sym typeface="+mn-ea"/>
              </a:rPr>
              <a:t>条件也必满足定理</a:t>
            </a:r>
            <a:r>
              <a:rPr lang="en-US" altLang="zh-CN" dirty="0">
                <a:latin typeface="宋体" panose="02010600030101010101" pitchFamily="2" charset="-122"/>
                <a:sym typeface="+mn-ea"/>
              </a:rPr>
              <a:t>3</a:t>
            </a:r>
            <a:r>
              <a:rPr lang="zh-CN" altLang="en-US" dirty="0">
                <a:latin typeface="宋体" panose="02010600030101010101" pitchFamily="2" charset="-122"/>
                <a:sym typeface="+mn-ea"/>
              </a:rPr>
              <a:t>条件，存在Ｈ道路，可类似于定理一的方法找到一条回路。</a:t>
            </a:r>
          </a:p>
          <a:p>
            <a:pPr marL="0" lvl="0" indent="0" algn="just" eaLnBrk="1" hangingPunct="1">
              <a:spcBef>
                <a:spcPct val="0"/>
              </a:spcBef>
              <a:buNone/>
            </a:pPr>
            <a:endParaRPr lang="en-US" altLang="zh-CN" dirty="0"/>
          </a:p>
          <a:p>
            <a:pPr marL="0" lvl="0" indent="0" algn="just" eaLnBrk="1" hangingPunct="1">
              <a:spcBef>
                <a:spcPct val="0"/>
              </a:spcBef>
              <a:buNone/>
            </a:pPr>
            <a:r>
              <a:rPr lang="en-US" altLang="zh-CN" dirty="0">
                <a:latin typeface="宋体" panose="02010600030101010101" pitchFamily="2" charset="-122"/>
                <a:sym typeface="+mn-ea"/>
              </a:rPr>
              <a:t>[</a:t>
            </a:r>
            <a:r>
              <a:rPr lang="zh-CN" altLang="en-US" dirty="0">
                <a:latin typeface="宋体" panose="02010600030101010101" pitchFamily="2" charset="-122"/>
                <a:sym typeface="+mn-ea"/>
              </a:rPr>
              <a:t>定理</a:t>
            </a:r>
            <a:r>
              <a:rPr lang="en-US" altLang="zh-CN" dirty="0">
                <a:latin typeface="宋体" panose="02010600030101010101" pitchFamily="2" charset="-122"/>
                <a:sym typeface="+mn-ea"/>
              </a:rPr>
              <a:t>5]</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有向完全图一定存在Ｈ道路。</a:t>
            </a: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755515" y="795020"/>
            <a:ext cx="2680970" cy="706755"/>
          </a:xfrm>
          <a:prstGeom prst="rect">
            <a:avLst/>
          </a:prstGeom>
          <a:noFill/>
        </p:spPr>
        <p:txBody>
          <a:bodyPr wrap="square" rtlCol="0">
            <a:spAutoFit/>
          </a:bodyPr>
          <a:lstStyle/>
          <a:p>
            <a:pPr eaLnBrk="1" hangingPunct="1"/>
            <a:r>
              <a:rPr lang="en-US" altLang="zh-CN" sz="4000" dirty="0">
                <a:sym typeface="+mn-ea"/>
              </a:rPr>
              <a:t>Theorem 1</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Let </a:t>
            </a:r>
            <a:r>
              <a:rPr lang="en-US" altLang="zh-CN" sz="3200" i="1" dirty="0">
                <a:sym typeface="+mn-ea"/>
              </a:rPr>
              <a:t>G</a:t>
            </a:r>
            <a:r>
              <a:rPr lang="en-US" altLang="zh-CN" sz="3200" dirty="0">
                <a:sym typeface="+mn-ea"/>
              </a:rPr>
              <a:t> be a connected graph with </a:t>
            </a:r>
            <a:r>
              <a:rPr lang="en-US" altLang="zh-CN" sz="3200" i="1" dirty="0">
                <a:sym typeface="+mn-ea"/>
              </a:rPr>
              <a:t>n</a:t>
            </a:r>
            <a:r>
              <a:rPr lang="en-US" altLang="zh-CN" sz="3200" dirty="0">
                <a:sym typeface="+mn-ea"/>
              </a:rPr>
              <a:t> vertices, </a:t>
            </a:r>
            <a:r>
              <a:rPr lang="en-US" altLang="zh-CN" sz="3200" i="1" dirty="0">
                <a:sym typeface="+mn-ea"/>
              </a:rPr>
              <a:t>n</a:t>
            </a:r>
            <a:r>
              <a:rPr lang="en-US" altLang="zh-CN" sz="3200" dirty="0">
                <a:sym typeface="+mn-ea"/>
              </a:rPr>
              <a:t> &gt; 2, and no loops or multiple edges. </a:t>
            </a:r>
            <a:r>
              <a:rPr lang="en-US" altLang="zh-CN" sz="3200" i="1" dirty="0">
                <a:sym typeface="+mn-ea"/>
              </a:rPr>
              <a:t>G</a:t>
            </a:r>
            <a:r>
              <a:rPr lang="en-US" altLang="zh-CN" sz="3200" dirty="0">
                <a:sym typeface="+mn-ea"/>
              </a:rPr>
              <a:t> has a Hamiltonian circuit if for any two vertices </a:t>
            </a:r>
            <a:r>
              <a:rPr lang="en-US" altLang="zh-CN" sz="3200" i="1" dirty="0">
                <a:sym typeface="+mn-ea"/>
              </a:rPr>
              <a:t>u</a:t>
            </a:r>
            <a:r>
              <a:rPr lang="en-US" altLang="zh-CN" sz="3200" dirty="0">
                <a:sym typeface="+mn-ea"/>
              </a:rPr>
              <a:t> and </a:t>
            </a:r>
            <a:r>
              <a:rPr lang="en-US" altLang="zh-CN" sz="3200" i="1" dirty="0">
                <a:sym typeface="+mn-ea"/>
              </a:rPr>
              <a:t>v</a:t>
            </a:r>
            <a:r>
              <a:rPr lang="en-US" altLang="zh-CN" sz="3200" dirty="0">
                <a:sym typeface="+mn-ea"/>
              </a:rPr>
              <a:t> of </a:t>
            </a:r>
            <a:r>
              <a:rPr lang="en-US" altLang="zh-CN" sz="3200" i="1" dirty="0">
                <a:sym typeface="+mn-ea"/>
              </a:rPr>
              <a:t>G</a:t>
            </a:r>
            <a:r>
              <a:rPr lang="en-US" altLang="zh-CN" sz="3200" dirty="0">
                <a:sym typeface="+mn-ea"/>
              </a:rPr>
              <a:t> that are not adjacent, the degree of </a:t>
            </a:r>
            <a:r>
              <a:rPr lang="en-US" altLang="zh-CN" sz="3200" i="1" dirty="0">
                <a:sym typeface="+mn-ea"/>
              </a:rPr>
              <a:t>u</a:t>
            </a:r>
            <a:r>
              <a:rPr lang="en-US" altLang="zh-CN" sz="3200" dirty="0">
                <a:sym typeface="+mn-ea"/>
              </a:rPr>
              <a:t> plus the degree of </a:t>
            </a:r>
            <a:r>
              <a:rPr lang="en-US" altLang="zh-CN" sz="3200" i="1" dirty="0">
                <a:sym typeface="+mn-ea"/>
              </a:rPr>
              <a:t>v</a:t>
            </a:r>
            <a:r>
              <a:rPr lang="en-US" altLang="zh-CN" sz="3200" dirty="0">
                <a:sym typeface="+mn-ea"/>
              </a:rPr>
              <a:t> is greater than or equal to </a:t>
            </a:r>
            <a:r>
              <a:rPr lang="en-US" altLang="zh-CN" sz="3200" i="1" dirty="0">
                <a:sym typeface="+mn-ea"/>
              </a:rPr>
              <a:t>n</a:t>
            </a:r>
            <a:r>
              <a:rPr lang="en-US" altLang="zh-CN" sz="3200" dirty="0">
                <a:sym typeface="+mn-ea"/>
              </a:rPr>
              <a:t>.</a:t>
            </a:r>
            <a:endParaRPr lang="en-US" altLang="zh-CN" sz="3200" dirty="0"/>
          </a:p>
          <a:p>
            <a:pPr lvl="1" eaLnBrk="1" hangingPunct="1"/>
            <a:r>
              <a:rPr lang="en-US" altLang="zh-CN" sz="3200" i="1" dirty="0">
                <a:sym typeface="+mn-ea"/>
              </a:rPr>
              <a:t>G</a:t>
            </a:r>
            <a:r>
              <a:rPr lang="en-US" altLang="zh-CN" sz="3200" dirty="0">
                <a:sym typeface="+mn-ea"/>
              </a:rPr>
              <a:t> has a Hamiltonian circuit if each vertex has degree greater than or equal to </a:t>
            </a:r>
            <a:r>
              <a:rPr lang="en-US" altLang="zh-CN" sz="3200" i="1" dirty="0">
                <a:sym typeface="+mn-ea"/>
              </a:rPr>
              <a:t>n</a:t>
            </a:r>
            <a:r>
              <a:rPr lang="en-US" altLang="zh-CN" sz="3200" dirty="0">
                <a:sym typeface="+mn-ea"/>
              </a:rPr>
              <a:t>/2.</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algn="just" eaLnBrk="1" hangingPunct="1">
              <a:spcBef>
                <a:spcPct val="0"/>
              </a:spcBef>
              <a:buNone/>
            </a:pPr>
            <a:r>
              <a:rPr lang="en-US" altLang="zh-CN" dirty="0">
                <a:latin typeface="宋体" panose="02010600030101010101" pitchFamily="2" charset="-122"/>
                <a:sym typeface="+mn-ea"/>
              </a:rPr>
              <a:t>[</a:t>
            </a:r>
            <a:r>
              <a:rPr lang="zh-CN" altLang="en-US" dirty="0">
                <a:latin typeface="宋体" panose="02010600030101010101" pitchFamily="2" charset="-122"/>
                <a:sym typeface="+mn-ea"/>
              </a:rPr>
              <a:t>定理</a:t>
            </a:r>
            <a:r>
              <a:rPr lang="en-US" altLang="zh-CN" dirty="0">
                <a:latin typeface="宋体" panose="02010600030101010101" pitchFamily="2" charset="-122"/>
                <a:sym typeface="+mn-ea"/>
              </a:rPr>
              <a:t>1]</a:t>
            </a:r>
            <a:r>
              <a:rPr lang="zh-CN" altLang="en-US" dirty="0">
                <a:latin typeface="宋体" panose="02010600030101010101" pitchFamily="2" charset="-122"/>
                <a:sym typeface="+mn-ea"/>
              </a:rPr>
              <a:t>：</a:t>
            </a:r>
            <a:endParaRPr lang="zh-CN" altLang="en-US" b="1" dirty="0">
              <a:latin typeface="宋体" panose="02010600030101010101" pitchFamily="2" charset="-122"/>
            </a:endParaRPr>
          </a:p>
          <a:p>
            <a:pPr marL="0" lvl="0" indent="0" algn="just" eaLnBrk="1" hangingPunct="1">
              <a:spcBef>
                <a:spcPct val="0"/>
              </a:spcBef>
              <a:buNone/>
            </a:pPr>
            <a:r>
              <a:rPr lang="zh-CN" altLang="en-US" dirty="0">
                <a:latin typeface="宋体" panose="02010600030101010101" pitchFamily="2" charset="-122"/>
                <a:sym typeface="+mn-ea"/>
              </a:rPr>
              <a:t>    </a:t>
            </a:r>
            <a:r>
              <a:rPr lang="zh-CN" altLang="en-US" dirty="0">
                <a:latin typeface="黑体" panose="02010609060101010101" pitchFamily="2" charset="-122"/>
                <a:ea typeface="黑体" panose="02010609060101010101" pitchFamily="2" charset="-122"/>
                <a:sym typeface="+mn-ea"/>
              </a:rPr>
              <a:t>设</a:t>
            </a:r>
            <a:r>
              <a:rPr lang="en-US" altLang="zh-CN" dirty="0">
                <a:latin typeface="黑体" panose="02010609060101010101" pitchFamily="2" charset="-122"/>
                <a:ea typeface="黑体" panose="02010609060101010101" pitchFamily="2" charset="-122"/>
                <a:sym typeface="+mn-ea"/>
              </a:rPr>
              <a:t>G=(V,E)</a:t>
            </a:r>
            <a:r>
              <a:rPr lang="zh-CN" altLang="en-US" dirty="0">
                <a:latin typeface="黑体" panose="02010609060101010101" pitchFamily="2" charset="-122"/>
                <a:ea typeface="黑体" panose="02010609060101010101" pitchFamily="2" charset="-122"/>
                <a:sym typeface="+mn-ea"/>
              </a:rPr>
              <a:t>   为无向简单图。如果</a:t>
            </a:r>
            <a:r>
              <a:rPr lang="en-US" altLang="zh-CN" dirty="0">
                <a:latin typeface="黑体" panose="02010609060101010101" pitchFamily="2" charset="-122"/>
                <a:ea typeface="黑体" panose="02010609060101010101" pitchFamily="2" charset="-122"/>
                <a:sym typeface="+mn-ea"/>
              </a:rPr>
              <a:t>G</a:t>
            </a:r>
            <a:r>
              <a:rPr lang="zh-CN" altLang="zh-CN" dirty="0">
                <a:latin typeface="黑体" panose="02010609060101010101" pitchFamily="2" charset="-122"/>
                <a:ea typeface="黑体" panose="02010609060101010101" pitchFamily="2" charset="-122"/>
                <a:sym typeface="+mn-ea"/>
              </a:rPr>
              <a:t>中每对结点度数之和大于等于</a:t>
            </a:r>
            <a:r>
              <a:rPr lang="en-US" altLang="zh-CN" dirty="0">
                <a:latin typeface="黑体" panose="02010609060101010101" pitchFamily="2" charset="-122"/>
                <a:ea typeface="黑体" panose="02010609060101010101" pitchFamily="2" charset="-122"/>
                <a:sym typeface="+mn-ea"/>
              </a:rPr>
              <a:t>|V|</a:t>
            </a:r>
            <a:r>
              <a:rPr lang="zh-CN" altLang="zh-CN" dirty="0">
                <a:latin typeface="黑体" panose="02010609060101010101" pitchFamily="2" charset="-122"/>
                <a:ea typeface="黑体" panose="02010609060101010101" pitchFamily="2" charset="-122"/>
                <a:sym typeface="+mn-ea"/>
              </a:rPr>
              <a:t>，则在</a:t>
            </a:r>
            <a:r>
              <a:rPr lang="en-US" altLang="zh-CN" dirty="0">
                <a:latin typeface="黑体" panose="02010609060101010101" pitchFamily="2" charset="-122"/>
                <a:ea typeface="黑体" panose="02010609060101010101" pitchFamily="2" charset="-122"/>
                <a:sym typeface="+mn-ea"/>
              </a:rPr>
              <a:t>G</a:t>
            </a:r>
            <a:r>
              <a:rPr lang="zh-CN" altLang="zh-CN" dirty="0">
                <a:latin typeface="黑体" panose="02010609060101010101" pitchFamily="2" charset="-122"/>
                <a:ea typeface="黑体" panose="02010609060101010101" pitchFamily="2" charset="-122"/>
                <a:sym typeface="+mn-ea"/>
              </a:rPr>
              <a:t>中存在一条哈密顿回路。</a:t>
            </a:r>
            <a:endParaRPr lang="zh-CN" altLang="en-US" dirty="0">
              <a:latin typeface="黑体" panose="02010609060101010101" pitchFamily="2" charset="-122"/>
              <a:ea typeface="黑体" panose="02010609060101010101" pitchFamily="2" charset="-122"/>
            </a:endParaRPr>
          </a:p>
          <a:p>
            <a:pPr marL="0" lvl="0" indent="0" algn="just" eaLnBrk="1" hangingPunct="1">
              <a:spcBef>
                <a:spcPct val="0"/>
              </a:spcBef>
              <a:buNone/>
            </a:pPr>
            <a:endParaRPr lang="zh-CN" altLang="en-US" b="1" dirty="0">
              <a:latin typeface="宋体" panose="02010600030101010101" pitchFamily="2" charset="-122"/>
            </a:endParaRPr>
          </a:p>
          <a:p>
            <a:pPr marL="0" lvl="0" indent="0" algn="just" eaLnBrk="1" hangingPunct="1">
              <a:spcBef>
                <a:spcPct val="0"/>
              </a:spcBef>
              <a:buNone/>
            </a:pPr>
            <a:endParaRPr lang="en-US" altLang="zh-CN" b="1" dirty="0">
              <a:latin typeface="宋体" panose="02010600030101010101" pitchFamily="2" charset="-122"/>
            </a:endParaRPr>
          </a:p>
          <a:p>
            <a:pPr marL="0" lvl="0" indent="0" algn="just" eaLnBrk="1" hangingPunct="1">
              <a:spcBef>
                <a:spcPct val="0"/>
              </a:spcBef>
              <a:buNone/>
            </a:pP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66563" name="Group 3"/>
          <p:cNvGrpSpPr/>
          <p:nvPr/>
        </p:nvGrpSpPr>
        <p:grpSpPr>
          <a:xfrm>
            <a:off x="6604000" y="2954338"/>
            <a:ext cx="2895600" cy="3003550"/>
            <a:chOff x="3312" y="1804"/>
            <a:chExt cx="1824" cy="1892"/>
          </a:xfrm>
        </p:grpSpPr>
        <p:sp>
          <p:nvSpPr>
            <p:cNvPr id="66605" name="Line 4"/>
            <p:cNvSpPr/>
            <p:nvPr/>
          </p:nvSpPr>
          <p:spPr>
            <a:xfrm>
              <a:off x="3360" y="2880"/>
              <a:ext cx="1728"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6" name="Line 5"/>
            <p:cNvSpPr/>
            <p:nvPr/>
          </p:nvSpPr>
          <p:spPr>
            <a:xfrm>
              <a:off x="3600" y="2256"/>
              <a:ext cx="1200"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7" name="Line 6"/>
            <p:cNvSpPr/>
            <p:nvPr/>
          </p:nvSpPr>
          <p:spPr>
            <a:xfrm>
              <a:off x="3600" y="3648"/>
              <a:ext cx="1200"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8" name="Line 7"/>
            <p:cNvSpPr/>
            <p:nvPr/>
          </p:nvSpPr>
          <p:spPr>
            <a:xfrm flipV="1">
              <a:off x="3600" y="2256"/>
              <a:ext cx="0" cy="139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9" name="Line 8"/>
            <p:cNvSpPr/>
            <p:nvPr/>
          </p:nvSpPr>
          <p:spPr>
            <a:xfrm flipV="1">
              <a:off x="4800" y="2256"/>
              <a:ext cx="0" cy="139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0" name="Line 9"/>
            <p:cNvSpPr/>
            <p:nvPr/>
          </p:nvSpPr>
          <p:spPr>
            <a:xfrm flipH="1">
              <a:off x="3360" y="2256"/>
              <a:ext cx="240"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1" name="Line 10"/>
            <p:cNvSpPr/>
            <p:nvPr/>
          </p:nvSpPr>
          <p:spPr>
            <a:xfrm>
              <a:off x="3360" y="2880"/>
              <a:ext cx="240"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2" name="Line 11"/>
            <p:cNvSpPr/>
            <p:nvPr/>
          </p:nvSpPr>
          <p:spPr>
            <a:xfrm flipH="1">
              <a:off x="4800" y="2880"/>
              <a:ext cx="288"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3" name="Line 12"/>
            <p:cNvSpPr/>
            <p:nvPr/>
          </p:nvSpPr>
          <p:spPr>
            <a:xfrm>
              <a:off x="4800" y="2256"/>
              <a:ext cx="288"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14" name="Oval 13"/>
            <p:cNvSpPr/>
            <p:nvPr/>
          </p:nvSpPr>
          <p:spPr>
            <a:xfrm>
              <a:off x="4752" y="2208"/>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5" name="Oval 14"/>
            <p:cNvSpPr/>
            <p:nvPr/>
          </p:nvSpPr>
          <p:spPr>
            <a:xfrm>
              <a:off x="3552" y="2208"/>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6" name="Oval 15"/>
            <p:cNvSpPr/>
            <p:nvPr/>
          </p:nvSpPr>
          <p:spPr>
            <a:xfrm>
              <a:off x="3552" y="360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7" name="Oval 16"/>
            <p:cNvSpPr/>
            <p:nvPr/>
          </p:nvSpPr>
          <p:spPr>
            <a:xfrm>
              <a:off x="4752" y="360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8" name="Oval 17"/>
            <p:cNvSpPr/>
            <p:nvPr/>
          </p:nvSpPr>
          <p:spPr>
            <a:xfrm>
              <a:off x="5040" y="2832"/>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619" name="Oval 18"/>
            <p:cNvSpPr/>
            <p:nvPr/>
          </p:nvSpPr>
          <p:spPr>
            <a:xfrm>
              <a:off x="3312" y="2832"/>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66620" name="Object 19"/>
            <p:cNvGraphicFramePr>
              <a:graphicFrameLocks noChangeAspect="1"/>
            </p:cNvGraphicFramePr>
            <p:nvPr/>
          </p:nvGraphicFramePr>
          <p:xfrm>
            <a:off x="3489" y="1804"/>
            <a:ext cx="351" cy="500"/>
          </p:xfrm>
          <a:graphic>
            <a:graphicData uri="http://schemas.openxmlformats.org/presentationml/2006/ole">
              <mc:AlternateContent xmlns:mc="http://schemas.openxmlformats.org/markup-compatibility/2006">
                <mc:Choice xmlns:v="urn:schemas-microsoft-com:vml" Requires="v">
                  <p:oleObj r:id="rId4" imgW="4445" imgH="4445" progId="Equation.3">
                    <p:embed/>
                  </p:oleObj>
                </mc:Choice>
                <mc:Fallback>
                  <p:oleObj r:id="rId4" imgW="4445" imgH="4445" progId="Equation.3">
                    <p:embed/>
                    <p:pic>
                      <p:nvPicPr>
                        <p:cNvPr id="66620" name="Object 19"/>
                        <p:cNvPicPr/>
                        <p:nvPr/>
                      </p:nvPicPr>
                      <p:blipFill>
                        <a:blip r:embed="rId5">
                          <a:clrChange>
                            <a:clrFrom>
                              <a:srgbClr val="000000"/>
                            </a:clrFrom>
                            <a:clrTo>
                              <a:srgbClr val="000000"/>
                            </a:clrTo>
                          </a:clrChange>
                        </a:blip>
                        <a:stretch>
                          <a:fillRect/>
                        </a:stretch>
                      </p:blipFill>
                      <p:spPr>
                        <a:xfrm>
                          <a:off x="3489" y="1804"/>
                          <a:ext cx="351" cy="500"/>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grpSp>
        <p:nvGrpSpPr>
          <p:cNvPr id="66564" name="Group 25"/>
          <p:cNvGrpSpPr/>
          <p:nvPr/>
        </p:nvGrpSpPr>
        <p:grpSpPr>
          <a:xfrm>
            <a:off x="2308225" y="2857500"/>
            <a:ext cx="3224213" cy="3232150"/>
            <a:chOff x="609" y="1756"/>
            <a:chExt cx="2031" cy="2036"/>
          </a:xfrm>
        </p:grpSpPr>
        <p:grpSp>
          <p:nvGrpSpPr>
            <p:cNvPr id="66582" name="Group 26"/>
            <p:cNvGrpSpPr/>
            <p:nvPr/>
          </p:nvGrpSpPr>
          <p:grpSpPr>
            <a:xfrm>
              <a:off x="720" y="2208"/>
              <a:ext cx="1872" cy="1536"/>
              <a:chOff x="864" y="1872"/>
              <a:chExt cx="2016" cy="1728"/>
            </a:xfrm>
          </p:grpSpPr>
          <p:sp>
            <p:nvSpPr>
              <p:cNvPr id="66592" name="Rectangle 27"/>
              <p:cNvSpPr/>
              <p:nvPr/>
            </p:nvSpPr>
            <p:spPr>
              <a:xfrm rot="1543965">
                <a:off x="1344" y="2256"/>
                <a:ext cx="960" cy="768"/>
              </a:xfrm>
              <a:prstGeom prst="rect">
                <a:avLst/>
              </a:prstGeom>
              <a:solidFill>
                <a:schemeClr val="bg1"/>
              </a:solidFill>
              <a:ln w="38100" cap="flat" cmpd="sng">
                <a:solidFill>
                  <a:schemeClr val="tx1"/>
                </a:solidFill>
                <a:prstDash val="solid"/>
                <a:miter/>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93" name="Line 28"/>
              <p:cNvSpPr/>
              <p:nvPr/>
            </p:nvSpPr>
            <p:spPr>
              <a:xfrm>
                <a:off x="864" y="1872"/>
                <a:ext cx="0" cy="172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4" name="Line 29"/>
              <p:cNvSpPr/>
              <p:nvPr/>
            </p:nvSpPr>
            <p:spPr>
              <a:xfrm>
                <a:off x="864" y="3600"/>
                <a:ext cx="2016"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5" name="Line 30"/>
              <p:cNvSpPr/>
              <p:nvPr/>
            </p:nvSpPr>
            <p:spPr>
              <a:xfrm flipV="1">
                <a:off x="2880" y="1872"/>
                <a:ext cx="0" cy="172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6" name="Line 31"/>
              <p:cNvSpPr/>
              <p:nvPr/>
            </p:nvSpPr>
            <p:spPr>
              <a:xfrm flipH="1">
                <a:off x="864" y="1872"/>
                <a:ext cx="2016"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7" name="Line 32"/>
              <p:cNvSpPr/>
              <p:nvPr/>
            </p:nvSpPr>
            <p:spPr>
              <a:xfrm>
                <a:off x="864" y="1872"/>
                <a:ext cx="720" cy="24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8" name="Line 33"/>
              <p:cNvSpPr/>
              <p:nvPr/>
            </p:nvSpPr>
            <p:spPr>
              <a:xfrm>
                <a:off x="864" y="1872"/>
                <a:ext cx="336" cy="91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599" name="Line 34"/>
              <p:cNvSpPr/>
              <p:nvPr/>
            </p:nvSpPr>
            <p:spPr>
              <a:xfrm flipV="1">
                <a:off x="864" y="2784"/>
                <a:ext cx="336" cy="816"/>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0" name="Line 35"/>
              <p:cNvSpPr/>
              <p:nvPr/>
            </p:nvSpPr>
            <p:spPr>
              <a:xfrm flipV="1">
                <a:off x="864" y="3168"/>
                <a:ext cx="1248" cy="43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1" name="Line 36"/>
              <p:cNvSpPr/>
              <p:nvPr/>
            </p:nvSpPr>
            <p:spPr>
              <a:xfrm flipH="1" flipV="1">
                <a:off x="2064" y="3168"/>
                <a:ext cx="816" cy="432"/>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2" name="Line 37"/>
              <p:cNvSpPr/>
              <p:nvPr/>
            </p:nvSpPr>
            <p:spPr>
              <a:xfrm flipH="1" flipV="1">
                <a:off x="2400" y="2496"/>
                <a:ext cx="480" cy="110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3" name="Line 38"/>
              <p:cNvSpPr/>
              <p:nvPr/>
            </p:nvSpPr>
            <p:spPr>
              <a:xfrm flipH="1">
                <a:off x="2400" y="1872"/>
                <a:ext cx="480"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6604" name="Line 39"/>
              <p:cNvSpPr/>
              <p:nvPr/>
            </p:nvSpPr>
            <p:spPr>
              <a:xfrm flipV="1">
                <a:off x="1584" y="1872"/>
                <a:ext cx="1296" cy="24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grpSp>
        <p:sp>
          <p:nvSpPr>
            <p:cNvPr id="66583" name="Oval 40"/>
            <p:cNvSpPr/>
            <p:nvPr/>
          </p:nvSpPr>
          <p:spPr>
            <a:xfrm>
              <a:off x="672" y="216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4" name="Oval 41"/>
            <p:cNvSpPr/>
            <p:nvPr/>
          </p:nvSpPr>
          <p:spPr>
            <a:xfrm>
              <a:off x="2544" y="216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5" name="Oval 42"/>
            <p:cNvSpPr/>
            <p:nvPr/>
          </p:nvSpPr>
          <p:spPr>
            <a:xfrm>
              <a:off x="672" y="3696"/>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6" name="Oval 43"/>
            <p:cNvSpPr/>
            <p:nvPr/>
          </p:nvSpPr>
          <p:spPr>
            <a:xfrm>
              <a:off x="2112" y="2736"/>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7" name="Oval 44"/>
            <p:cNvSpPr/>
            <p:nvPr/>
          </p:nvSpPr>
          <p:spPr>
            <a:xfrm>
              <a:off x="2544" y="3696"/>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8" name="Oval 45"/>
            <p:cNvSpPr/>
            <p:nvPr/>
          </p:nvSpPr>
          <p:spPr>
            <a:xfrm>
              <a:off x="1344" y="2352"/>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89" name="Oval 46"/>
            <p:cNvSpPr/>
            <p:nvPr/>
          </p:nvSpPr>
          <p:spPr>
            <a:xfrm>
              <a:off x="1008" y="2956"/>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6590" name="Oval 47"/>
            <p:cNvSpPr/>
            <p:nvPr/>
          </p:nvSpPr>
          <p:spPr>
            <a:xfrm>
              <a:off x="1786" y="3330"/>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66591" name="Object 50"/>
            <p:cNvGraphicFramePr>
              <a:graphicFrameLocks noChangeAspect="1"/>
            </p:cNvGraphicFramePr>
            <p:nvPr/>
          </p:nvGraphicFramePr>
          <p:xfrm>
            <a:off x="609" y="1756"/>
            <a:ext cx="351" cy="500"/>
          </p:xfrm>
          <a:graphic>
            <a:graphicData uri="http://schemas.openxmlformats.org/presentationml/2006/ole">
              <mc:AlternateContent xmlns:mc="http://schemas.openxmlformats.org/markup-compatibility/2006">
                <mc:Choice xmlns:v="urn:schemas-microsoft-com:vml" Requires="v">
                  <p:oleObj r:id="rId4" imgW="4445" imgH="4445" progId="Equation.3">
                    <p:embed/>
                  </p:oleObj>
                </mc:Choice>
                <mc:Fallback>
                  <p:oleObj r:id="rId4" imgW="4445" imgH="4445" progId="Equation.3">
                    <p:embed/>
                    <p:pic>
                      <p:nvPicPr>
                        <p:cNvPr id="66591" name="Object 50"/>
                        <p:cNvPicPr/>
                        <p:nvPr/>
                      </p:nvPicPr>
                      <p:blipFill>
                        <a:blip r:embed="rId6">
                          <a:clrChange>
                            <a:clrFrom>
                              <a:srgbClr val="000000"/>
                            </a:clrFrom>
                            <a:clrTo>
                              <a:srgbClr val="000000"/>
                            </a:clrTo>
                          </a:clrChange>
                        </a:blip>
                        <a:stretch>
                          <a:fillRect/>
                        </a:stretch>
                      </p:blipFill>
                      <p:spPr>
                        <a:xfrm>
                          <a:off x="609" y="1756"/>
                          <a:ext cx="351" cy="500"/>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sp>
        <p:nvSpPr>
          <p:cNvPr id="19" name="Line 56"/>
          <p:cNvSpPr/>
          <p:nvPr/>
        </p:nvSpPr>
        <p:spPr>
          <a:xfrm>
            <a:off x="2489200" y="3594100"/>
            <a:ext cx="0" cy="24384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0" name="Line 57"/>
          <p:cNvSpPr/>
          <p:nvPr/>
        </p:nvSpPr>
        <p:spPr>
          <a:xfrm>
            <a:off x="2489200" y="6013450"/>
            <a:ext cx="2971800" cy="0"/>
          </a:xfrm>
          <a:prstGeom prst="line">
            <a:avLst/>
          </a:prstGeom>
          <a:ln w="38100" cap="flat" cmpd="dbl">
            <a:solidFill>
              <a:srgbClr val="FF0000"/>
            </a:solidFill>
            <a:prstDash val="solid"/>
            <a:headEnd type="none" w="med" len="med"/>
            <a:tailEnd type="none" w="med" len="med"/>
          </a:ln>
          <a:effectLst>
            <a:outerShdw dist="35921" dir="2699999" algn="ctr" rotWithShape="0">
              <a:srgbClr val="808080"/>
            </a:outerShdw>
          </a:effectLst>
        </p:spPr>
      </p:sp>
      <p:sp>
        <p:nvSpPr>
          <p:cNvPr id="21" name="Line 58"/>
          <p:cNvSpPr/>
          <p:nvPr/>
        </p:nvSpPr>
        <p:spPr>
          <a:xfrm flipH="1" flipV="1">
            <a:off x="4241800" y="5422900"/>
            <a:ext cx="1219200" cy="609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2" name="Line 59"/>
          <p:cNvSpPr/>
          <p:nvPr/>
        </p:nvSpPr>
        <p:spPr>
          <a:xfrm rot="64924" flipH="1" flipV="1">
            <a:off x="3022600" y="4857750"/>
            <a:ext cx="1219200" cy="609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3" name="Line 60"/>
          <p:cNvSpPr/>
          <p:nvPr/>
        </p:nvSpPr>
        <p:spPr>
          <a:xfrm flipV="1">
            <a:off x="3022600" y="3898900"/>
            <a:ext cx="457200" cy="990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4" name="Line 61"/>
          <p:cNvSpPr/>
          <p:nvPr/>
        </p:nvSpPr>
        <p:spPr>
          <a:xfrm>
            <a:off x="3479800" y="3898900"/>
            <a:ext cx="1295400" cy="609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5" name="Line 62"/>
          <p:cNvSpPr/>
          <p:nvPr/>
        </p:nvSpPr>
        <p:spPr>
          <a:xfrm flipH="1">
            <a:off x="4775200" y="3594100"/>
            <a:ext cx="685800" cy="9144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6" name="Line 63"/>
          <p:cNvSpPr/>
          <p:nvPr/>
        </p:nvSpPr>
        <p:spPr>
          <a:xfrm flipH="1">
            <a:off x="6680200" y="3681413"/>
            <a:ext cx="381000" cy="990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7" name="Line 64"/>
          <p:cNvSpPr/>
          <p:nvPr/>
        </p:nvSpPr>
        <p:spPr>
          <a:xfrm>
            <a:off x="6680200" y="4672013"/>
            <a:ext cx="381000" cy="12192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8" name="Line 65"/>
          <p:cNvSpPr/>
          <p:nvPr/>
        </p:nvSpPr>
        <p:spPr>
          <a:xfrm>
            <a:off x="7061200" y="5891213"/>
            <a:ext cx="1905000" cy="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29" name="Line 66"/>
          <p:cNvSpPr/>
          <p:nvPr/>
        </p:nvSpPr>
        <p:spPr>
          <a:xfrm flipV="1">
            <a:off x="8966200" y="4672013"/>
            <a:ext cx="457200" cy="12192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30" name="Line 67"/>
          <p:cNvSpPr/>
          <p:nvPr/>
        </p:nvSpPr>
        <p:spPr>
          <a:xfrm flipH="1" flipV="1">
            <a:off x="8966200" y="3681413"/>
            <a:ext cx="457200" cy="99060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31" name="Line 72"/>
          <p:cNvSpPr/>
          <p:nvPr/>
        </p:nvSpPr>
        <p:spPr>
          <a:xfrm>
            <a:off x="2489200" y="3594100"/>
            <a:ext cx="3048000" cy="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
        <p:nvSpPr>
          <p:cNvPr id="32" name="Line 73"/>
          <p:cNvSpPr/>
          <p:nvPr/>
        </p:nvSpPr>
        <p:spPr>
          <a:xfrm flipH="1">
            <a:off x="7061200" y="3681413"/>
            <a:ext cx="1905000" cy="0"/>
          </a:xfrm>
          <a:prstGeom prst="line">
            <a:avLst/>
          </a:prstGeom>
          <a:ln w="38100" cap="flat" cmpd="sng">
            <a:solidFill>
              <a:srgbClr val="FF0000"/>
            </a:solidFill>
            <a:prstDash val="solid"/>
            <a:headEnd type="none" w="med" len="med"/>
            <a:tailEnd type="none" w="med" len="med"/>
          </a:ln>
          <a:effectLst>
            <a:outerShdw dist="35921" dir="2699999" algn="ctr" rotWithShape="0">
              <a:srgbClr val="808080"/>
            </a:outerShdw>
          </a:effectLst>
        </p:spPr>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7" name="Rectangle 3"/>
          <p:cNvSpPr txBox="1">
            <a:spLocks noChangeArrowheads="1"/>
          </p:cNvSpPr>
          <p:nvPr/>
        </p:nvSpPr>
        <p:spPr bwMode="auto">
          <a:xfrm>
            <a:off x="52566" y="91355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lvl="0" indent="0" eaLnBrk="1" hangingPunct="1">
              <a:spcBef>
                <a:spcPct val="50000"/>
              </a:spcBef>
              <a:buNone/>
            </a:pPr>
            <a:r>
              <a:rPr lang="zh-CN" altLang="en-US" dirty="0">
                <a:latin typeface="黑体" panose="02010609060101010101" pitchFamily="2" charset="-122"/>
                <a:ea typeface="黑体" panose="02010609060101010101" pitchFamily="2" charset="-122"/>
                <a:sym typeface="+mn-ea"/>
              </a:rPr>
              <a:t>定理</a:t>
            </a:r>
            <a:r>
              <a:rPr lang="en-US" altLang="zh-CN" dirty="0">
                <a:latin typeface="黑体" panose="02010609060101010101" pitchFamily="2" charset="-122"/>
                <a:ea typeface="黑体" panose="02010609060101010101" pitchFamily="2" charset="-122"/>
                <a:sym typeface="+mn-ea"/>
              </a:rPr>
              <a:t>1 </a:t>
            </a:r>
            <a:r>
              <a:rPr lang="zh-CN" altLang="en-US" dirty="0">
                <a:latin typeface="黑体" panose="02010609060101010101" pitchFamily="2" charset="-122"/>
                <a:ea typeface="黑体" panose="02010609060101010101" pitchFamily="2" charset="-122"/>
                <a:sym typeface="+mn-ea"/>
              </a:rPr>
              <a:t>给出的是哈密顿图的充分条件，而不是必要条件。</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grpSp>
        <p:nvGrpSpPr>
          <p:cNvPr id="67587" name="Group 3"/>
          <p:cNvGrpSpPr/>
          <p:nvPr/>
        </p:nvGrpSpPr>
        <p:grpSpPr>
          <a:xfrm>
            <a:off x="1557020" y="1934528"/>
            <a:ext cx="2895600" cy="3003550"/>
            <a:chOff x="864" y="1425"/>
            <a:chExt cx="1824" cy="1892"/>
          </a:xfrm>
        </p:grpSpPr>
        <p:sp>
          <p:nvSpPr>
            <p:cNvPr id="67590" name="Line 4"/>
            <p:cNvSpPr/>
            <p:nvPr/>
          </p:nvSpPr>
          <p:spPr>
            <a:xfrm>
              <a:off x="1152" y="1877"/>
              <a:ext cx="1200"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1" name="Line 5"/>
            <p:cNvSpPr/>
            <p:nvPr/>
          </p:nvSpPr>
          <p:spPr>
            <a:xfrm>
              <a:off x="1152" y="3269"/>
              <a:ext cx="1200" cy="0"/>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2" name="Line 6"/>
            <p:cNvSpPr/>
            <p:nvPr/>
          </p:nvSpPr>
          <p:spPr>
            <a:xfrm flipH="1">
              <a:off x="912" y="1877"/>
              <a:ext cx="240"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3" name="Line 7"/>
            <p:cNvSpPr/>
            <p:nvPr/>
          </p:nvSpPr>
          <p:spPr>
            <a:xfrm>
              <a:off x="912" y="2501"/>
              <a:ext cx="240"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4" name="Line 8"/>
            <p:cNvSpPr/>
            <p:nvPr/>
          </p:nvSpPr>
          <p:spPr>
            <a:xfrm flipH="1">
              <a:off x="2352" y="2501"/>
              <a:ext cx="288" cy="768"/>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5" name="Line 9"/>
            <p:cNvSpPr/>
            <p:nvPr/>
          </p:nvSpPr>
          <p:spPr>
            <a:xfrm>
              <a:off x="2352" y="1877"/>
              <a:ext cx="288" cy="624"/>
            </a:xfrm>
            <a:prstGeom prst="line">
              <a:avLst/>
            </a:prstGeom>
            <a:ln w="38100" cap="flat" cmpd="sng">
              <a:solidFill>
                <a:schemeClr val="tx1"/>
              </a:solidFill>
              <a:prstDash val="solid"/>
              <a:headEnd type="none" w="med" len="med"/>
              <a:tailEnd type="none" w="med" len="med"/>
            </a:ln>
            <a:effectLst>
              <a:outerShdw dist="35921" dir="2699999" algn="ctr" rotWithShape="0">
                <a:srgbClr val="808080"/>
              </a:outerShdw>
            </a:effectLst>
          </p:spPr>
        </p:sp>
        <p:sp>
          <p:nvSpPr>
            <p:cNvPr id="67596" name="Oval 10"/>
            <p:cNvSpPr/>
            <p:nvPr/>
          </p:nvSpPr>
          <p:spPr>
            <a:xfrm>
              <a:off x="2304" y="1829"/>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597" name="Oval 11"/>
            <p:cNvSpPr/>
            <p:nvPr/>
          </p:nvSpPr>
          <p:spPr>
            <a:xfrm>
              <a:off x="1104" y="1829"/>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598" name="Oval 12"/>
            <p:cNvSpPr/>
            <p:nvPr/>
          </p:nvSpPr>
          <p:spPr>
            <a:xfrm>
              <a:off x="1104" y="3221"/>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599" name="Oval 13"/>
            <p:cNvSpPr/>
            <p:nvPr/>
          </p:nvSpPr>
          <p:spPr>
            <a:xfrm>
              <a:off x="2304" y="3221"/>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600" name="Oval 14"/>
            <p:cNvSpPr/>
            <p:nvPr/>
          </p:nvSpPr>
          <p:spPr>
            <a:xfrm>
              <a:off x="2592" y="2453"/>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67601" name="Oval 15"/>
            <p:cNvSpPr/>
            <p:nvPr/>
          </p:nvSpPr>
          <p:spPr>
            <a:xfrm>
              <a:off x="864" y="2453"/>
              <a:ext cx="96" cy="96"/>
            </a:xfrm>
            <a:prstGeom prst="ellipse">
              <a:avLst/>
            </a:prstGeom>
            <a:solidFill>
              <a:schemeClr val="tx1"/>
            </a:solidFill>
            <a:ln w="9525" cap="flat" cmpd="sng">
              <a:solidFill>
                <a:schemeClr val="tx1"/>
              </a:solidFill>
              <a:prstDash val="solid"/>
              <a:headEnd type="none" w="med" len="med"/>
              <a:tailEnd type="none" w="med" len="med"/>
            </a:ln>
            <a:effectLst>
              <a:outerShdw dist="35921" dir="2699999" algn="ctr" rotWithShape="0">
                <a:srgbClr val="808080"/>
              </a:outerShdw>
            </a:effectLst>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graphicFrame>
          <p:nvGraphicFramePr>
            <p:cNvPr id="67602" name="Object 16"/>
            <p:cNvGraphicFramePr>
              <a:graphicFrameLocks noChangeAspect="1"/>
            </p:cNvGraphicFramePr>
            <p:nvPr/>
          </p:nvGraphicFramePr>
          <p:xfrm>
            <a:off x="1041" y="1425"/>
            <a:ext cx="351" cy="500"/>
          </p:xfrm>
          <a:graphic>
            <a:graphicData uri="http://schemas.openxmlformats.org/presentationml/2006/ole">
              <mc:AlternateContent xmlns:mc="http://schemas.openxmlformats.org/markup-compatibility/2006">
                <mc:Choice xmlns:v="urn:schemas-microsoft-com:vml" Requires="v">
                  <p:oleObj r:id="rId4" imgW="4445" imgH="4445" progId="Equation.3">
                    <p:embed/>
                  </p:oleObj>
                </mc:Choice>
                <mc:Fallback>
                  <p:oleObj r:id="rId4" imgW="4445" imgH="4445" progId="Equation.3">
                    <p:embed/>
                    <p:pic>
                      <p:nvPicPr>
                        <p:cNvPr id="67602" name="Object 16"/>
                        <p:cNvPicPr/>
                        <p:nvPr/>
                      </p:nvPicPr>
                      <p:blipFill>
                        <a:blip r:embed="rId5">
                          <a:clrChange>
                            <a:clrFrom>
                              <a:srgbClr val="000000"/>
                            </a:clrFrom>
                            <a:clrTo>
                              <a:srgbClr val="000000"/>
                            </a:clrTo>
                          </a:clrChange>
                        </a:blip>
                        <a:stretch>
                          <a:fillRect/>
                        </a:stretch>
                      </p:blipFill>
                      <p:spPr>
                        <a:xfrm>
                          <a:off x="1041" y="1425"/>
                          <a:ext cx="351" cy="500"/>
                        </a:xfrm>
                        <a:prstGeom prst="rect">
                          <a:avLst/>
                        </a:prstGeom>
                        <a:noFill/>
                        <a:ln w="38100">
                          <a:noFill/>
                          <a:miter/>
                        </a:ln>
                        <a:effectLst>
                          <a:outerShdw dist="35921" dir="2699999" algn="ctr" rotWithShape="0">
                            <a:srgbClr val="808080"/>
                          </a:outerShdw>
                        </a:effectLst>
                      </p:spPr>
                    </p:pic>
                  </p:oleObj>
                </mc:Fallback>
              </mc:AlternateContent>
            </a:graphicData>
          </a:graphic>
        </p:graphicFrame>
      </p:grpSp>
      <p:sp>
        <p:nvSpPr>
          <p:cNvPr id="67588" name="Text Box 22"/>
          <p:cNvSpPr txBox="1"/>
          <p:nvPr/>
        </p:nvSpPr>
        <p:spPr>
          <a:xfrm>
            <a:off x="5214620" y="1882140"/>
            <a:ext cx="4038600" cy="2287588"/>
          </a:xfrm>
          <a:prstGeom prst="rect">
            <a:avLst/>
          </a:prstGeom>
          <a:noFill/>
          <a:ln w="9525">
            <a:noFill/>
          </a:ln>
          <a:effectLst>
            <a:outerShdw dist="35921" dir="2699999" algn="ctr" rotWithShape="0">
              <a:srgbClr val="808080"/>
            </a:outer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zh-CN" altLang="en-US" sz="4800" dirty="0">
                <a:latin typeface="黑体" panose="02010609060101010101" pitchFamily="2" charset="-122"/>
                <a:ea typeface="黑体" panose="02010609060101010101" pitchFamily="2" charset="-122"/>
              </a:rPr>
              <a:t>两个结点度数之和都是 </a:t>
            </a:r>
            <a:r>
              <a:rPr lang="en-US" altLang="zh-CN" sz="4800" dirty="0">
                <a:latin typeface="黑体" panose="02010609060101010101" pitchFamily="2" charset="-122"/>
                <a:ea typeface="黑体" panose="02010609060101010101" pitchFamily="2" charset="-122"/>
              </a:rPr>
              <a:t>4 </a:t>
            </a:r>
            <a:r>
              <a:rPr lang="zh-CN" altLang="en-US" sz="4800" dirty="0">
                <a:latin typeface="黑体" panose="02010609060101010101" pitchFamily="2" charset="-122"/>
                <a:ea typeface="黑体" panose="02010609060101010101" pitchFamily="2" charset="-122"/>
              </a:rPr>
              <a:t>不大于 </a:t>
            </a:r>
            <a:r>
              <a:rPr lang="en-US" altLang="zh-CN" sz="4800" dirty="0">
                <a:latin typeface="黑体" panose="02010609060101010101" pitchFamily="2" charset="-122"/>
                <a:ea typeface="黑体" panose="02010609060101010101" pitchFamily="2" charset="-122"/>
              </a:rPr>
              <a:t>6</a:t>
            </a:r>
            <a:r>
              <a:rPr lang="zh-CN" altLang="en-US" sz="4800" dirty="0">
                <a:latin typeface="黑体" panose="02010609060101010101" pitchFamily="2" charset="-122"/>
                <a:ea typeface="黑体" panose="02010609060101010101" pitchFamily="2" charset="-122"/>
              </a:rPr>
              <a:t>。</a:t>
            </a:r>
          </a:p>
        </p:txBody>
      </p:sp>
      <p:sp>
        <p:nvSpPr>
          <p:cNvPr id="67589" name="Text Box 24"/>
          <p:cNvSpPr txBox="1"/>
          <p:nvPr/>
        </p:nvSpPr>
        <p:spPr>
          <a:xfrm>
            <a:off x="5062220" y="4625340"/>
            <a:ext cx="3581400" cy="823913"/>
          </a:xfrm>
          <a:prstGeom prst="rect">
            <a:avLst/>
          </a:prstGeom>
          <a:noFill/>
          <a:ln w="9525">
            <a:noFill/>
          </a:ln>
          <a:effectLst>
            <a:outerShdw dist="35921" dir="2699999" algn="ctr" rotWithShape="0">
              <a:srgbClr val="808080"/>
            </a:outerShdw>
          </a:effectLst>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50000"/>
              </a:spcBef>
              <a:buNone/>
            </a:pPr>
            <a:r>
              <a:rPr lang="en-US" altLang="zh-CN" sz="4800" dirty="0">
                <a:latin typeface="黑体" panose="02010609060101010101" pitchFamily="2" charset="-122"/>
                <a:ea typeface="黑体" panose="02010609060101010101" pitchFamily="2" charset="-122"/>
              </a:rPr>
              <a:t>G</a:t>
            </a:r>
            <a:r>
              <a:rPr lang="zh-CN" altLang="zh-CN" sz="4800" dirty="0">
                <a:latin typeface="黑体" panose="02010609060101010101" pitchFamily="2" charset="-122"/>
                <a:ea typeface="黑体" panose="02010609060101010101" pitchFamily="2" charset="-122"/>
              </a:rPr>
              <a:t>是哈密顿图</a:t>
            </a:r>
            <a:endParaRPr lang="zh-CN" altLang="en-US" sz="4800" dirty="0">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4755515" y="795020"/>
            <a:ext cx="2680970" cy="706755"/>
          </a:xfrm>
          <a:prstGeom prst="rect">
            <a:avLst/>
          </a:prstGeom>
          <a:noFill/>
        </p:spPr>
        <p:txBody>
          <a:bodyPr wrap="square" rtlCol="0">
            <a:spAutoFit/>
          </a:bodyPr>
          <a:lstStyle/>
          <a:p>
            <a:pPr eaLnBrk="1" hangingPunct="1"/>
            <a:r>
              <a:rPr lang="en-US" altLang="zh-CN" sz="4000" dirty="0">
                <a:sym typeface="+mn-ea"/>
              </a:rPr>
              <a:t>Theorem 2</a:t>
            </a:r>
            <a:endParaRPr lang="zh-CN" altLang="en-US" sz="4000" b="1" dirty="0"/>
          </a:p>
        </p:txBody>
      </p:sp>
      <p:sp>
        <p:nvSpPr>
          <p:cNvPr id="7" name="Rectangle 3"/>
          <p:cNvSpPr txBox="1">
            <a:spLocks noChangeArrowheads="1"/>
          </p:cNvSpPr>
          <p:nvPr/>
        </p:nvSpPr>
        <p:spPr bwMode="auto">
          <a:xfrm>
            <a:off x="210046" y="153839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Let the number of edges of </a:t>
            </a:r>
            <a:r>
              <a:rPr lang="en-US" altLang="zh-CN" sz="3200" i="1" dirty="0">
                <a:sym typeface="+mn-ea"/>
              </a:rPr>
              <a:t>G</a:t>
            </a:r>
            <a:r>
              <a:rPr lang="en-US" altLang="zh-CN" sz="3200" dirty="0">
                <a:sym typeface="+mn-ea"/>
              </a:rPr>
              <a:t> be </a:t>
            </a:r>
            <a:r>
              <a:rPr lang="en-US" altLang="zh-CN" sz="3200" i="1" dirty="0">
                <a:sym typeface="+mn-ea"/>
              </a:rPr>
              <a:t>m</a:t>
            </a:r>
            <a:r>
              <a:rPr lang="en-US" altLang="zh-CN" sz="3200" dirty="0">
                <a:sym typeface="+mn-ea"/>
              </a:rPr>
              <a:t>. </a:t>
            </a:r>
            <a:endParaRPr lang="en-US" altLang="zh-CN" sz="3200" dirty="0"/>
          </a:p>
          <a:p>
            <a:pPr eaLnBrk="1" hangingPunct="1"/>
            <a:r>
              <a:rPr lang="en-US" altLang="zh-CN" sz="3200" dirty="0">
                <a:sym typeface="+mn-ea"/>
              </a:rPr>
              <a:t>Then </a:t>
            </a:r>
            <a:r>
              <a:rPr lang="en-US" altLang="zh-CN" sz="3200" i="1" dirty="0">
                <a:sym typeface="+mn-ea"/>
              </a:rPr>
              <a:t>G</a:t>
            </a:r>
            <a:r>
              <a:rPr lang="en-US" altLang="zh-CN" sz="3200" dirty="0">
                <a:sym typeface="+mn-ea"/>
              </a:rPr>
              <a:t> has a Hamiltonian circuit if </a:t>
            </a:r>
            <a:endParaRPr lang="en-US" altLang="zh-CN" sz="3200" dirty="0"/>
          </a:p>
          <a:p>
            <a:pPr lvl="1" eaLnBrk="1" hangingPunct="1"/>
            <a:r>
              <a:rPr lang="en-US" altLang="zh-CN" sz="3200" i="1" dirty="0">
                <a:sym typeface="+mn-ea"/>
              </a:rPr>
              <a:t>m</a:t>
            </a:r>
            <a:r>
              <a:rPr lang="en-US" altLang="zh-CN" sz="3200" dirty="0">
                <a:sym typeface="Symbol" panose="05050102010706020507" pitchFamily="18" charset="2"/>
              </a:rPr>
              <a:t></a:t>
            </a:r>
            <a:r>
              <a:rPr lang="en-US" altLang="zh-CN" sz="3200" dirty="0">
                <a:sym typeface="+mn-ea"/>
              </a:rPr>
              <a:t>(</a:t>
            </a:r>
            <a:r>
              <a:rPr lang="en-US" altLang="zh-CN" sz="3200" i="1" dirty="0">
                <a:sym typeface="+mn-ea"/>
              </a:rPr>
              <a:t>n</a:t>
            </a:r>
            <a:r>
              <a:rPr lang="en-US" altLang="zh-CN" sz="3200" baseline="30000" dirty="0">
                <a:sym typeface="+mn-ea"/>
              </a:rPr>
              <a:t>2</a:t>
            </a:r>
            <a:r>
              <a:rPr lang="en-US" altLang="zh-CN" sz="3200" dirty="0">
                <a:sym typeface="+mn-ea"/>
              </a:rPr>
              <a:t>-3</a:t>
            </a:r>
            <a:r>
              <a:rPr lang="en-US" altLang="zh-CN" sz="3200" i="1" dirty="0">
                <a:sym typeface="+mn-ea"/>
              </a:rPr>
              <a:t>n</a:t>
            </a:r>
            <a:r>
              <a:rPr lang="en-US" altLang="zh-CN" sz="3200" dirty="0">
                <a:sym typeface="+mn-ea"/>
              </a:rPr>
              <a:t>+6)/2.</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18150" y="795020"/>
            <a:ext cx="1471295" cy="706755"/>
          </a:xfrm>
          <a:prstGeom prst="rect">
            <a:avLst/>
          </a:prstGeom>
          <a:noFill/>
        </p:spPr>
        <p:txBody>
          <a:bodyPr wrap="square" rtlCol="0">
            <a:spAutoFit/>
          </a:bodyPr>
          <a:lstStyle/>
          <a:p>
            <a:pPr eaLnBrk="1" hangingPunct="1"/>
            <a:r>
              <a:rPr lang="en-US" altLang="zh-CN" sz="4000" dirty="0">
                <a:sym typeface="+mn-ea"/>
              </a:rPr>
              <a:t>Proof</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sz="3200" dirty="0">
                <a:sym typeface="+mn-ea"/>
              </a:rPr>
              <a:t>Suppose that </a:t>
            </a:r>
            <a:r>
              <a:rPr lang="en-US" altLang="zh-CN" sz="3200" i="1" dirty="0">
                <a:sym typeface="+mn-ea"/>
              </a:rPr>
              <a:t>u</a:t>
            </a:r>
            <a:r>
              <a:rPr lang="en-US" altLang="zh-CN" sz="3200" dirty="0">
                <a:sym typeface="+mn-ea"/>
              </a:rPr>
              <a:t> and </a:t>
            </a:r>
            <a:r>
              <a:rPr lang="en-US" altLang="zh-CN" sz="3200" i="1" dirty="0">
                <a:sym typeface="+mn-ea"/>
              </a:rPr>
              <a:t>v</a:t>
            </a:r>
            <a:r>
              <a:rPr lang="en-US" altLang="zh-CN" sz="3200" dirty="0">
                <a:sym typeface="+mn-ea"/>
              </a:rPr>
              <a:t> are any two vertices of </a:t>
            </a:r>
            <a:r>
              <a:rPr lang="en-US" altLang="zh-CN" sz="3200" i="1" dirty="0">
                <a:sym typeface="+mn-ea"/>
              </a:rPr>
              <a:t>G</a:t>
            </a:r>
            <a:r>
              <a:rPr lang="en-US" altLang="zh-CN" sz="3200" dirty="0">
                <a:sym typeface="+mn-ea"/>
              </a:rPr>
              <a:t> that are not adjacent. </a:t>
            </a:r>
            <a:endParaRPr lang="en-US" altLang="zh-CN" sz="3200" dirty="0"/>
          </a:p>
          <a:p>
            <a:pPr lvl="1" eaLnBrk="1" hangingPunct="1">
              <a:lnSpc>
                <a:spcPct val="90000"/>
              </a:lnSpc>
            </a:pPr>
            <a:r>
              <a:rPr lang="en-US" altLang="zh-CN" sz="3200" dirty="0">
                <a:sym typeface="+mn-ea"/>
              </a:rPr>
              <a:t>We write deg(</a:t>
            </a:r>
            <a:r>
              <a:rPr lang="en-US" altLang="zh-CN" sz="3200" i="1" dirty="0">
                <a:sym typeface="+mn-ea"/>
              </a:rPr>
              <a:t>u</a:t>
            </a:r>
            <a:r>
              <a:rPr lang="en-US" altLang="zh-CN" sz="3200" dirty="0">
                <a:sym typeface="+mn-ea"/>
              </a:rPr>
              <a:t>) for the degree of </a:t>
            </a:r>
            <a:r>
              <a:rPr lang="en-US" altLang="zh-CN" sz="3200" i="1" dirty="0">
                <a:sym typeface="+mn-ea"/>
              </a:rPr>
              <a:t>u</a:t>
            </a:r>
            <a:r>
              <a:rPr lang="en-US" altLang="zh-CN" sz="3200" dirty="0">
                <a:sym typeface="+mn-ea"/>
              </a:rPr>
              <a:t>.</a:t>
            </a:r>
            <a:endParaRPr lang="en-US" altLang="zh-CN" sz="3200" dirty="0"/>
          </a:p>
          <a:p>
            <a:pPr eaLnBrk="1" hangingPunct="1">
              <a:lnSpc>
                <a:spcPct val="90000"/>
              </a:lnSpc>
            </a:pPr>
            <a:r>
              <a:rPr lang="en-US" altLang="zh-CN" sz="3200" dirty="0">
                <a:sym typeface="+mn-ea"/>
              </a:rPr>
              <a:t>Let </a:t>
            </a:r>
            <a:r>
              <a:rPr lang="en-US" altLang="zh-CN" sz="3200" i="1" dirty="0">
                <a:sym typeface="+mn-ea"/>
              </a:rPr>
              <a:t>H</a:t>
            </a:r>
            <a:r>
              <a:rPr lang="en-US" altLang="zh-CN" sz="3200" dirty="0">
                <a:sym typeface="+mn-ea"/>
              </a:rPr>
              <a:t> be the graph produced by eliminating </a:t>
            </a:r>
            <a:r>
              <a:rPr lang="en-US" altLang="zh-CN" sz="3200" i="1" dirty="0">
                <a:sym typeface="+mn-ea"/>
              </a:rPr>
              <a:t>u</a:t>
            </a:r>
            <a:r>
              <a:rPr lang="en-US" altLang="zh-CN" sz="3200" dirty="0">
                <a:sym typeface="+mn-ea"/>
              </a:rPr>
              <a:t> and </a:t>
            </a:r>
            <a:r>
              <a:rPr lang="en-US" altLang="zh-CN" sz="3200" i="1" dirty="0">
                <a:sym typeface="+mn-ea"/>
              </a:rPr>
              <a:t>v</a:t>
            </a:r>
            <a:r>
              <a:rPr lang="en-US" altLang="zh-CN" sz="3200" dirty="0">
                <a:sym typeface="+mn-ea"/>
              </a:rPr>
              <a:t> from </a:t>
            </a:r>
            <a:r>
              <a:rPr lang="en-US" altLang="zh-CN" sz="3200" i="1" dirty="0">
                <a:sym typeface="+mn-ea"/>
              </a:rPr>
              <a:t>G</a:t>
            </a:r>
            <a:r>
              <a:rPr lang="en-US" altLang="zh-CN" sz="3200" dirty="0">
                <a:sym typeface="+mn-ea"/>
              </a:rPr>
              <a:t> along with any edges that have </a:t>
            </a:r>
            <a:r>
              <a:rPr lang="en-US" altLang="zh-CN" sz="3200" i="1" dirty="0">
                <a:sym typeface="+mn-ea"/>
              </a:rPr>
              <a:t>u</a:t>
            </a:r>
            <a:r>
              <a:rPr lang="en-US" altLang="zh-CN" sz="3200" dirty="0">
                <a:sym typeface="+mn-ea"/>
              </a:rPr>
              <a:t> or </a:t>
            </a:r>
            <a:r>
              <a:rPr lang="en-US" altLang="zh-CN" sz="3200" i="1" dirty="0">
                <a:sym typeface="+mn-ea"/>
              </a:rPr>
              <a:t>v</a:t>
            </a:r>
            <a:r>
              <a:rPr lang="en-US" altLang="zh-CN" sz="3200" dirty="0">
                <a:sym typeface="+mn-ea"/>
              </a:rPr>
              <a:t> as end points.</a:t>
            </a:r>
            <a:endParaRPr lang="en-US" altLang="zh-CN" sz="3200" dirty="0"/>
          </a:p>
          <a:p>
            <a:pPr eaLnBrk="1" hangingPunct="1">
              <a:lnSpc>
                <a:spcPct val="90000"/>
              </a:lnSpc>
            </a:pPr>
            <a:r>
              <a:rPr lang="en-US" altLang="zh-CN" sz="3200" dirty="0">
                <a:sym typeface="+mn-ea"/>
              </a:rPr>
              <a:t>Then </a:t>
            </a:r>
            <a:r>
              <a:rPr lang="en-US" altLang="zh-CN" sz="3200" i="1" dirty="0">
                <a:sym typeface="+mn-ea"/>
              </a:rPr>
              <a:t>H</a:t>
            </a:r>
            <a:r>
              <a:rPr lang="en-US" altLang="zh-CN" sz="3200" dirty="0">
                <a:sym typeface="+mn-ea"/>
              </a:rPr>
              <a:t> has </a:t>
            </a:r>
            <a:r>
              <a:rPr lang="en-US" altLang="zh-CN" sz="3200" i="1" dirty="0">
                <a:sym typeface="+mn-ea"/>
              </a:rPr>
              <a:t>n</a:t>
            </a:r>
            <a:r>
              <a:rPr lang="en-US" altLang="zh-CN" sz="3200" dirty="0">
                <a:sym typeface="+mn-ea"/>
              </a:rPr>
              <a:t>-2 vertices and </a:t>
            </a:r>
            <a:r>
              <a:rPr lang="en-US" altLang="zh-CN" sz="3200" i="1" dirty="0">
                <a:sym typeface="+mn-ea"/>
              </a:rPr>
              <a:t>m</a:t>
            </a:r>
            <a:r>
              <a:rPr lang="en-US" altLang="zh-CN" sz="3200" dirty="0">
                <a:sym typeface="+mn-ea"/>
              </a:rPr>
              <a:t>-deg(</a:t>
            </a:r>
            <a:r>
              <a:rPr lang="en-US" altLang="zh-CN" sz="3200" i="1" dirty="0">
                <a:sym typeface="+mn-ea"/>
              </a:rPr>
              <a:t>u</a:t>
            </a:r>
            <a:r>
              <a:rPr lang="en-US" altLang="zh-CN" sz="3200" dirty="0">
                <a:sym typeface="+mn-ea"/>
              </a:rPr>
              <a:t>)-deg(</a:t>
            </a:r>
            <a:r>
              <a:rPr lang="en-US" altLang="zh-CN" sz="3200" i="1" dirty="0">
                <a:sym typeface="+mn-ea"/>
              </a:rPr>
              <a:t>v</a:t>
            </a:r>
            <a:r>
              <a:rPr lang="en-US" altLang="zh-CN" sz="3200" dirty="0">
                <a:sym typeface="+mn-ea"/>
              </a:rPr>
              <a:t>) edges (one fewer edge would have been removed if </a:t>
            </a:r>
            <a:r>
              <a:rPr lang="en-US" altLang="zh-CN" sz="3200" i="1" dirty="0">
                <a:sym typeface="+mn-ea"/>
              </a:rPr>
              <a:t>u</a:t>
            </a:r>
            <a:r>
              <a:rPr lang="en-US" altLang="zh-CN" sz="3200" dirty="0">
                <a:sym typeface="+mn-ea"/>
              </a:rPr>
              <a:t> and </a:t>
            </a:r>
            <a:r>
              <a:rPr lang="en-US" altLang="zh-CN" sz="3200" i="1" dirty="0">
                <a:sym typeface="+mn-ea"/>
              </a:rPr>
              <a:t>v</a:t>
            </a:r>
            <a:r>
              <a:rPr lang="en-US" altLang="zh-CN" sz="3200" dirty="0">
                <a:sym typeface="+mn-ea"/>
              </a:rPr>
              <a:t> had been adjacent). </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86095" y="795020"/>
            <a:ext cx="1558925" cy="706755"/>
          </a:xfrm>
          <a:prstGeom prst="rect">
            <a:avLst/>
          </a:prstGeom>
          <a:noFill/>
        </p:spPr>
        <p:txBody>
          <a:bodyPr wrap="square" rtlCol="0">
            <a:spAutoFit/>
          </a:bodyPr>
          <a:lstStyle/>
          <a:p>
            <a:pPr eaLnBrk="1" hangingPunct="1"/>
            <a:r>
              <a:rPr lang="en-US" altLang="zh-CN" sz="4000" dirty="0">
                <a:sym typeface="+mn-ea"/>
              </a:rPr>
              <a:t>Proof</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The maximum number of edges that </a:t>
            </a:r>
            <a:r>
              <a:rPr lang="en-US" altLang="zh-CN" i="1" dirty="0">
                <a:sym typeface="+mn-ea"/>
              </a:rPr>
              <a:t>H</a:t>
            </a:r>
            <a:r>
              <a:rPr lang="en-US" altLang="zh-CN" dirty="0">
                <a:sym typeface="+mn-ea"/>
              </a:rPr>
              <a:t> could possibly have is </a:t>
            </a:r>
            <a:r>
              <a:rPr lang="en-US" altLang="zh-CN" baseline="-25000" dirty="0">
                <a:sym typeface="+mn-ea"/>
              </a:rPr>
              <a:t>n-2</a:t>
            </a:r>
            <a:r>
              <a:rPr lang="en-US" altLang="zh-CN" dirty="0">
                <a:sym typeface="+mn-ea"/>
              </a:rPr>
              <a:t>C</a:t>
            </a:r>
            <a:r>
              <a:rPr lang="en-US" altLang="zh-CN" baseline="-25000" dirty="0">
                <a:sym typeface="+mn-ea"/>
              </a:rPr>
              <a:t>2</a:t>
            </a:r>
            <a:r>
              <a:rPr lang="en-US" altLang="zh-CN" dirty="0">
                <a:sym typeface="+mn-ea"/>
              </a:rPr>
              <a:t>.This happens when there is an edge connecting every distinct pair of vertices. Thus the number of edges of </a:t>
            </a:r>
            <a:r>
              <a:rPr lang="en-US" altLang="zh-CN" i="1" dirty="0">
                <a:sym typeface="+mn-ea"/>
              </a:rPr>
              <a:t>H</a:t>
            </a:r>
            <a:r>
              <a:rPr lang="en-US" altLang="zh-CN" dirty="0">
                <a:sym typeface="+mn-ea"/>
              </a:rPr>
              <a:t> is at most</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pic>
        <p:nvPicPr>
          <p:cNvPr id="70660" name="Picture 4"/>
          <p:cNvPicPr>
            <a:picLocks noChangeAspect="1"/>
          </p:cNvPicPr>
          <p:nvPr/>
        </p:nvPicPr>
        <p:blipFill>
          <a:blip r:embed="rId4"/>
          <a:stretch>
            <a:fillRect/>
          </a:stretch>
        </p:blipFill>
        <p:spPr>
          <a:xfrm>
            <a:off x="2628900" y="3987165"/>
            <a:ext cx="6934200" cy="973138"/>
          </a:xfrm>
          <a:prstGeom prst="rect">
            <a:avLst/>
          </a:prstGeom>
          <a:noFill/>
          <a:ln w="9525">
            <a:noFill/>
          </a:ln>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2000" y="2634516"/>
            <a:ext cx="12086977" cy="480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nSpc>
                <a:spcPct val="150000"/>
              </a:lnSpc>
              <a:buNone/>
            </a:pPr>
            <a:endParaRPr lang="en-US" altLang="zh-CN" sz="1800" dirty="0"/>
          </a:p>
          <a:p>
            <a:pPr marL="0" indent="0">
              <a:lnSpc>
                <a:spcPct val="150000"/>
              </a:lnSpc>
              <a:buNone/>
            </a:pPr>
            <a:endParaRPr lang="en-US" altLang="zh-CN" sz="1800" dirty="0"/>
          </a:p>
        </p:txBody>
      </p:sp>
      <p:sp>
        <p:nvSpPr>
          <p:cNvPr id="5" name="文本框 4"/>
          <p:cNvSpPr txBox="1"/>
          <p:nvPr/>
        </p:nvSpPr>
        <p:spPr>
          <a:xfrm>
            <a:off x="5586095" y="795020"/>
            <a:ext cx="1558925" cy="706755"/>
          </a:xfrm>
          <a:prstGeom prst="rect">
            <a:avLst/>
          </a:prstGeom>
          <a:noFill/>
        </p:spPr>
        <p:txBody>
          <a:bodyPr wrap="square" rtlCol="0">
            <a:spAutoFit/>
          </a:bodyPr>
          <a:lstStyle/>
          <a:p>
            <a:pPr eaLnBrk="1" hangingPunct="1"/>
            <a:r>
              <a:rPr lang="en-US" altLang="zh-CN" sz="4000" dirty="0">
                <a:sym typeface="+mn-ea"/>
              </a:rPr>
              <a:t>Proof</a:t>
            </a:r>
            <a:endParaRPr lang="zh-CN" altLang="en-US" sz="4000" b="1" dirty="0"/>
          </a:p>
        </p:txBody>
      </p:sp>
      <p:sp>
        <p:nvSpPr>
          <p:cNvPr id="7" name="Rectangle 3"/>
          <p:cNvSpPr txBox="1">
            <a:spLocks noChangeArrowheads="1"/>
          </p:cNvSpPr>
          <p:nvPr/>
        </p:nvSpPr>
        <p:spPr bwMode="auto">
          <a:xfrm>
            <a:off x="210046" y="1501569"/>
            <a:ext cx="12086977" cy="594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3200" dirty="0">
                <a:sym typeface="+mn-ea"/>
              </a:rPr>
              <a:t>So</a:t>
            </a:r>
            <a:endParaRPr lang="en-US" altLang="zh-CN" sz="3200" dirty="0"/>
          </a:p>
          <a:p>
            <a:pPr lvl="1" eaLnBrk="1" hangingPunct="1"/>
            <a:r>
              <a:rPr lang="en-US" altLang="zh-CN" sz="3200" i="1" dirty="0">
                <a:sym typeface="+mn-ea"/>
              </a:rPr>
              <a:t>m</a:t>
            </a:r>
            <a:r>
              <a:rPr lang="en-US" altLang="zh-CN" sz="3200" dirty="0">
                <a:sym typeface="+mn-ea"/>
              </a:rPr>
              <a:t> - deg(</a:t>
            </a:r>
            <a:r>
              <a:rPr lang="en-US" altLang="zh-CN" sz="3200" i="1" dirty="0">
                <a:sym typeface="+mn-ea"/>
              </a:rPr>
              <a:t>u</a:t>
            </a:r>
            <a:r>
              <a:rPr lang="en-US" altLang="zh-CN" sz="3200" dirty="0">
                <a:sym typeface="+mn-ea"/>
              </a:rPr>
              <a:t>) - deg(</a:t>
            </a:r>
            <a:r>
              <a:rPr lang="en-US" altLang="zh-CN" sz="3200" i="1" dirty="0">
                <a:sym typeface="+mn-ea"/>
              </a:rPr>
              <a:t>v</a:t>
            </a:r>
            <a:r>
              <a:rPr lang="en-US" altLang="zh-CN" sz="3200" dirty="0">
                <a:sym typeface="+mn-ea"/>
              </a:rPr>
              <a:t>) </a:t>
            </a:r>
            <a:r>
              <a:rPr lang="en-US" altLang="zh-CN" sz="3200" dirty="0">
                <a:latin typeface="宋体" panose="02010600030101010101" pitchFamily="2" charset="-122"/>
                <a:sym typeface="Euclid Math Two" pitchFamily="18" charset="2"/>
              </a:rPr>
              <a:t>≤</a:t>
            </a:r>
            <a:r>
              <a:rPr lang="en-US" altLang="zh-CN" sz="3200" dirty="0">
                <a:sym typeface="+mn-ea"/>
              </a:rPr>
              <a:t> (</a:t>
            </a:r>
            <a:r>
              <a:rPr lang="en-US" altLang="zh-CN" sz="3200" i="1" dirty="0">
                <a:sym typeface="+mn-ea"/>
              </a:rPr>
              <a:t>n</a:t>
            </a:r>
            <a:r>
              <a:rPr lang="en-US" altLang="zh-CN" sz="3200" baseline="30000" dirty="0">
                <a:sym typeface="+mn-ea"/>
              </a:rPr>
              <a:t>2</a:t>
            </a:r>
            <a:r>
              <a:rPr lang="en-US" altLang="zh-CN" sz="3200" dirty="0">
                <a:sym typeface="+mn-ea"/>
              </a:rPr>
              <a:t> - 5</a:t>
            </a:r>
            <a:r>
              <a:rPr lang="en-US" altLang="zh-CN" sz="3200" i="1" dirty="0">
                <a:sym typeface="+mn-ea"/>
              </a:rPr>
              <a:t>n</a:t>
            </a:r>
            <a:r>
              <a:rPr lang="en-US" altLang="zh-CN" sz="3200" dirty="0">
                <a:sym typeface="+mn-ea"/>
              </a:rPr>
              <a:t> + 6)/2. </a:t>
            </a:r>
            <a:endParaRPr lang="en-US" altLang="zh-CN" sz="3200" dirty="0"/>
          </a:p>
          <a:p>
            <a:pPr eaLnBrk="1" hangingPunct="1"/>
            <a:r>
              <a:rPr lang="en-US" altLang="zh-CN" sz="3200" dirty="0">
                <a:sym typeface="+mn-ea"/>
              </a:rPr>
              <a:t>Therefore</a:t>
            </a:r>
            <a:endParaRPr lang="en-US" altLang="zh-CN" sz="3200" dirty="0"/>
          </a:p>
          <a:p>
            <a:pPr lvl="1" eaLnBrk="1" hangingPunct="1"/>
            <a:r>
              <a:rPr lang="en-US" altLang="zh-CN" sz="3200" dirty="0">
                <a:sym typeface="+mn-ea"/>
              </a:rPr>
              <a:t>deg(</a:t>
            </a:r>
            <a:r>
              <a:rPr lang="en-US" altLang="zh-CN" sz="3200" i="1" dirty="0">
                <a:sym typeface="+mn-ea"/>
              </a:rPr>
              <a:t>u</a:t>
            </a:r>
            <a:r>
              <a:rPr lang="en-US" altLang="zh-CN" sz="3200" dirty="0">
                <a:sym typeface="+mn-ea"/>
              </a:rPr>
              <a:t>)+deg(</a:t>
            </a:r>
            <a:r>
              <a:rPr lang="en-US" altLang="zh-CN" sz="3200" i="1" dirty="0">
                <a:sym typeface="+mn-ea"/>
              </a:rPr>
              <a:t>v</a:t>
            </a:r>
            <a:r>
              <a:rPr lang="en-US" altLang="zh-CN" sz="3200" dirty="0">
                <a:sym typeface="+mn-ea"/>
              </a:rPr>
              <a:t>) </a:t>
            </a:r>
            <a:r>
              <a:rPr lang="en-US" altLang="zh-CN" sz="3200" dirty="0">
                <a:sym typeface="Symbol" panose="05050102010706020507" pitchFamily="18" charset="2"/>
              </a:rPr>
              <a:t></a:t>
            </a:r>
            <a:r>
              <a:rPr lang="en-US" altLang="zh-CN" sz="3200" dirty="0">
                <a:sym typeface="+mn-ea"/>
              </a:rPr>
              <a:t> </a:t>
            </a:r>
            <a:r>
              <a:rPr lang="en-US" altLang="zh-CN" sz="3200" i="1" dirty="0">
                <a:sym typeface="+mn-ea"/>
              </a:rPr>
              <a:t>m</a:t>
            </a:r>
            <a:r>
              <a:rPr lang="en-US" altLang="zh-CN" sz="3200" dirty="0">
                <a:sym typeface="+mn-ea"/>
              </a:rPr>
              <a:t> - (</a:t>
            </a:r>
            <a:r>
              <a:rPr lang="en-US" altLang="zh-CN" sz="3200" i="1" dirty="0">
                <a:sym typeface="+mn-ea"/>
              </a:rPr>
              <a:t>n</a:t>
            </a:r>
            <a:r>
              <a:rPr lang="en-US" altLang="zh-CN" sz="3200" baseline="30000" dirty="0">
                <a:sym typeface="+mn-ea"/>
              </a:rPr>
              <a:t>2</a:t>
            </a:r>
            <a:r>
              <a:rPr lang="en-US" altLang="zh-CN" sz="3200" dirty="0">
                <a:sym typeface="+mn-ea"/>
              </a:rPr>
              <a:t> - 5</a:t>
            </a:r>
            <a:r>
              <a:rPr lang="en-US" altLang="zh-CN" sz="3200" i="1" dirty="0">
                <a:sym typeface="+mn-ea"/>
              </a:rPr>
              <a:t>n</a:t>
            </a:r>
            <a:r>
              <a:rPr lang="en-US" altLang="zh-CN" sz="3200" dirty="0">
                <a:sym typeface="+mn-ea"/>
              </a:rPr>
              <a:t> + 6)/2. </a:t>
            </a:r>
            <a:endParaRPr lang="en-US" altLang="zh-CN" sz="3200" dirty="0"/>
          </a:p>
          <a:p>
            <a:pPr eaLnBrk="1" hangingPunct="1"/>
            <a:r>
              <a:rPr lang="en-US" altLang="zh-CN" sz="3200" dirty="0">
                <a:sym typeface="+mn-ea"/>
              </a:rPr>
              <a:t>By the hypothesis of the theorem,</a:t>
            </a:r>
            <a:endParaRPr lang="en-US" altLang="zh-CN" sz="3200" dirty="0"/>
          </a:p>
          <a:p>
            <a:pPr lvl="1" eaLnBrk="1" hangingPunct="1"/>
            <a:r>
              <a:rPr lang="en-US" altLang="zh-CN" sz="3200" dirty="0">
                <a:sym typeface="+mn-ea"/>
              </a:rPr>
              <a:t>deg(</a:t>
            </a:r>
            <a:r>
              <a:rPr lang="en-US" altLang="zh-CN" sz="3200" i="1" dirty="0">
                <a:sym typeface="+mn-ea"/>
              </a:rPr>
              <a:t>u</a:t>
            </a:r>
            <a:r>
              <a:rPr lang="en-US" altLang="zh-CN" sz="3200" dirty="0">
                <a:sym typeface="+mn-ea"/>
              </a:rPr>
              <a:t>)+deg(</a:t>
            </a:r>
            <a:r>
              <a:rPr lang="en-US" altLang="zh-CN" sz="3200" i="1" dirty="0">
                <a:sym typeface="+mn-ea"/>
              </a:rPr>
              <a:t>v</a:t>
            </a:r>
            <a:r>
              <a:rPr lang="en-US" altLang="zh-CN" sz="3200" dirty="0">
                <a:sym typeface="+mn-ea"/>
              </a:rPr>
              <a:t>) </a:t>
            </a:r>
            <a:r>
              <a:rPr lang="en-US" altLang="zh-CN" sz="3200" dirty="0">
                <a:sym typeface="Symbol" panose="05050102010706020507" pitchFamily="18" charset="2"/>
              </a:rPr>
              <a:t></a:t>
            </a:r>
            <a:r>
              <a:rPr lang="en-US" altLang="zh-CN" sz="3200" dirty="0">
                <a:sym typeface="+mn-ea"/>
              </a:rPr>
              <a:t> (</a:t>
            </a:r>
            <a:r>
              <a:rPr lang="en-US" altLang="zh-CN" sz="3200" i="1" dirty="0">
                <a:sym typeface="+mn-ea"/>
              </a:rPr>
              <a:t>n</a:t>
            </a:r>
            <a:r>
              <a:rPr lang="en-US" altLang="zh-CN" sz="3200" baseline="30000" dirty="0">
                <a:sym typeface="+mn-ea"/>
              </a:rPr>
              <a:t>2</a:t>
            </a:r>
            <a:r>
              <a:rPr lang="en-US" altLang="zh-CN" sz="3200" dirty="0">
                <a:sym typeface="+mn-ea"/>
              </a:rPr>
              <a:t>-3</a:t>
            </a:r>
            <a:r>
              <a:rPr lang="en-US" altLang="zh-CN" sz="3200" i="1" dirty="0">
                <a:sym typeface="+mn-ea"/>
              </a:rPr>
              <a:t>n</a:t>
            </a:r>
            <a:r>
              <a:rPr lang="en-US" altLang="zh-CN" sz="3200" dirty="0">
                <a:sym typeface="+mn-ea"/>
              </a:rPr>
              <a:t>+6)/2 - (</a:t>
            </a:r>
            <a:r>
              <a:rPr lang="en-US" altLang="zh-CN" sz="3200" i="1" dirty="0">
                <a:sym typeface="+mn-ea"/>
              </a:rPr>
              <a:t>n</a:t>
            </a:r>
            <a:r>
              <a:rPr lang="en-US" altLang="zh-CN" sz="3200" baseline="30000" dirty="0">
                <a:sym typeface="+mn-ea"/>
              </a:rPr>
              <a:t>2</a:t>
            </a:r>
            <a:r>
              <a:rPr lang="en-US" altLang="zh-CN" sz="3200" dirty="0">
                <a:sym typeface="+mn-ea"/>
              </a:rPr>
              <a:t>-5</a:t>
            </a:r>
            <a:r>
              <a:rPr lang="en-US" altLang="zh-CN" sz="3200" i="1" dirty="0">
                <a:sym typeface="+mn-ea"/>
              </a:rPr>
              <a:t>n</a:t>
            </a:r>
            <a:r>
              <a:rPr lang="en-US" altLang="zh-CN" sz="3200" dirty="0">
                <a:sym typeface="+mn-ea"/>
              </a:rPr>
              <a:t>+6)/2 = </a:t>
            </a:r>
            <a:r>
              <a:rPr lang="en-US" altLang="zh-CN" sz="3200" i="1" dirty="0">
                <a:sym typeface="+mn-ea"/>
              </a:rPr>
              <a:t>n</a:t>
            </a:r>
            <a:r>
              <a:rPr lang="en-US" altLang="zh-CN" sz="3200" dirty="0">
                <a:sym typeface="+mn-ea"/>
              </a:rPr>
              <a:t>.</a:t>
            </a:r>
            <a:endParaRPr lang="en-US" altLang="zh-CN" sz="3200" dirty="0"/>
          </a:p>
          <a:p>
            <a:pPr eaLnBrk="1" hangingPunct="1"/>
            <a:r>
              <a:rPr lang="en-US" altLang="zh-CN" sz="3200" dirty="0">
                <a:sym typeface="+mn-ea"/>
              </a:rPr>
              <a:t>Thus the result follows from Theorem l.</a:t>
            </a:r>
            <a:endParaRPr lang="en-US" altLang="zh-CN" dirty="0"/>
          </a:p>
        </p:txBody>
      </p:sp>
      <p:sp>
        <p:nvSpPr>
          <p:cNvPr id="2" name="文本框 1"/>
          <p:cNvSpPr txBox="1"/>
          <p:nvPr/>
        </p:nvSpPr>
        <p:spPr>
          <a:xfrm>
            <a:off x="210046" y="211455"/>
            <a:ext cx="11981954" cy="583565"/>
          </a:xfrm>
          <a:prstGeom prst="rect">
            <a:avLst/>
          </a:prstGeom>
          <a:noFill/>
        </p:spPr>
        <p:txBody>
          <a:bodyPr wrap="square" rtlCol="0">
            <a:spAutoFit/>
          </a:bodyPr>
          <a:lstStyle/>
          <a:p>
            <a:pPr marL="0" lvl="0" indent="0" eaLnBrk="1" hangingPunct="1">
              <a:spcBef>
                <a:spcPct val="50000"/>
              </a:spcBef>
              <a:buNone/>
            </a:pPr>
            <a:r>
              <a:rPr lang="en-US" altLang="zh-CN" sz="3200" dirty="0">
                <a:sym typeface="+mn-ea"/>
              </a:rPr>
              <a:t>10.5.3 Hamilton Paths and Circuits</a:t>
            </a:r>
          </a:p>
        </p:txBody>
      </p:sp>
    </p:spTree>
  </p:cSld>
  <p:clrMapOvr>
    <a:masterClrMapping/>
  </p:clrMapOvr>
  <p:transition>
    <p:fade/>
  </p:transition>
</p:sld>
</file>

<file path=ppt/theme/theme1.xml><?xml version="1.0" encoding="utf-8"?>
<a:theme xmlns:a="http://schemas.openxmlformats.org/drawingml/2006/main" name="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嘉迪</Template>
  <TotalTime>101</TotalTime>
  <Words>11357</Words>
  <Application>Microsoft Office PowerPoint</Application>
  <PresentationFormat>宽屏</PresentationFormat>
  <Paragraphs>1673</Paragraphs>
  <Slides>171</Slides>
  <Notes>79</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8</vt:i4>
      </vt:variant>
      <vt:variant>
        <vt:lpstr>幻灯片标题</vt:lpstr>
      </vt:variant>
      <vt:variant>
        <vt:i4>171</vt:i4>
      </vt:variant>
    </vt:vector>
  </HeadingPairs>
  <TitlesOfParts>
    <vt:vector size="193" baseType="lpstr">
      <vt:lpstr>Microsoft JhengHei</vt:lpstr>
      <vt:lpstr>黑体</vt:lpstr>
      <vt:lpstr>宋体</vt:lpstr>
      <vt:lpstr>Arial</vt:lpstr>
      <vt:lpstr>Calibri</vt:lpstr>
      <vt:lpstr>Cambria Math</vt:lpstr>
      <vt:lpstr>Comic Sans MS</vt:lpstr>
      <vt:lpstr>Constantia</vt:lpstr>
      <vt:lpstr>Courier New</vt:lpstr>
      <vt:lpstr>Symbol</vt:lpstr>
      <vt:lpstr>Times New Roman</vt:lpstr>
      <vt:lpstr>Wingdings</vt:lpstr>
      <vt:lpstr>Wingdings 2</vt:lpstr>
      <vt:lpstr>嘉迪</vt:lpstr>
      <vt:lpstr>图片</vt:lpstr>
      <vt:lpstr>Picture</vt:lpstr>
      <vt:lpstr>Microsoft Word Picture</vt:lpstr>
      <vt:lpstr>Equation.3</vt:lpstr>
      <vt:lpstr>WPS 公式 3.0</vt:lpstr>
      <vt:lpstr>Visio</vt:lpstr>
      <vt:lpstr>公式</vt:lpstr>
      <vt:lpstr>Equation</vt:lpstr>
      <vt:lpstr>离散数据及其应用 Discrete Mathematics and Its Applications （Eighth  Edition/Kenneth H.Rosen）  郭少勇 (syguo@bupt.edu.cn) 北京邮电大学 2025.11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metarnet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跨界数据创新</dc:title>
  <dc:creator>张龙</dc:creator>
  <cp:lastModifiedBy>Zhengli Yuan</cp:lastModifiedBy>
  <cp:revision>2274</cp:revision>
  <dcterms:created xsi:type="dcterms:W3CDTF">2014-06-11T06:47:00Z</dcterms:created>
  <dcterms:modified xsi:type="dcterms:W3CDTF">2025-11-16T11:30:11Z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CEE855D6EC0646A5AC487CE6141A24AE</vt:lpwstr>
  </property>
  <property fmtid="{D5CDD505-2E9C-101B-9397-08002B2CF9AE}" pid="3" name="KSOProductBuildVer">
    <vt:lpwstr>2052-11.1.0.11045</vt:lpwstr>
  </property>
</Properties>
</file>